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handoutMasterIdLst>
    <p:handoutMasterId r:id="rId46"/>
  </p:handoutMasterIdLst>
  <p:sldIdLst>
    <p:sldId id="614" r:id="rId2"/>
    <p:sldId id="887" r:id="rId3"/>
    <p:sldId id="890" r:id="rId4"/>
    <p:sldId id="893" r:id="rId5"/>
    <p:sldId id="892" r:id="rId6"/>
    <p:sldId id="888" r:id="rId7"/>
    <p:sldId id="894" r:id="rId8"/>
    <p:sldId id="891" r:id="rId9"/>
    <p:sldId id="902" r:id="rId10"/>
    <p:sldId id="938" r:id="rId11"/>
    <p:sldId id="922" r:id="rId12"/>
    <p:sldId id="920" r:id="rId13"/>
    <p:sldId id="921" r:id="rId14"/>
    <p:sldId id="925" r:id="rId15"/>
    <p:sldId id="905" r:id="rId16"/>
    <p:sldId id="924" r:id="rId17"/>
    <p:sldId id="926" r:id="rId18"/>
    <p:sldId id="870" r:id="rId19"/>
    <p:sldId id="927" r:id="rId20"/>
    <p:sldId id="941" r:id="rId21"/>
    <p:sldId id="929" r:id="rId22"/>
    <p:sldId id="939" r:id="rId23"/>
    <p:sldId id="930" r:id="rId24"/>
    <p:sldId id="940" r:id="rId25"/>
    <p:sldId id="942" r:id="rId26"/>
    <p:sldId id="843" r:id="rId27"/>
    <p:sldId id="831" r:id="rId28"/>
    <p:sldId id="844" r:id="rId29"/>
    <p:sldId id="861" r:id="rId30"/>
    <p:sldId id="832" r:id="rId31"/>
    <p:sldId id="874" r:id="rId32"/>
    <p:sldId id="936" r:id="rId33"/>
    <p:sldId id="849" r:id="rId34"/>
    <p:sldId id="850" r:id="rId35"/>
    <p:sldId id="851" r:id="rId36"/>
    <p:sldId id="937" r:id="rId37"/>
    <p:sldId id="933" r:id="rId38"/>
    <p:sldId id="852" r:id="rId39"/>
    <p:sldId id="912" r:id="rId40"/>
    <p:sldId id="934" r:id="rId41"/>
    <p:sldId id="935" r:id="rId42"/>
    <p:sldId id="943" r:id="rId43"/>
    <p:sldId id="754" r:id="rId4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n Bate" initials="EB" lastIdx="4" clrIdx="0">
    <p:extLst/>
  </p:cmAuthor>
  <p:cmAuthor id="2" name="Harold Gibson" initials="" lastIdx="2" clrIdx="1"/>
  <p:cmAuthor id="3" name="blafrance" initials="b" lastIdx="2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3300"/>
    <a:srgbClr val="E7E7E9"/>
    <a:srgbClr val="FF00FF"/>
    <a:srgbClr val="7030A0"/>
    <a:srgbClr val="FFFF00"/>
    <a:srgbClr val="000000"/>
    <a:srgbClr val="FF9900"/>
    <a:srgbClr val="70AD47"/>
    <a:srgbClr val="594E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327" autoAdjust="0"/>
    <p:restoredTop sz="95388" autoAdjust="0"/>
  </p:normalViewPr>
  <p:slideViewPr>
    <p:cSldViewPr>
      <p:cViewPr varScale="1">
        <p:scale>
          <a:sx n="69" d="100"/>
          <a:sy n="69" d="100"/>
        </p:scale>
        <p:origin x="92" y="34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5597"/>
    </p:cViewPr>
  </p:sorterViewPr>
  <p:notesViewPr>
    <p:cSldViewPr>
      <p:cViewPr>
        <p:scale>
          <a:sx n="145" d="100"/>
          <a:sy n="145" d="100"/>
        </p:scale>
        <p:origin x="2580" y="-6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0-02-07T11:29:57.732" idx="9">
    <p:pos x="10" y="10"/>
    <p:text>NIce!!</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49" tIns="48324" rIns="96649" bIns="48324" rtlCol="0"/>
          <a:lstStyle>
            <a:lvl1pPr algn="l">
              <a:defRPr sz="1200"/>
            </a:lvl1pPr>
          </a:lstStyle>
          <a:p>
            <a:endParaRPr lang="en-CA"/>
          </a:p>
        </p:txBody>
      </p:sp>
      <p:sp>
        <p:nvSpPr>
          <p:cNvPr id="3" name="Date Placeholder 2"/>
          <p:cNvSpPr>
            <a:spLocks noGrp="1"/>
          </p:cNvSpPr>
          <p:nvPr>
            <p:ph type="dt" sz="quarter" idx="1"/>
          </p:nvPr>
        </p:nvSpPr>
        <p:spPr>
          <a:xfrm>
            <a:off x="4143587" y="0"/>
            <a:ext cx="3169920" cy="481727"/>
          </a:xfrm>
          <a:prstGeom prst="rect">
            <a:avLst/>
          </a:prstGeom>
        </p:spPr>
        <p:txBody>
          <a:bodyPr vert="horz" lIns="96649" tIns="48324" rIns="96649" bIns="48324" rtlCol="0"/>
          <a:lstStyle>
            <a:lvl1pPr algn="r">
              <a:defRPr sz="1200"/>
            </a:lvl1pPr>
          </a:lstStyle>
          <a:p>
            <a:fld id="{F8D321D6-9A75-47A6-8364-9F0A66EEE81B}" type="datetimeFigureOut">
              <a:rPr lang="en-CA" smtClean="0"/>
              <a:t>2020-02-10</a:t>
            </a:fld>
            <a:endParaRPr lang="en-CA"/>
          </a:p>
        </p:txBody>
      </p:sp>
      <p:sp>
        <p:nvSpPr>
          <p:cNvPr id="4" name="Footer Placeholder 3"/>
          <p:cNvSpPr>
            <a:spLocks noGrp="1"/>
          </p:cNvSpPr>
          <p:nvPr>
            <p:ph type="ftr" sz="quarter" idx="2"/>
          </p:nvPr>
        </p:nvSpPr>
        <p:spPr>
          <a:xfrm>
            <a:off x="0" y="9119475"/>
            <a:ext cx="3169920" cy="481726"/>
          </a:xfrm>
          <a:prstGeom prst="rect">
            <a:avLst/>
          </a:prstGeom>
        </p:spPr>
        <p:txBody>
          <a:bodyPr vert="horz" lIns="96649" tIns="48324" rIns="96649" bIns="48324" rtlCol="0" anchor="b"/>
          <a:lstStyle>
            <a:lvl1pPr algn="l">
              <a:defRPr sz="1200"/>
            </a:lvl1pPr>
          </a:lstStyle>
          <a:p>
            <a:endParaRPr lang="en-CA"/>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49" tIns="48324" rIns="96649" bIns="48324" rtlCol="0" anchor="b"/>
          <a:lstStyle>
            <a:lvl1pPr algn="r">
              <a:defRPr sz="1200"/>
            </a:lvl1pPr>
          </a:lstStyle>
          <a:p>
            <a:fld id="{4B062D5C-1881-40DF-889F-2D3F98F73656}" type="slidenum">
              <a:rPr lang="en-CA" smtClean="0"/>
              <a:t>‹#›</a:t>
            </a:fld>
            <a:endParaRPr lang="en-CA"/>
          </a:p>
        </p:txBody>
      </p:sp>
    </p:spTree>
    <p:extLst>
      <p:ext uri="{BB962C8B-B14F-4D97-AF65-F5344CB8AC3E}">
        <p14:creationId xmlns:p14="http://schemas.microsoft.com/office/powerpoint/2010/main" val="6624189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9" tIns="48324" rIns="96649" bIns="48324" rtlCol="0"/>
          <a:lstStyle>
            <a:lvl1pPr algn="l">
              <a:defRPr sz="1200"/>
            </a:lvl1pPr>
          </a:lstStyle>
          <a:p>
            <a:endParaRPr lang="en-CA" dirty="0"/>
          </a:p>
        </p:txBody>
      </p:sp>
      <p:sp>
        <p:nvSpPr>
          <p:cNvPr id="3" name="Date Placeholder 2"/>
          <p:cNvSpPr>
            <a:spLocks noGrp="1"/>
          </p:cNvSpPr>
          <p:nvPr>
            <p:ph type="dt" idx="1"/>
          </p:nvPr>
        </p:nvSpPr>
        <p:spPr>
          <a:xfrm>
            <a:off x="4143587" y="0"/>
            <a:ext cx="3169920" cy="480060"/>
          </a:xfrm>
          <a:prstGeom prst="rect">
            <a:avLst/>
          </a:prstGeom>
        </p:spPr>
        <p:txBody>
          <a:bodyPr vert="horz" lIns="96649" tIns="48324" rIns="96649" bIns="48324" rtlCol="0"/>
          <a:lstStyle>
            <a:lvl1pPr algn="r">
              <a:defRPr sz="1200"/>
            </a:lvl1pPr>
          </a:lstStyle>
          <a:p>
            <a:fld id="{01AF5171-DD11-4B2C-834C-FADDC976AADC}" type="datetimeFigureOut">
              <a:rPr lang="en-CA" smtClean="0"/>
              <a:t>2020-02-10</a:t>
            </a:fld>
            <a:endParaRPr lang="en-CA" dirty="0"/>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96649" tIns="48324" rIns="96649" bIns="48324" rtlCol="0" anchor="ctr"/>
          <a:lstStyle/>
          <a:p>
            <a:endParaRPr lang="en-CA"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49" tIns="48324" rIns="96649" bIns="483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9119474"/>
            <a:ext cx="3169920" cy="480060"/>
          </a:xfrm>
          <a:prstGeom prst="rect">
            <a:avLst/>
          </a:prstGeom>
        </p:spPr>
        <p:txBody>
          <a:bodyPr vert="horz" lIns="96649" tIns="48324" rIns="96649" bIns="48324" rtlCol="0" anchor="b"/>
          <a:lstStyle>
            <a:lvl1pPr algn="l">
              <a:defRPr sz="1200"/>
            </a:lvl1pPr>
          </a:lstStyle>
          <a:p>
            <a:endParaRPr lang="en-CA"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49" tIns="48324" rIns="96649" bIns="48324" rtlCol="0" anchor="b"/>
          <a:lstStyle>
            <a:lvl1pPr algn="r">
              <a:defRPr sz="1200"/>
            </a:lvl1pPr>
          </a:lstStyle>
          <a:p>
            <a:fld id="{4AB354B3-DBBA-4172-8DF7-CA689F2C5136}" type="slidenum">
              <a:rPr lang="en-CA" smtClean="0"/>
              <a:t>‹#›</a:t>
            </a:fld>
            <a:endParaRPr lang="en-CA" dirty="0"/>
          </a:p>
        </p:txBody>
      </p:sp>
    </p:spTree>
    <p:extLst>
      <p:ext uri="{BB962C8B-B14F-4D97-AF65-F5344CB8AC3E}">
        <p14:creationId xmlns:p14="http://schemas.microsoft.com/office/powerpoint/2010/main" val="186351414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9795D2EC-2E72-4B50-AE42-16BAD4A739C0}"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1299000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9795D2EC-2E72-4B50-AE42-16BAD4A739C0}"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2219709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b="1" dirty="0" smtClean="0"/>
          </a:p>
          <a:p>
            <a:endParaRPr lang="en-CA" dirty="0"/>
          </a:p>
        </p:txBody>
      </p:sp>
      <p:sp>
        <p:nvSpPr>
          <p:cNvPr id="4" name="Slide Number Placeholder 3"/>
          <p:cNvSpPr>
            <a:spLocks noGrp="1"/>
          </p:cNvSpPr>
          <p:nvPr>
            <p:ph type="sldNum" sz="quarter" idx="10"/>
          </p:nvPr>
        </p:nvSpPr>
        <p:spPr/>
        <p:txBody>
          <a:bodyPr/>
          <a:lstStyle/>
          <a:p>
            <a:pPr>
              <a:defRPr/>
            </a:pPr>
            <a:fld id="{9795D2EC-2E72-4B50-AE42-16BAD4A739C0}"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3050418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9795D2EC-2E72-4B50-AE42-16BAD4A739C0}"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62388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b="1" dirty="0" smtClean="0"/>
          </a:p>
          <a:p>
            <a:endParaRPr lang="en-CA" dirty="0"/>
          </a:p>
        </p:txBody>
      </p:sp>
      <p:sp>
        <p:nvSpPr>
          <p:cNvPr id="4" name="Slide Number Placeholder 3"/>
          <p:cNvSpPr>
            <a:spLocks noGrp="1"/>
          </p:cNvSpPr>
          <p:nvPr>
            <p:ph type="sldNum" sz="quarter" idx="10"/>
          </p:nvPr>
        </p:nvSpPr>
        <p:spPr/>
        <p:txBody>
          <a:bodyPr/>
          <a:lstStyle/>
          <a:p>
            <a:pPr>
              <a:defRPr/>
            </a:pPr>
            <a:fld id="{9795D2EC-2E72-4B50-AE42-16BAD4A739C0}"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496716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b="1" dirty="0" smtClean="0"/>
          </a:p>
          <a:p>
            <a:endParaRPr lang="en-CA" dirty="0"/>
          </a:p>
        </p:txBody>
      </p:sp>
      <p:sp>
        <p:nvSpPr>
          <p:cNvPr id="4" name="Slide Number Placeholder 3"/>
          <p:cNvSpPr>
            <a:spLocks noGrp="1"/>
          </p:cNvSpPr>
          <p:nvPr>
            <p:ph type="sldNum" sz="quarter" idx="10"/>
          </p:nvPr>
        </p:nvSpPr>
        <p:spPr/>
        <p:txBody>
          <a:bodyPr/>
          <a:lstStyle/>
          <a:p>
            <a:pPr>
              <a:defRPr/>
            </a:pPr>
            <a:fld id="{9795D2EC-2E72-4B50-AE42-16BAD4A739C0}"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2647000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b="1" dirty="0" smtClean="0"/>
          </a:p>
          <a:p>
            <a:endParaRPr lang="en-CA" dirty="0"/>
          </a:p>
        </p:txBody>
      </p:sp>
      <p:sp>
        <p:nvSpPr>
          <p:cNvPr id="4" name="Slide Number Placeholder 3"/>
          <p:cNvSpPr>
            <a:spLocks noGrp="1"/>
          </p:cNvSpPr>
          <p:nvPr>
            <p:ph type="sldNum" sz="quarter" idx="10"/>
          </p:nvPr>
        </p:nvSpPr>
        <p:spPr/>
        <p:txBody>
          <a:bodyPr/>
          <a:lstStyle/>
          <a:p>
            <a:pPr>
              <a:defRPr/>
            </a:pPr>
            <a:fld id="{9795D2EC-2E72-4B50-AE42-16BAD4A739C0}"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2700556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b="1" dirty="0" smtClean="0"/>
          </a:p>
          <a:p>
            <a:endParaRPr lang="en-CA" dirty="0"/>
          </a:p>
        </p:txBody>
      </p:sp>
      <p:sp>
        <p:nvSpPr>
          <p:cNvPr id="4" name="Slide Number Placeholder 3"/>
          <p:cNvSpPr>
            <a:spLocks noGrp="1"/>
          </p:cNvSpPr>
          <p:nvPr>
            <p:ph type="sldNum" sz="quarter" idx="10"/>
          </p:nvPr>
        </p:nvSpPr>
        <p:spPr/>
        <p:txBody>
          <a:bodyPr/>
          <a:lstStyle/>
          <a:p>
            <a:pPr>
              <a:defRPr/>
            </a:pPr>
            <a:fld id="{9795D2EC-2E72-4B50-AE42-16BAD4A739C0}"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661434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smtClean="0"/>
              <a:t>Timiskaming sediments are emplaced along extensional basins, during alkaline magmatism and enrichment of the crust, which is remobilized during reactivation and closure of the basin </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b="1" dirty="0" smtClean="0"/>
          </a:p>
          <a:p>
            <a:endParaRPr lang="en-CA" dirty="0"/>
          </a:p>
        </p:txBody>
      </p:sp>
      <p:sp>
        <p:nvSpPr>
          <p:cNvPr id="4" name="Slide Number Placeholder 3"/>
          <p:cNvSpPr>
            <a:spLocks noGrp="1"/>
          </p:cNvSpPr>
          <p:nvPr>
            <p:ph type="sldNum" sz="quarter" idx="10"/>
          </p:nvPr>
        </p:nvSpPr>
        <p:spPr/>
        <p:txBody>
          <a:bodyPr/>
          <a:lstStyle/>
          <a:p>
            <a:pPr>
              <a:defRPr/>
            </a:pPr>
            <a:fld id="{9795D2EC-2E72-4B50-AE42-16BAD4A739C0}"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870690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a:defRPr/>
            </a:pPr>
            <a:fld id="{9795D2EC-2E72-4B50-AE42-16BAD4A739C0}"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3603336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Blake River group to north (in green)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1" dirty="0" smtClean="0"/>
              <a:t>Contact between Blake River grp. and Timiskaming </a:t>
            </a:r>
            <a:r>
              <a:rPr lang="en-CA" sz="1200" dirty="0" smtClean="0"/>
              <a:t>ass. = </a:t>
            </a:r>
            <a:r>
              <a:rPr lang="en-CA" sz="1200" b="1" dirty="0" smtClean="0"/>
              <a:t>unconformity.</a:t>
            </a:r>
          </a:p>
          <a:p>
            <a:pPr marL="171450" indent="-171450">
              <a:buFont typeface="Arial" panose="020B0604020202020204" pitchFamily="34" charset="0"/>
              <a:buChar char="•"/>
            </a:pPr>
            <a:r>
              <a:rPr lang="en-CA" dirty="0" smtClean="0"/>
              <a:t>Timiskaming ass. Fluvial-alluvial sedimentary rocks, intruded by </a:t>
            </a:r>
            <a:r>
              <a:rPr lang="en-CA" dirty="0" err="1" smtClean="0"/>
              <a:t>syenite</a:t>
            </a:r>
            <a:r>
              <a:rPr lang="en-CA" dirty="0" smtClean="0"/>
              <a:t> and </a:t>
            </a:r>
            <a:r>
              <a:rPr lang="en-CA" dirty="0" err="1" smtClean="0"/>
              <a:t>volc</a:t>
            </a:r>
            <a:r>
              <a:rPr lang="en-CA" dirty="0" smtClean="0"/>
              <a:t> equivalents trachytic volcanic rocks</a:t>
            </a:r>
          </a:p>
          <a:p>
            <a:pPr marL="171450" indent="-171450">
              <a:buFont typeface="Arial" panose="020B0604020202020204" pitchFamily="34" charset="0"/>
              <a:buChar char="•"/>
            </a:pPr>
            <a:r>
              <a:rPr lang="en-CA" dirty="0" smtClean="0"/>
              <a:t>Panel of UM-mafic</a:t>
            </a:r>
            <a:r>
              <a:rPr lang="en-CA" baseline="0" dirty="0" smtClean="0"/>
              <a:t> volcanic rocks, Larder lake grp – (in purple)</a:t>
            </a:r>
          </a:p>
          <a:p>
            <a:pPr marL="171450" indent="-171450">
              <a:buFont typeface="Arial" panose="020B0604020202020204" pitchFamily="34" charset="0"/>
              <a:buChar char="•"/>
            </a:pPr>
            <a:r>
              <a:rPr lang="en-CA" b="1" baseline="0" dirty="0" smtClean="0"/>
              <a:t>Contact b/w Tim </a:t>
            </a:r>
            <a:r>
              <a:rPr lang="en-CA" b="1" baseline="0" dirty="0" err="1" smtClean="0"/>
              <a:t>seds</a:t>
            </a:r>
            <a:r>
              <a:rPr lang="en-CA" b="1" baseline="0" dirty="0" smtClean="0"/>
              <a:t> and Larder Lake grp </a:t>
            </a:r>
            <a:r>
              <a:rPr lang="en-CA" baseline="0" dirty="0" smtClean="0"/>
              <a:t>is </a:t>
            </a:r>
            <a:r>
              <a:rPr lang="en-CA" b="1" baseline="0" dirty="0" smtClean="0"/>
              <a:t>C-LL break</a:t>
            </a:r>
            <a:r>
              <a:rPr lang="en-CA" baseline="0" dirty="0" smtClean="0"/>
              <a:t> which controls distribution of gold deposits </a:t>
            </a:r>
          </a:p>
          <a:p>
            <a:r>
              <a:rPr lang="en-CA" sz="1200" dirty="0" smtClean="0"/>
              <a:t>Cadillac-Larder Lake break</a:t>
            </a:r>
          </a:p>
          <a:p>
            <a:endParaRPr lang="en-CA" sz="1200" dirty="0" smtClean="0"/>
          </a:p>
          <a:p>
            <a:pPr marL="171450" indent="-171450">
              <a:buFont typeface="Arial" panose="020B0604020202020204" pitchFamily="34" charset="0"/>
              <a:buChar char="•"/>
            </a:pPr>
            <a:r>
              <a:rPr lang="en-CA" sz="1200" dirty="0" smtClean="0"/>
              <a:t>Contact between </a:t>
            </a:r>
            <a:r>
              <a:rPr lang="en-CA" sz="1200" b="1" dirty="0" smtClean="0"/>
              <a:t>Timiskaming ass. and Larder Lake </a:t>
            </a:r>
            <a:r>
              <a:rPr lang="en-CA" sz="1200" dirty="0" smtClean="0"/>
              <a:t>grp. = </a:t>
            </a:r>
            <a:r>
              <a:rPr lang="en-CA" sz="1200" b="1" dirty="0" smtClean="0"/>
              <a:t>C-LL break</a:t>
            </a:r>
          </a:p>
          <a:p>
            <a:endParaRPr lang="en-CA"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a:defRPr/>
            </a:pPr>
            <a:fld id="{9795D2EC-2E72-4B50-AE42-16BAD4A739C0}"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259352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9795D2EC-2E72-4B50-AE42-16BAD4A739C0}"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2278707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Structural juxtaposition between the Blake River and Larder Lake groups</a:t>
            </a:r>
          </a:p>
          <a:p>
            <a:pPr marL="171450" indent="-171450">
              <a:buFont typeface="Arial" panose="020B0604020202020204" pitchFamily="34" charset="0"/>
              <a:buChar char="•"/>
            </a:pPr>
            <a:r>
              <a:rPr lang="en-CA" sz="1200" dirty="0" smtClean="0"/>
              <a:t>Contact between Blake River grp. and Timiskaming ass. = </a:t>
            </a:r>
            <a:r>
              <a:rPr lang="en-CA" sz="1200" b="1" dirty="0" smtClean="0"/>
              <a:t>unconformity.</a:t>
            </a:r>
          </a:p>
          <a:p>
            <a:pPr marL="171450" indent="-171450">
              <a:buFont typeface="Arial" panose="020B0604020202020204" pitchFamily="34" charset="0"/>
              <a:buChar char="•"/>
            </a:pPr>
            <a:r>
              <a:rPr lang="en-CA" sz="1200" dirty="0" smtClean="0"/>
              <a:t>Contact between </a:t>
            </a:r>
            <a:r>
              <a:rPr lang="en-CA" sz="1200" b="1" dirty="0" smtClean="0"/>
              <a:t>Timiskaming ass. and Larder Lake </a:t>
            </a:r>
            <a:r>
              <a:rPr lang="en-CA" sz="1200" dirty="0" smtClean="0"/>
              <a:t>grp. = </a:t>
            </a:r>
            <a:r>
              <a:rPr lang="en-CA" sz="1200" b="1" dirty="0" smtClean="0"/>
              <a:t>C-LL break</a:t>
            </a: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a:p>
            <a:endParaRPr lang="en-CA"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a:defRPr/>
            </a:pPr>
            <a:fld id="{9795D2EC-2E72-4B50-AE42-16BAD4A739C0}"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2145657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Transition zone between Larder Lake group and Timiskaming assemblage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err="1" smtClean="0"/>
              <a:t>Carbonatized</a:t>
            </a:r>
            <a:r>
              <a:rPr lang="en-US" sz="1200" b="1" dirty="0" smtClean="0"/>
              <a:t>, rounded to </a:t>
            </a:r>
            <a:r>
              <a:rPr lang="en-US" sz="1200" b="1" dirty="0" err="1" smtClean="0"/>
              <a:t>subrounded</a:t>
            </a:r>
            <a:r>
              <a:rPr lang="en-US" sz="1200" b="1" dirty="0" smtClean="0"/>
              <a:t> fragments in Timiskaming sedimentary matrix.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dirty="0" smtClean="0"/>
          </a:p>
          <a:p>
            <a:pPr marL="257175" indent="-257175">
              <a:buFont typeface="Arial" panose="020B0604020202020204" pitchFamily="34" charset="0"/>
              <a:buChar char="•"/>
            </a:pPr>
            <a:r>
              <a:rPr lang="en-US" sz="1200" dirty="0" err="1" smtClean="0">
                <a:latin typeface="Franklin Gothic Book" panose="020B0503020102020204" pitchFamily="34" charset="0"/>
              </a:rPr>
              <a:t>Drillholes</a:t>
            </a:r>
            <a:r>
              <a:rPr lang="en-US" sz="1200" dirty="0" smtClean="0">
                <a:latin typeface="Franklin Gothic Book" panose="020B0503020102020204" pitchFamily="34" charset="0"/>
              </a:rPr>
              <a:t> across northern contact between Larder Lake Group ultramafic flow (fuchsite altered) and Timiskaming sediments </a:t>
            </a:r>
          </a:p>
          <a:p>
            <a:pPr marL="257175" indent="-257175">
              <a:buFont typeface="Arial" panose="020B0604020202020204" pitchFamily="34" charset="0"/>
              <a:buChar char="•"/>
            </a:pPr>
            <a:r>
              <a:rPr lang="en-US" sz="1200" dirty="0" smtClean="0">
                <a:latin typeface="Franklin Gothic Book" panose="020B0503020102020204" pitchFamily="34" charset="0"/>
              </a:rPr>
              <a:t>Fragmental unit at contact and graded beds younging downhole (to the north, away from ultramafic flow). </a:t>
            </a:r>
            <a:endParaRPr lang="en-CA" sz="1200" dirty="0" smtClean="0">
              <a:latin typeface="Franklin Gothic Book" panose="020B05030201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dirty="0" smtClean="0"/>
          </a:p>
          <a:p>
            <a:pPr marL="171450" indent="-171450">
              <a:buFont typeface="Arial" panose="020B0604020202020204" pitchFamily="34" charset="0"/>
              <a:buChar char="•"/>
            </a:pPr>
            <a:endParaRPr lang="en-CA" dirty="0" smtClean="0"/>
          </a:p>
          <a:p>
            <a:pPr marL="171450" indent="-171450">
              <a:buFont typeface="Arial" panose="020B0604020202020204" pitchFamily="34" charset="0"/>
              <a:buChar char="•"/>
            </a:pPr>
            <a:r>
              <a:rPr lang="en-CA" dirty="0" smtClean="0"/>
              <a:t>Details of the contact</a:t>
            </a:r>
          </a:p>
          <a:p>
            <a:pPr marL="171450" indent="-171450">
              <a:buFont typeface="Arial" panose="020B0604020202020204" pitchFamily="34" charset="0"/>
              <a:buChar char="•"/>
            </a:pPr>
            <a:r>
              <a:rPr lang="en-CA" dirty="0" smtClean="0"/>
              <a:t>Facing away from</a:t>
            </a:r>
            <a:r>
              <a:rPr lang="en-CA" baseline="0" dirty="0" smtClean="0"/>
              <a:t> LL grp. And transition zone, well defined with clasts of UM detritus in a clastic matrix</a:t>
            </a:r>
          </a:p>
          <a:p>
            <a:pPr marL="171450" indent="-171450">
              <a:buFont typeface="Arial" panose="020B0604020202020204" pitchFamily="34" charset="0"/>
              <a:buChar char="•"/>
            </a:pPr>
            <a:r>
              <a:rPr lang="en-CA" baseline="0" dirty="0" smtClean="0"/>
              <a:t>Often the higher strain zones are in FW of contact</a:t>
            </a:r>
          </a:p>
          <a:p>
            <a:pPr marL="171450" indent="-171450">
              <a:buFont typeface="Arial" panose="020B0604020202020204" pitchFamily="34" charset="0"/>
              <a:buChar char="•"/>
            </a:pPr>
            <a:r>
              <a:rPr lang="en-CA" baseline="0" dirty="0" smtClean="0"/>
              <a:t>Implication is that the larder lake grp, time equivalent of the Tisdale was the </a:t>
            </a:r>
            <a:r>
              <a:rPr lang="en-CA" b="1" i="1" u="sng" baseline="0" dirty="0" smtClean="0"/>
              <a:t>basement</a:t>
            </a:r>
            <a:r>
              <a:rPr lang="en-CA" b="1" baseline="0" dirty="0" smtClean="0"/>
              <a:t> for development of the Timiskaming basin</a:t>
            </a:r>
          </a:p>
          <a:p>
            <a:pPr marL="171450" indent="-171450">
              <a:buFont typeface="Arial" panose="020B0604020202020204" pitchFamily="34" charset="0"/>
              <a:buChar char="•"/>
            </a:pPr>
            <a:r>
              <a:rPr lang="en-CA" baseline="0" dirty="0" smtClean="0"/>
              <a:t>Is the </a:t>
            </a:r>
            <a:r>
              <a:rPr lang="en-CA" b="1" baseline="0" dirty="0" smtClean="0"/>
              <a:t>ancestral fault that controls the deposits</a:t>
            </a:r>
            <a:r>
              <a:rPr lang="en-CA" baseline="0" dirty="0" smtClean="0"/>
              <a:t>, really the </a:t>
            </a:r>
            <a:r>
              <a:rPr lang="en-CA" b="1" i="1" u="sng" baseline="0" dirty="0" smtClean="0"/>
              <a:t>reactivation of the fault </a:t>
            </a:r>
            <a:r>
              <a:rPr lang="en-CA" b="1" baseline="0" dirty="0" smtClean="0"/>
              <a:t>that juxtaposes the Larder lake grou</a:t>
            </a:r>
            <a:r>
              <a:rPr lang="en-CA" baseline="0" dirty="0" smtClean="0"/>
              <a:t>p (Tisdale and the Blake River grp)</a:t>
            </a:r>
          </a:p>
          <a:p>
            <a:pPr marL="171450" indent="-171450">
              <a:buFont typeface="Arial" panose="020B0604020202020204" pitchFamily="34" charset="0"/>
              <a:buChar char="•"/>
            </a:pPr>
            <a:r>
              <a:rPr lang="en-CA" baseline="0" dirty="0" smtClean="0"/>
              <a:t>Subsequent deformation</a:t>
            </a:r>
            <a:r>
              <a:rPr lang="en-CA" dirty="0" smtClean="0"/>
              <a:t> resulted in Au</a:t>
            </a:r>
          </a:p>
          <a:p>
            <a:pPr marL="0" indent="0">
              <a:buFont typeface="Arial" panose="020B0604020202020204" pitchFamily="34" charset="0"/>
              <a:buNone/>
            </a:pPr>
            <a:r>
              <a:rPr lang="en-CA" b="1" dirty="0" smtClean="0"/>
              <a:t>Notes</a:t>
            </a:r>
            <a:r>
              <a:rPr lang="en-CA" b="1" baseline="0" dirty="0" smtClean="0"/>
              <a:t> on photos </a:t>
            </a:r>
            <a:endParaRPr lang="en-CA" b="1" dirty="0" smtClean="0"/>
          </a:p>
          <a:p>
            <a:pPr marL="285750" indent="-285750">
              <a:buFont typeface="Arial" panose="020B0604020202020204" pitchFamily="34" charset="0"/>
              <a:buChar char="•"/>
            </a:pPr>
            <a:r>
              <a:rPr lang="en-US" sz="1200" dirty="0" smtClean="0"/>
              <a:t>Photomicrograph of fragmental unit at the Timiskaming – Larder Lake Group contact.</a:t>
            </a:r>
          </a:p>
          <a:p>
            <a:pPr marL="285750" indent="-285750">
              <a:buFont typeface="Arial" panose="020B0604020202020204" pitchFamily="34" charset="0"/>
              <a:buChar char="•"/>
            </a:pPr>
            <a:r>
              <a:rPr lang="en-US" sz="1200" dirty="0" smtClean="0"/>
              <a:t>Rounded mafic to ultra mafic fragments, composed primarily of chlorite-carbonate-quartz-albite in a quartz and sericite-rich siltstone matrix</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9795D2EC-2E72-4B50-AE42-16BAD4A739C0}"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2430321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Transition zone between Larder Lake group and Timiskaming assemblage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err="1" smtClean="0"/>
              <a:t>Carbonatized</a:t>
            </a:r>
            <a:r>
              <a:rPr lang="en-US" sz="1200" b="1" dirty="0" smtClean="0"/>
              <a:t>, rounded to </a:t>
            </a:r>
            <a:r>
              <a:rPr lang="en-US" sz="1200" b="1" dirty="0" err="1" smtClean="0"/>
              <a:t>subrounded</a:t>
            </a:r>
            <a:r>
              <a:rPr lang="en-US" sz="1200" b="1" dirty="0" smtClean="0"/>
              <a:t> fragments in Timiskaming sedimentary matrix.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dirty="0" smtClean="0"/>
          </a:p>
          <a:p>
            <a:pPr marL="257175" indent="-257175">
              <a:buFont typeface="Arial" panose="020B0604020202020204" pitchFamily="34" charset="0"/>
              <a:buChar char="•"/>
            </a:pPr>
            <a:r>
              <a:rPr lang="en-US" sz="1200" dirty="0" err="1" smtClean="0">
                <a:latin typeface="Franklin Gothic Book" panose="020B0503020102020204" pitchFamily="34" charset="0"/>
              </a:rPr>
              <a:t>Drillholes</a:t>
            </a:r>
            <a:r>
              <a:rPr lang="en-US" sz="1200" dirty="0" smtClean="0">
                <a:latin typeface="Franklin Gothic Book" panose="020B0503020102020204" pitchFamily="34" charset="0"/>
              </a:rPr>
              <a:t> across northern contact between Larder Lake Group ultramafic flow (fuchsite altered) and Timiskaming sediments </a:t>
            </a:r>
          </a:p>
          <a:p>
            <a:pPr marL="257175" indent="-257175">
              <a:buFont typeface="Arial" panose="020B0604020202020204" pitchFamily="34" charset="0"/>
              <a:buChar char="•"/>
            </a:pPr>
            <a:r>
              <a:rPr lang="en-US" sz="1200" dirty="0" smtClean="0">
                <a:latin typeface="Franklin Gothic Book" panose="020B0503020102020204" pitchFamily="34" charset="0"/>
              </a:rPr>
              <a:t>Fragmental unit at contact and graded beds younging downhole (to the north, away from ultramafic flow). </a:t>
            </a:r>
            <a:endParaRPr lang="en-CA" sz="1200" dirty="0" smtClean="0">
              <a:latin typeface="Franklin Gothic Book" panose="020B05030201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dirty="0" smtClean="0"/>
          </a:p>
          <a:p>
            <a:pPr marL="171450" indent="-171450">
              <a:buFont typeface="Arial" panose="020B0604020202020204" pitchFamily="34" charset="0"/>
              <a:buChar char="•"/>
            </a:pPr>
            <a:endParaRPr lang="en-CA" dirty="0" smtClean="0"/>
          </a:p>
          <a:p>
            <a:pPr marL="171450" indent="-171450">
              <a:buFont typeface="Arial" panose="020B0604020202020204" pitchFamily="34" charset="0"/>
              <a:buChar char="•"/>
            </a:pPr>
            <a:r>
              <a:rPr lang="en-CA" dirty="0" smtClean="0"/>
              <a:t>Details of the contact</a:t>
            </a:r>
          </a:p>
          <a:p>
            <a:pPr marL="171450" indent="-171450">
              <a:buFont typeface="Arial" panose="020B0604020202020204" pitchFamily="34" charset="0"/>
              <a:buChar char="•"/>
            </a:pPr>
            <a:r>
              <a:rPr lang="en-CA" dirty="0" smtClean="0"/>
              <a:t>Facing away from</a:t>
            </a:r>
            <a:r>
              <a:rPr lang="en-CA" baseline="0" dirty="0" smtClean="0"/>
              <a:t> LL grp. And transition zone, well defined with clasts of UM detritus in a clastic matrix</a:t>
            </a:r>
          </a:p>
          <a:p>
            <a:pPr marL="171450" indent="-171450">
              <a:buFont typeface="Arial" panose="020B0604020202020204" pitchFamily="34" charset="0"/>
              <a:buChar char="•"/>
            </a:pPr>
            <a:r>
              <a:rPr lang="en-CA" baseline="0" dirty="0" smtClean="0"/>
              <a:t>Often the higher strain zones are in FW of contact</a:t>
            </a:r>
          </a:p>
          <a:p>
            <a:pPr marL="171450" indent="-171450">
              <a:buFont typeface="Arial" panose="020B0604020202020204" pitchFamily="34" charset="0"/>
              <a:buChar char="•"/>
            </a:pPr>
            <a:r>
              <a:rPr lang="en-CA" baseline="0" dirty="0" smtClean="0"/>
              <a:t>Implication is that the larder lake grp, time equivalent of the Tisdale was the </a:t>
            </a:r>
            <a:r>
              <a:rPr lang="en-CA" b="1" i="1" u="sng" baseline="0" dirty="0" smtClean="0"/>
              <a:t>basement</a:t>
            </a:r>
            <a:r>
              <a:rPr lang="en-CA" b="1" baseline="0" dirty="0" smtClean="0"/>
              <a:t> for development of the Timiskaming basin</a:t>
            </a:r>
          </a:p>
          <a:p>
            <a:pPr marL="171450" indent="-171450">
              <a:buFont typeface="Arial" panose="020B0604020202020204" pitchFamily="34" charset="0"/>
              <a:buChar char="•"/>
            </a:pPr>
            <a:r>
              <a:rPr lang="en-CA" baseline="0" dirty="0" smtClean="0"/>
              <a:t>Is the </a:t>
            </a:r>
            <a:r>
              <a:rPr lang="en-CA" b="1" baseline="0" dirty="0" smtClean="0"/>
              <a:t>ancestral fault that controls the deposits</a:t>
            </a:r>
            <a:r>
              <a:rPr lang="en-CA" baseline="0" dirty="0" smtClean="0"/>
              <a:t>, really the </a:t>
            </a:r>
            <a:r>
              <a:rPr lang="en-CA" b="1" i="1" u="sng" baseline="0" dirty="0" smtClean="0"/>
              <a:t>reactivation of the fault </a:t>
            </a:r>
            <a:r>
              <a:rPr lang="en-CA" b="1" baseline="0" dirty="0" smtClean="0"/>
              <a:t>that juxtaposes the Larder lake grou</a:t>
            </a:r>
            <a:r>
              <a:rPr lang="en-CA" baseline="0" dirty="0" smtClean="0"/>
              <a:t>p (Tisdale and the Blake River grp)</a:t>
            </a:r>
          </a:p>
          <a:p>
            <a:pPr marL="171450" indent="-171450">
              <a:buFont typeface="Arial" panose="020B0604020202020204" pitchFamily="34" charset="0"/>
              <a:buChar char="•"/>
            </a:pPr>
            <a:r>
              <a:rPr lang="en-CA" baseline="0" dirty="0" smtClean="0"/>
              <a:t>Subsequent deformation</a:t>
            </a:r>
            <a:r>
              <a:rPr lang="en-CA" dirty="0" smtClean="0"/>
              <a:t> resulted in Au</a:t>
            </a:r>
          </a:p>
          <a:p>
            <a:pPr marL="0" indent="0">
              <a:buFont typeface="Arial" panose="020B0604020202020204" pitchFamily="34" charset="0"/>
              <a:buNone/>
            </a:pPr>
            <a:r>
              <a:rPr lang="en-CA" b="1" dirty="0" smtClean="0"/>
              <a:t>Notes</a:t>
            </a:r>
            <a:r>
              <a:rPr lang="en-CA" b="1" baseline="0" dirty="0" smtClean="0"/>
              <a:t> on photos </a:t>
            </a:r>
            <a:endParaRPr lang="en-CA" b="1" dirty="0" smtClean="0"/>
          </a:p>
          <a:p>
            <a:pPr marL="285750" indent="-285750">
              <a:buFont typeface="Arial" panose="020B0604020202020204" pitchFamily="34" charset="0"/>
              <a:buChar char="•"/>
            </a:pPr>
            <a:r>
              <a:rPr lang="en-US" sz="1200" dirty="0" smtClean="0"/>
              <a:t>Photomicrograph of fragmental unit at the Timiskaming – Larder Lake Group contact.</a:t>
            </a:r>
          </a:p>
          <a:p>
            <a:pPr marL="285750" indent="-285750">
              <a:buFont typeface="Arial" panose="020B0604020202020204" pitchFamily="34" charset="0"/>
              <a:buChar char="•"/>
            </a:pPr>
            <a:r>
              <a:rPr lang="en-US" sz="1200" dirty="0" smtClean="0"/>
              <a:t>Rounded mafic to ultra mafic fragments, composed primarily of chlorite-carbonate-quartz-albite in a quartz and sericite-rich siltstone matrix</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9795D2EC-2E72-4B50-AE42-16BAD4A739C0}"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138070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b="1" dirty="0" smtClean="0"/>
          </a:p>
          <a:p>
            <a:r>
              <a:rPr lang="en-US" sz="1200" kern="1200" dirty="0" smtClean="0">
                <a:solidFill>
                  <a:schemeClr val="tx1"/>
                </a:solidFill>
                <a:effectLst/>
                <a:latin typeface="+mn-lt"/>
                <a:ea typeface="+mn-ea"/>
                <a:cs typeface="+mn-cs"/>
              </a:rPr>
              <a:t>At the south contact, a very fine-grained greywacke to sandstone is in sharp contact with intercalated mafic to ultramafic volcanic flows to the north. The greywacke is green to grey with consistent graded beds, younging to the south, away from the Larder Lake group volcanic rocks. </a:t>
            </a:r>
          </a:p>
          <a:p>
            <a:r>
              <a:rPr lang="en-US" sz="1200" kern="1200" dirty="0" smtClean="0">
                <a:solidFill>
                  <a:schemeClr val="tx1"/>
                </a:solidFill>
                <a:effectLst/>
                <a:latin typeface="+mn-lt"/>
                <a:ea typeface="+mn-ea"/>
                <a:cs typeface="+mn-cs"/>
              </a:rPr>
              <a:t>Locally, the sediments contain bedding parallel layers of strongly </a:t>
            </a:r>
            <a:r>
              <a:rPr lang="en-US" sz="1200" kern="1200" dirty="0" err="1" smtClean="0">
                <a:solidFill>
                  <a:schemeClr val="tx1"/>
                </a:solidFill>
                <a:effectLst/>
                <a:latin typeface="+mn-lt"/>
                <a:ea typeface="+mn-ea"/>
                <a:cs typeface="+mn-cs"/>
              </a:rPr>
              <a:t>carbonatized</a:t>
            </a:r>
            <a:r>
              <a:rPr lang="en-US" sz="1200" kern="1200" dirty="0" smtClean="0">
                <a:solidFill>
                  <a:schemeClr val="tx1"/>
                </a:solidFill>
                <a:effectLst/>
                <a:latin typeface="+mn-lt"/>
                <a:ea typeface="+mn-ea"/>
                <a:cs typeface="+mn-cs"/>
              </a:rPr>
              <a:t> material that appears to be mafic layers. The ultramafic rocks, bounded to the north and south by sedimentary rocks, are dark green, very fine grained and have been strongly </a:t>
            </a:r>
            <a:r>
              <a:rPr lang="en-US" sz="1200" kern="1200" dirty="0" err="1" smtClean="0">
                <a:solidFill>
                  <a:schemeClr val="tx1"/>
                </a:solidFill>
                <a:effectLst/>
                <a:latin typeface="+mn-lt"/>
                <a:ea typeface="+mn-ea"/>
                <a:cs typeface="+mn-cs"/>
              </a:rPr>
              <a:t>carbonatized</a:t>
            </a:r>
            <a:r>
              <a:rPr lang="en-US" sz="1200" kern="1200" dirty="0" smtClean="0">
                <a:solidFill>
                  <a:schemeClr val="tx1"/>
                </a:solidFill>
                <a:effectLst/>
                <a:latin typeface="+mn-lt"/>
                <a:ea typeface="+mn-ea"/>
                <a:cs typeface="+mn-cs"/>
              </a:rPr>
              <a:t>. Locally, </a:t>
            </a:r>
            <a:r>
              <a:rPr lang="en-US" sz="1200" kern="1200" dirty="0" err="1" smtClean="0">
                <a:solidFill>
                  <a:schemeClr val="tx1"/>
                </a:solidFill>
                <a:effectLst/>
                <a:latin typeface="+mn-lt"/>
                <a:ea typeface="+mn-ea"/>
                <a:cs typeface="+mn-cs"/>
              </a:rPr>
              <a:t>monomict</a:t>
            </a:r>
            <a:r>
              <a:rPr lang="en-US" sz="1200" kern="1200" dirty="0" smtClean="0">
                <a:solidFill>
                  <a:schemeClr val="tx1"/>
                </a:solidFill>
                <a:effectLst/>
                <a:latin typeface="+mn-lt"/>
                <a:ea typeface="+mn-ea"/>
                <a:cs typeface="+mn-cs"/>
              </a:rPr>
              <a:t> breccia textures are observed in the ultramafic volcanic flows with a strongly </a:t>
            </a:r>
            <a:r>
              <a:rPr lang="en-US" sz="1200" kern="1200" dirty="0" err="1" smtClean="0">
                <a:solidFill>
                  <a:schemeClr val="tx1"/>
                </a:solidFill>
                <a:effectLst/>
                <a:latin typeface="+mn-lt"/>
                <a:ea typeface="+mn-ea"/>
                <a:cs typeface="+mn-cs"/>
              </a:rPr>
              <a:t>carbonatized</a:t>
            </a:r>
            <a:r>
              <a:rPr lang="en-US" sz="1200" kern="1200" dirty="0" smtClean="0">
                <a:solidFill>
                  <a:schemeClr val="tx1"/>
                </a:solidFill>
                <a:effectLst/>
                <a:latin typeface="+mn-lt"/>
                <a:ea typeface="+mn-ea"/>
                <a:cs typeface="+mn-cs"/>
              </a:rPr>
              <a:t> matrix and </a:t>
            </a:r>
            <a:r>
              <a:rPr lang="en-US" sz="1200" kern="1200" dirty="0" err="1" smtClean="0">
                <a:solidFill>
                  <a:schemeClr val="tx1"/>
                </a:solidFill>
                <a:effectLst/>
                <a:latin typeface="+mn-lt"/>
                <a:ea typeface="+mn-ea"/>
                <a:cs typeface="+mn-cs"/>
              </a:rPr>
              <a:t>chloritic</a:t>
            </a:r>
            <a:r>
              <a:rPr lang="en-US" sz="1200" kern="1200" dirty="0" smtClean="0">
                <a:solidFill>
                  <a:schemeClr val="tx1"/>
                </a:solidFill>
                <a:effectLst/>
                <a:latin typeface="+mn-lt"/>
                <a:ea typeface="+mn-ea"/>
                <a:cs typeface="+mn-cs"/>
              </a:rPr>
              <a:t> clasts. Geochemically, these volcanic units are classified as </a:t>
            </a:r>
            <a:r>
              <a:rPr lang="en-US" sz="1200" kern="1200" dirty="0" err="1" smtClean="0">
                <a:solidFill>
                  <a:schemeClr val="tx1"/>
                </a:solidFill>
                <a:effectLst/>
                <a:latin typeface="+mn-lt"/>
                <a:ea typeface="+mn-ea"/>
                <a:cs typeface="+mn-cs"/>
              </a:rPr>
              <a:t>komatiitic</a:t>
            </a:r>
            <a:r>
              <a:rPr lang="en-US" sz="1200" kern="1200" dirty="0" smtClean="0">
                <a:solidFill>
                  <a:schemeClr val="tx1"/>
                </a:solidFill>
                <a:effectLst/>
                <a:latin typeface="+mn-lt"/>
                <a:ea typeface="+mn-ea"/>
                <a:cs typeface="+mn-cs"/>
              </a:rPr>
              <a:t> basalts. </a:t>
            </a:r>
            <a:endParaRPr lang="en-C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contact between the two </a:t>
            </a:r>
            <a:r>
              <a:rPr lang="en-US" sz="1200" kern="1200" dirty="0" err="1" smtClean="0">
                <a:solidFill>
                  <a:schemeClr val="tx1"/>
                </a:solidFill>
                <a:effectLst/>
                <a:latin typeface="+mn-lt"/>
                <a:ea typeface="+mn-ea"/>
                <a:cs typeface="+mn-cs"/>
              </a:rPr>
              <a:t>lithologies</a:t>
            </a:r>
            <a:r>
              <a:rPr lang="en-US" sz="1200" kern="1200" dirty="0" smtClean="0">
                <a:solidFill>
                  <a:schemeClr val="tx1"/>
                </a:solidFill>
                <a:effectLst/>
                <a:latin typeface="+mn-lt"/>
                <a:ea typeface="+mn-ea"/>
                <a:cs typeface="+mn-cs"/>
              </a:rPr>
              <a:t> varies from sharp, with no obvious structure or shear sense indicators and equal strain on either side, to moderately strained, with sheared and attenuated sedimentary beds proximal to the contact. Unlike the north contact no transitional zone containing ultramafic-mafic clasts is recognized. </a:t>
            </a:r>
            <a:endParaRPr lang="en-CA" dirty="0" smtClean="0"/>
          </a:p>
          <a:p>
            <a:pPr marL="171450" indent="-171450">
              <a:buFont typeface="Arial" panose="020B0604020202020204" pitchFamily="34" charset="0"/>
              <a:buChar char="•"/>
            </a:pPr>
            <a:endParaRPr lang="en-CA" dirty="0" smtClean="0"/>
          </a:p>
          <a:p>
            <a:pPr marL="171450" indent="-171450">
              <a:buFont typeface="Arial" panose="020B0604020202020204" pitchFamily="34" charset="0"/>
              <a:buChar char="•"/>
            </a:pPr>
            <a:endParaRPr lang="en-CA" dirty="0" smtClean="0"/>
          </a:p>
          <a:p>
            <a:pPr marL="171450" indent="-171450">
              <a:buFont typeface="Arial" panose="020B0604020202020204" pitchFamily="34" charset="0"/>
              <a:buChar char="•"/>
            </a:pPr>
            <a:r>
              <a:rPr lang="en-CA" dirty="0" smtClean="0"/>
              <a:t>Details of the contact</a:t>
            </a:r>
          </a:p>
          <a:p>
            <a:pPr marL="171450" indent="-171450">
              <a:buFont typeface="Arial" panose="020B0604020202020204" pitchFamily="34" charset="0"/>
              <a:buChar char="•"/>
            </a:pPr>
            <a:r>
              <a:rPr lang="en-CA" dirty="0" smtClean="0"/>
              <a:t>Facing away from</a:t>
            </a:r>
            <a:r>
              <a:rPr lang="en-CA" baseline="0" dirty="0" smtClean="0"/>
              <a:t> LL grp. And transition zone, well defined with clasts of UM detritus in a clastic matrix</a:t>
            </a:r>
          </a:p>
          <a:p>
            <a:pPr marL="171450" indent="-171450">
              <a:buFont typeface="Arial" panose="020B0604020202020204" pitchFamily="34" charset="0"/>
              <a:buChar char="•"/>
            </a:pPr>
            <a:r>
              <a:rPr lang="en-CA" baseline="0" dirty="0" smtClean="0"/>
              <a:t>Often the higher strain zones are in FW of contact</a:t>
            </a:r>
          </a:p>
          <a:p>
            <a:pPr marL="171450" indent="-171450">
              <a:buFont typeface="Arial" panose="020B0604020202020204" pitchFamily="34" charset="0"/>
              <a:buChar char="•"/>
            </a:pPr>
            <a:r>
              <a:rPr lang="en-CA" baseline="0" dirty="0" smtClean="0"/>
              <a:t>Implication is that the larder lake grp, time equivalent of the Tisdale was the </a:t>
            </a:r>
            <a:r>
              <a:rPr lang="en-CA" b="1" i="1" u="sng" baseline="0" dirty="0" smtClean="0"/>
              <a:t>basement</a:t>
            </a:r>
            <a:r>
              <a:rPr lang="en-CA" b="1" baseline="0" dirty="0" smtClean="0"/>
              <a:t> for development of the Timiskaming basin</a:t>
            </a:r>
          </a:p>
          <a:p>
            <a:pPr marL="171450" indent="-171450">
              <a:buFont typeface="Arial" panose="020B0604020202020204" pitchFamily="34" charset="0"/>
              <a:buChar char="•"/>
            </a:pPr>
            <a:r>
              <a:rPr lang="en-CA" baseline="0" dirty="0" smtClean="0"/>
              <a:t>Is the </a:t>
            </a:r>
            <a:r>
              <a:rPr lang="en-CA" b="1" baseline="0" dirty="0" smtClean="0"/>
              <a:t>ancestral fault that controls the deposits</a:t>
            </a:r>
            <a:r>
              <a:rPr lang="en-CA" baseline="0" dirty="0" smtClean="0"/>
              <a:t>, really the </a:t>
            </a:r>
            <a:r>
              <a:rPr lang="en-CA" b="1" i="1" u="sng" baseline="0" dirty="0" smtClean="0"/>
              <a:t>reactivation of the fault </a:t>
            </a:r>
            <a:r>
              <a:rPr lang="en-CA" b="1" baseline="0" dirty="0" smtClean="0"/>
              <a:t>that juxtaposes the Larder lake grou</a:t>
            </a:r>
            <a:r>
              <a:rPr lang="en-CA" baseline="0" dirty="0" smtClean="0"/>
              <a:t>p (Tisdale and the Blake River grp)</a:t>
            </a:r>
          </a:p>
          <a:p>
            <a:pPr marL="171450" indent="-171450">
              <a:buFont typeface="Arial" panose="020B0604020202020204" pitchFamily="34" charset="0"/>
              <a:buChar char="•"/>
            </a:pPr>
            <a:r>
              <a:rPr lang="en-CA" baseline="0" dirty="0" smtClean="0"/>
              <a:t>Subsequent deformation</a:t>
            </a:r>
            <a:r>
              <a:rPr lang="en-CA" dirty="0" smtClean="0"/>
              <a:t> resulted in Au</a:t>
            </a:r>
          </a:p>
          <a:p>
            <a:pPr marL="0" indent="0">
              <a:buFont typeface="Arial" panose="020B0604020202020204" pitchFamily="34" charset="0"/>
              <a:buNone/>
            </a:pPr>
            <a:r>
              <a:rPr lang="en-CA" b="1" dirty="0" smtClean="0"/>
              <a:t>Notes</a:t>
            </a:r>
            <a:r>
              <a:rPr lang="en-CA" b="1" baseline="0" dirty="0" smtClean="0"/>
              <a:t> on photos </a:t>
            </a:r>
            <a:endParaRPr lang="en-CA" b="1" dirty="0" smtClean="0"/>
          </a:p>
          <a:p>
            <a:pPr marL="285750" indent="-285750">
              <a:buFont typeface="Arial" panose="020B0604020202020204" pitchFamily="34" charset="0"/>
              <a:buChar char="•"/>
            </a:pPr>
            <a:r>
              <a:rPr lang="en-US" sz="1200" dirty="0" smtClean="0"/>
              <a:t>Photomicrograph of fragmental unit at the Timiskaming – Larder Lake Group contact.</a:t>
            </a:r>
          </a:p>
          <a:p>
            <a:pPr marL="285750" indent="-285750">
              <a:buFont typeface="Arial" panose="020B0604020202020204" pitchFamily="34" charset="0"/>
              <a:buChar char="•"/>
            </a:pPr>
            <a:r>
              <a:rPr lang="en-US" sz="1200" dirty="0" smtClean="0"/>
              <a:t>Rounded mafic to ultra mafic fragments, composed primarily of chlorite-carbonate-quartz-albite in a quartz and sericite-rich siltstone matrix</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9795D2EC-2E72-4B50-AE42-16BAD4A739C0}"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488925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b="1" dirty="0" smtClean="0"/>
          </a:p>
          <a:p>
            <a:r>
              <a:rPr lang="en-US" sz="1200" kern="1200" dirty="0" smtClean="0">
                <a:solidFill>
                  <a:schemeClr val="tx1"/>
                </a:solidFill>
                <a:effectLst/>
                <a:latin typeface="+mn-lt"/>
                <a:ea typeface="+mn-ea"/>
                <a:cs typeface="+mn-cs"/>
              </a:rPr>
              <a:t>At the south contact, a very fine-grained greywacke to sandstone is in sharp contact with intercalated mafic to ultramafic volcanic flows to the north. The greywacke is green to grey with consistent graded beds, younging to the south, away from the Larder Lake group volcanic rocks. </a:t>
            </a:r>
          </a:p>
          <a:p>
            <a:r>
              <a:rPr lang="en-US" sz="1200" kern="1200" dirty="0" smtClean="0">
                <a:solidFill>
                  <a:schemeClr val="tx1"/>
                </a:solidFill>
                <a:effectLst/>
                <a:latin typeface="+mn-lt"/>
                <a:ea typeface="+mn-ea"/>
                <a:cs typeface="+mn-cs"/>
              </a:rPr>
              <a:t>Locally, the sediments contain bedding parallel layers of strongly </a:t>
            </a:r>
            <a:r>
              <a:rPr lang="en-US" sz="1200" kern="1200" dirty="0" err="1" smtClean="0">
                <a:solidFill>
                  <a:schemeClr val="tx1"/>
                </a:solidFill>
                <a:effectLst/>
                <a:latin typeface="+mn-lt"/>
                <a:ea typeface="+mn-ea"/>
                <a:cs typeface="+mn-cs"/>
              </a:rPr>
              <a:t>carbonatized</a:t>
            </a:r>
            <a:r>
              <a:rPr lang="en-US" sz="1200" kern="1200" dirty="0" smtClean="0">
                <a:solidFill>
                  <a:schemeClr val="tx1"/>
                </a:solidFill>
                <a:effectLst/>
                <a:latin typeface="+mn-lt"/>
                <a:ea typeface="+mn-ea"/>
                <a:cs typeface="+mn-cs"/>
              </a:rPr>
              <a:t> material that appears to be mafic layers. The ultramafic rocks, bounded to the north and south by sedimentary rocks, are dark green, very fine grained and have been strongly </a:t>
            </a:r>
            <a:r>
              <a:rPr lang="en-US" sz="1200" kern="1200" dirty="0" err="1" smtClean="0">
                <a:solidFill>
                  <a:schemeClr val="tx1"/>
                </a:solidFill>
                <a:effectLst/>
                <a:latin typeface="+mn-lt"/>
                <a:ea typeface="+mn-ea"/>
                <a:cs typeface="+mn-cs"/>
              </a:rPr>
              <a:t>carbonatized</a:t>
            </a:r>
            <a:r>
              <a:rPr lang="en-US" sz="1200" kern="1200" dirty="0" smtClean="0">
                <a:solidFill>
                  <a:schemeClr val="tx1"/>
                </a:solidFill>
                <a:effectLst/>
                <a:latin typeface="+mn-lt"/>
                <a:ea typeface="+mn-ea"/>
                <a:cs typeface="+mn-cs"/>
              </a:rPr>
              <a:t>. Locally, </a:t>
            </a:r>
            <a:r>
              <a:rPr lang="en-US" sz="1200" kern="1200" dirty="0" err="1" smtClean="0">
                <a:solidFill>
                  <a:schemeClr val="tx1"/>
                </a:solidFill>
                <a:effectLst/>
                <a:latin typeface="+mn-lt"/>
                <a:ea typeface="+mn-ea"/>
                <a:cs typeface="+mn-cs"/>
              </a:rPr>
              <a:t>monomict</a:t>
            </a:r>
            <a:r>
              <a:rPr lang="en-US" sz="1200" kern="1200" dirty="0" smtClean="0">
                <a:solidFill>
                  <a:schemeClr val="tx1"/>
                </a:solidFill>
                <a:effectLst/>
                <a:latin typeface="+mn-lt"/>
                <a:ea typeface="+mn-ea"/>
                <a:cs typeface="+mn-cs"/>
              </a:rPr>
              <a:t> breccia textures are observed in the ultramafic volcanic flows with a strongly </a:t>
            </a:r>
            <a:r>
              <a:rPr lang="en-US" sz="1200" kern="1200" dirty="0" err="1" smtClean="0">
                <a:solidFill>
                  <a:schemeClr val="tx1"/>
                </a:solidFill>
                <a:effectLst/>
                <a:latin typeface="+mn-lt"/>
                <a:ea typeface="+mn-ea"/>
                <a:cs typeface="+mn-cs"/>
              </a:rPr>
              <a:t>carbonatized</a:t>
            </a:r>
            <a:r>
              <a:rPr lang="en-US" sz="1200" kern="1200" dirty="0" smtClean="0">
                <a:solidFill>
                  <a:schemeClr val="tx1"/>
                </a:solidFill>
                <a:effectLst/>
                <a:latin typeface="+mn-lt"/>
                <a:ea typeface="+mn-ea"/>
                <a:cs typeface="+mn-cs"/>
              </a:rPr>
              <a:t> matrix and </a:t>
            </a:r>
            <a:r>
              <a:rPr lang="en-US" sz="1200" kern="1200" dirty="0" err="1" smtClean="0">
                <a:solidFill>
                  <a:schemeClr val="tx1"/>
                </a:solidFill>
                <a:effectLst/>
                <a:latin typeface="+mn-lt"/>
                <a:ea typeface="+mn-ea"/>
                <a:cs typeface="+mn-cs"/>
              </a:rPr>
              <a:t>chloritic</a:t>
            </a:r>
            <a:r>
              <a:rPr lang="en-US" sz="1200" kern="1200" dirty="0" smtClean="0">
                <a:solidFill>
                  <a:schemeClr val="tx1"/>
                </a:solidFill>
                <a:effectLst/>
                <a:latin typeface="+mn-lt"/>
                <a:ea typeface="+mn-ea"/>
                <a:cs typeface="+mn-cs"/>
              </a:rPr>
              <a:t> clasts. Geochemically, these volcanic units are classified as </a:t>
            </a:r>
            <a:r>
              <a:rPr lang="en-US" sz="1200" kern="1200" dirty="0" err="1" smtClean="0">
                <a:solidFill>
                  <a:schemeClr val="tx1"/>
                </a:solidFill>
                <a:effectLst/>
                <a:latin typeface="+mn-lt"/>
                <a:ea typeface="+mn-ea"/>
                <a:cs typeface="+mn-cs"/>
              </a:rPr>
              <a:t>komatiitic</a:t>
            </a:r>
            <a:r>
              <a:rPr lang="en-US" sz="1200" kern="1200" dirty="0" smtClean="0">
                <a:solidFill>
                  <a:schemeClr val="tx1"/>
                </a:solidFill>
                <a:effectLst/>
                <a:latin typeface="+mn-lt"/>
                <a:ea typeface="+mn-ea"/>
                <a:cs typeface="+mn-cs"/>
              </a:rPr>
              <a:t> basalts. </a:t>
            </a:r>
            <a:endParaRPr lang="en-C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contact between the two </a:t>
            </a:r>
            <a:r>
              <a:rPr lang="en-US" sz="1200" kern="1200" dirty="0" err="1" smtClean="0">
                <a:solidFill>
                  <a:schemeClr val="tx1"/>
                </a:solidFill>
                <a:effectLst/>
                <a:latin typeface="+mn-lt"/>
                <a:ea typeface="+mn-ea"/>
                <a:cs typeface="+mn-cs"/>
              </a:rPr>
              <a:t>lithologies</a:t>
            </a:r>
            <a:r>
              <a:rPr lang="en-US" sz="1200" kern="1200" dirty="0" smtClean="0">
                <a:solidFill>
                  <a:schemeClr val="tx1"/>
                </a:solidFill>
                <a:effectLst/>
                <a:latin typeface="+mn-lt"/>
                <a:ea typeface="+mn-ea"/>
                <a:cs typeface="+mn-cs"/>
              </a:rPr>
              <a:t> varies from sharp, with no obvious structure or shear sense indicators and equal strain on either side, to moderately strained, with sheared and attenuated sedimentary beds proximal to the contact. Unlike the north contact no transitional zone containing ultramafic-mafic clasts is recognized. </a:t>
            </a:r>
            <a:endParaRPr lang="en-CA" dirty="0" smtClean="0"/>
          </a:p>
          <a:p>
            <a:pPr marL="171450" indent="-171450">
              <a:buFont typeface="Arial" panose="020B0604020202020204" pitchFamily="34" charset="0"/>
              <a:buChar char="•"/>
            </a:pPr>
            <a:endParaRPr lang="en-CA" dirty="0" smtClean="0"/>
          </a:p>
          <a:p>
            <a:pPr marL="171450" indent="-171450">
              <a:buFont typeface="Arial" panose="020B0604020202020204" pitchFamily="34" charset="0"/>
              <a:buChar char="•"/>
            </a:pPr>
            <a:endParaRPr lang="en-CA" dirty="0" smtClean="0"/>
          </a:p>
          <a:p>
            <a:pPr marL="171450" indent="-171450">
              <a:buFont typeface="Arial" panose="020B0604020202020204" pitchFamily="34" charset="0"/>
              <a:buChar char="•"/>
            </a:pPr>
            <a:r>
              <a:rPr lang="en-CA" dirty="0" smtClean="0"/>
              <a:t>Details of the contact</a:t>
            </a:r>
          </a:p>
          <a:p>
            <a:pPr marL="171450" indent="-171450">
              <a:buFont typeface="Arial" panose="020B0604020202020204" pitchFamily="34" charset="0"/>
              <a:buChar char="•"/>
            </a:pPr>
            <a:r>
              <a:rPr lang="en-CA" dirty="0" smtClean="0"/>
              <a:t>Facing away from</a:t>
            </a:r>
            <a:r>
              <a:rPr lang="en-CA" baseline="0" dirty="0" smtClean="0"/>
              <a:t> LL grp. And transition zone, well defined with clasts of UM detritus in a clastic matrix</a:t>
            </a:r>
          </a:p>
          <a:p>
            <a:pPr marL="171450" indent="-171450">
              <a:buFont typeface="Arial" panose="020B0604020202020204" pitchFamily="34" charset="0"/>
              <a:buChar char="•"/>
            </a:pPr>
            <a:r>
              <a:rPr lang="en-CA" baseline="0" dirty="0" smtClean="0"/>
              <a:t>Often the higher strain zones are in FW of contact</a:t>
            </a:r>
          </a:p>
          <a:p>
            <a:pPr marL="171450" indent="-171450">
              <a:buFont typeface="Arial" panose="020B0604020202020204" pitchFamily="34" charset="0"/>
              <a:buChar char="•"/>
            </a:pPr>
            <a:r>
              <a:rPr lang="en-CA" baseline="0" dirty="0" smtClean="0"/>
              <a:t>Implication is that the larder lake grp, time equivalent of the Tisdale was the </a:t>
            </a:r>
            <a:r>
              <a:rPr lang="en-CA" b="1" i="1" u="sng" baseline="0" dirty="0" smtClean="0"/>
              <a:t>basement</a:t>
            </a:r>
            <a:r>
              <a:rPr lang="en-CA" b="1" baseline="0" dirty="0" smtClean="0"/>
              <a:t> for development of the Timiskaming basin</a:t>
            </a:r>
          </a:p>
          <a:p>
            <a:pPr marL="171450" indent="-171450">
              <a:buFont typeface="Arial" panose="020B0604020202020204" pitchFamily="34" charset="0"/>
              <a:buChar char="•"/>
            </a:pPr>
            <a:r>
              <a:rPr lang="en-CA" baseline="0" dirty="0" smtClean="0"/>
              <a:t>Is the </a:t>
            </a:r>
            <a:r>
              <a:rPr lang="en-CA" b="1" baseline="0" dirty="0" smtClean="0"/>
              <a:t>ancestral fault that controls the deposits</a:t>
            </a:r>
            <a:r>
              <a:rPr lang="en-CA" baseline="0" dirty="0" smtClean="0"/>
              <a:t>, really the </a:t>
            </a:r>
            <a:r>
              <a:rPr lang="en-CA" b="1" i="1" u="sng" baseline="0" dirty="0" smtClean="0"/>
              <a:t>reactivation of the fault </a:t>
            </a:r>
            <a:r>
              <a:rPr lang="en-CA" b="1" baseline="0" dirty="0" smtClean="0"/>
              <a:t>that juxtaposes the Larder lake grou</a:t>
            </a:r>
            <a:r>
              <a:rPr lang="en-CA" baseline="0" dirty="0" smtClean="0"/>
              <a:t>p (Tisdale and the Blake River grp)</a:t>
            </a:r>
          </a:p>
          <a:p>
            <a:pPr marL="171450" indent="-171450">
              <a:buFont typeface="Arial" panose="020B0604020202020204" pitchFamily="34" charset="0"/>
              <a:buChar char="•"/>
            </a:pPr>
            <a:r>
              <a:rPr lang="en-CA" baseline="0" dirty="0" smtClean="0"/>
              <a:t>Subsequent deformation</a:t>
            </a:r>
            <a:r>
              <a:rPr lang="en-CA" dirty="0" smtClean="0"/>
              <a:t> resulted in Au</a:t>
            </a:r>
          </a:p>
          <a:p>
            <a:pPr marL="0" indent="0">
              <a:buFont typeface="Arial" panose="020B0604020202020204" pitchFamily="34" charset="0"/>
              <a:buNone/>
            </a:pPr>
            <a:r>
              <a:rPr lang="en-CA" b="1" dirty="0" smtClean="0"/>
              <a:t>Notes</a:t>
            </a:r>
            <a:r>
              <a:rPr lang="en-CA" b="1" baseline="0" dirty="0" smtClean="0"/>
              <a:t> on photos </a:t>
            </a:r>
            <a:endParaRPr lang="en-CA" b="1" dirty="0" smtClean="0"/>
          </a:p>
          <a:p>
            <a:pPr marL="285750" indent="-285750">
              <a:buFont typeface="Arial" panose="020B0604020202020204" pitchFamily="34" charset="0"/>
              <a:buChar char="•"/>
            </a:pPr>
            <a:r>
              <a:rPr lang="en-US" sz="1200" dirty="0" smtClean="0"/>
              <a:t>Rounded mafic to ultra mafic fragments, composed primarily of chlorite-carbonate-quartz-albite in a quartz and sericite-rich siltstone matrix</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9795D2EC-2E72-4B50-AE42-16BAD4A739C0}"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901399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Structural juxtaposition between the Blake River and Larder Lake groups</a:t>
            </a:r>
          </a:p>
          <a:p>
            <a:pPr marL="171450" indent="-171450">
              <a:buFont typeface="Arial" panose="020B0604020202020204" pitchFamily="34" charset="0"/>
              <a:buChar char="•"/>
            </a:pPr>
            <a:r>
              <a:rPr lang="en-CA" sz="1200" dirty="0" smtClean="0"/>
              <a:t>Contact between Blake River grp. and Timiskaming ass. = </a:t>
            </a:r>
            <a:r>
              <a:rPr lang="en-CA" sz="1200" b="1" dirty="0" smtClean="0"/>
              <a:t>unconformity.</a:t>
            </a:r>
          </a:p>
          <a:p>
            <a:pPr marL="171450" indent="-171450">
              <a:buFont typeface="Arial" panose="020B0604020202020204" pitchFamily="34" charset="0"/>
              <a:buChar char="•"/>
            </a:pPr>
            <a:r>
              <a:rPr lang="en-CA" sz="1200" dirty="0" smtClean="0"/>
              <a:t>Contact between </a:t>
            </a:r>
            <a:r>
              <a:rPr lang="en-CA" sz="1200" b="1" dirty="0" smtClean="0"/>
              <a:t>Timiskaming ass. and Larder Lake </a:t>
            </a:r>
            <a:r>
              <a:rPr lang="en-CA" sz="1200" dirty="0" smtClean="0"/>
              <a:t>grp. = </a:t>
            </a:r>
            <a:r>
              <a:rPr lang="en-CA" sz="1200" b="1" dirty="0" smtClean="0"/>
              <a:t>C-LL break</a:t>
            </a: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a:p>
            <a:endParaRPr lang="en-CA"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a:defRPr/>
            </a:pPr>
            <a:fld id="{9795D2EC-2E72-4B50-AE42-16BAD4A739C0}"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388519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a:defRPr/>
            </a:pPr>
            <a:fld id="{9795D2EC-2E72-4B50-AE42-16BAD4A739C0}"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3479473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smtClean="0"/>
              <a:t>LN fault system juxtaposes </a:t>
            </a:r>
          </a:p>
          <a:p>
            <a:r>
              <a:rPr lang="en-CA" sz="1200" dirty="0" err="1" smtClean="0"/>
              <a:t>Skead</a:t>
            </a:r>
            <a:r>
              <a:rPr lang="en-CA" sz="1200" dirty="0" smtClean="0"/>
              <a:t> volcanic rocks against younger </a:t>
            </a:r>
            <a:r>
              <a:rPr lang="en-CA" sz="1200" dirty="0" err="1" smtClean="0"/>
              <a:t>volc</a:t>
            </a:r>
            <a:r>
              <a:rPr lang="en-CA" sz="1200" dirty="0" smtClean="0"/>
              <a:t> strata</a:t>
            </a:r>
          </a:p>
          <a:p>
            <a:r>
              <a:rPr lang="en-CA" sz="1200" dirty="0" smtClean="0"/>
              <a:t>Marked by peridotite – komatiite flows</a:t>
            </a:r>
          </a:p>
          <a:p>
            <a:endParaRPr lang="en-CA"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a:defRPr/>
            </a:pPr>
            <a:fld id="{9795D2EC-2E72-4B50-AE42-16BAD4A739C0}"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3449977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Basal unconformity between LL grp and Hearst</a:t>
            </a:r>
          </a:p>
          <a:p>
            <a:r>
              <a:rPr lang="en-CA" dirty="0" smtClean="0"/>
              <a:t>Similar</a:t>
            </a:r>
            <a:r>
              <a:rPr lang="en-CA" baseline="0" dirty="0" smtClean="0"/>
              <a:t> stratigraphic assemblage as the C-LL break</a:t>
            </a:r>
          </a:p>
          <a:p>
            <a:r>
              <a:rPr lang="en-CA" baseline="0" dirty="0" smtClean="0"/>
              <a:t>Komatiite – (</a:t>
            </a:r>
            <a:r>
              <a:rPr lang="en-CA" baseline="0" dirty="0" err="1" smtClean="0"/>
              <a:t>serpentinized</a:t>
            </a:r>
            <a:r>
              <a:rPr lang="en-CA" baseline="0" dirty="0" smtClean="0"/>
              <a:t> polygonal joints)</a:t>
            </a:r>
          </a:p>
          <a:p>
            <a:endParaRPr lang="en-CA" baseline="0" dirty="0" smtClean="0"/>
          </a:p>
          <a:p>
            <a:r>
              <a:rPr lang="en-CA" baseline="0" dirty="0" smtClean="0"/>
              <a:t>Basal conglomerate (matrix supported, unsorted, angular clasts of veined </a:t>
            </a:r>
            <a:r>
              <a:rPr lang="en-CA" baseline="0" dirty="0" err="1" smtClean="0"/>
              <a:t>granitoid</a:t>
            </a:r>
            <a:r>
              <a:rPr lang="en-CA" baseline="0" dirty="0" smtClean="0"/>
              <a:t> and spinifex textured komatiites)</a:t>
            </a:r>
            <a:endParaRPr lang="en-CA"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a:defRPr/>
            </a:pPr>
            <a:fld id="{9795D2EC-2E72-4B50-AE42-16BAD4A739C0}"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6495837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a:defRPr/>
            </a:pPr>
            <a:fld id="{9795D2EC-2E72-4B50-AE42-16BAD4A739C0}"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3202742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Map showing distribution</a:t>
            </a:r>
            <a:r>
              <a:rPr lang="en-CA" baseline="0" dirty="0" smtClean="0"/>
              <a:t> of Archean, Proterozoic, Paleozoic and Mesozoic </a:t>
            </a:r>
            <a:r>
              <a:rPr lang="en-CA" baseline="0" dirty="0" err="1" smtClean="0"/>
              <a:t>terrranes</a:t>
            </a:r>
            <a:r>
              <a:rPr lang="en-CA" baseline="0" dirty="0" smtClean="0"/>
              <a:t> </a:t>
            </a:r>
          </a:p>
          <a:p>
            <a:r>
              <a:rPr lang="en-CA" baseline="0" dirty="0" smtClean="0"/>
              <a:t>With the location of the 23 giant orogenic gold deposits / districts </a:t>
            </a:r>
          </a:p>
          <a:p>
            <a:r>
              <a:rPr lang="en-CA" baseline="0" dirty="0" smtClean="0"/>
              <a:t>Red circle highlights location of the major gold districts in the Abitibi Sub province of the Archean Superior Province Canada</a:t>
            </a:r>
          </a:p>
          <a:p>
            <a:r>
              <a:rPr lang="en-CA" baseline="0" dirty="0" smtClean="0"/>
              <a:t>This talk will be centred on the Abitibi</a:t>
            </a:r>
            <a:endParaRPr lang="en-CA" dirty="0"/>
          </a:p>
        </p:txBody>
      </p:sp>
      <p:sp>
        <p:nvSpPr>
          <p:cNvPr id="4" name="Slide Number Placeholder 3"/>
          <p:cNvSpPr>
            <a:spLocks noGrp="1"/>
          </p:cNvSpPr>
          <p:nvPr>
            <p:ph type="sldNum" sz="quarter" idx="10"/>
          </p:nvPr>
        </p:nvSpPr>
        <p:spPr/>
        <p:txBody>
          <a:bodyPr/>
          <a:lstStyle/>
          <a:p>
            <a:pPr>
              <a:defRPr/>
            </a:pPr>
            <a:fld id="{9795D2EC-2E72-4B50-AE42-16BAD4A739C0}"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3376645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a:defRPr/>
            </a:pPr>
            <a:fld id="{9795D2EC-2E72-4B50-AE42-16BAD4A739C0}"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4086659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a:defRPr/>
            </a:pPr>
            <a:fld id="{9795D2EC-2E72-4B50-AE42-16BAD4A739C0}"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2304939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The LNSZ has similar characteristics to the LLCDZ in terms of structure and alteration, and there is an association of both shear zones with Timiskaming-like sedimentation, alkaline magmatism and lamprophyre dikes. </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These interpretations will be further refined during the 2019 field season and follow-up work will be performed on the small-volume intrusions that stitch the LNSZ and have associated gold prospects.</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285750" indent="-285750"/>
            <a:r>
              <a:rPr lang="en-CA" sz="1200" dirty="0" smtClean="0"/>
              <a:t>Numerous gold prospects </a:t>
            </a:r>
          </a:p>
          <a:p>
            <a:pPr marL="285750" indent="-285750"/>
            <a:r>
              <a:rPr lang="en-CA" sz="1200" dirty="0" smtClean="0"/>
              <a:t>Similar intrusive complexes but neither show significant intrusive bodies on the seismic section</a:t>
            </a:r>
          </a:p>
          <a:p>
            <a:pPr marL="285750" indent="-285750"/>
            <a:r>
              <a:rPr lang="en-CA" sz="1200" dirty="0" smtClean="0"/>
              <a:t>Both show as truncations on the seismic section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a:defRPr/>
            </a:pPr>
            <a:fld id="{9795D2EC-2E72-4B50-AE42-16BAD4A739C0}"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2263806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799" indent="0">
              <a:buNone/>
            </a:pPr>
            <a:r>
              <a:rPr lang="en-CA" dirty="0" smtClean="0"/>
              <a:t>Transect scale seismic line, southern half</a:t>
            </a:r>
          </a:p>
          <a:p>
            <a:pPr marL="177799" indent="0">
              <a:buNone/>
            </a:pPr>
            <a:r>
              <a:rPr lang="en-CA" dirty="0" smtClean="0"/>
              <a:t>Goe</a:t>
            </a:r>
            <a:r>
              <a:rPr lang="en-CA" baseline="0" dirty="0" smtClean="0"/>
              <a:t>s to north into Blake River and Ben Nevis, </a:t>
            </a:r>
            <a:endParaRPr lang="en-CA"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a:defRPr/>
            </a:pPr>
            <a:fld id="{9795D2EC-2E72-4B50-AE42-16BAD4A739C0}"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38041373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MT and AMT on same section</a:t>
            </a:r>
          </a:p>
          <a:p>
            <a:r>
              <a:rPr lang="en-CA" dirty="0" smtClean="0"/>
              <a:t>Hotter</a:t>
            </a:r>
            <a:r>
              <a:rPr lang="en-CA" baseline="0" dirty="0" smtClean="0"/>
              <a:t> colours are higher conductivity </a:t>
            </a:r>
          </a:p>
          <a:p>
            <a:r>
              <a:rPr lang="en-CA" baseline="0" dirty="0" smtClean="0"/>
              <a:t>Large block of higher conductive material at ~30km</a:t>
            </a:r>
          </a:p>
          <a:p>
            <a:r>
              <a:rPr lang="en-CA" baseline="0" dirty="0" smtClean="0"/>
              <a:t>Blow up central portion</a:t>
            </a:r>
            <a:endParaRPr lang="en-CA"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a:defRPr/>
            </a:pPr>
            <a:fld id="{9795D2EC-2E72-4B50-AE42-16BAD4A739C0}"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21307403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C-LL break has a conductive</a:t>
            </a:r>
            <a:r>
              <a:rPr lang="en-CA" baseline="0" dirty="0" smtClean="0"/>
              <a:t> finger from the conductive lower zone</a:t>
            </a:r>
          </a:p>
          <a:p>
            <a:r>
              <a:rPr lang="en-CA" baseline="0" dirty="0" smtClean="0"/>
              <a:t>LN- has little zone of </a:t>
            </a:r>
            <a:r>
              <a:rPr lang="en-CA" baseline="0" dirty="0" err="1" smtClean="0"/>
              <a:t>conductivty</a:t>
            </a:r>
            <a:endParaRPr lang="en-CA"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a:defRPr/>
            </a:pPr>
            <a:fld id="{9795D2EC-2E72-4B50-AE42-16BAD4A739C0}" type="slidenum">
              <a:rPr lang="en-US" smtClean="0">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411944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C-LL break has a conductive</a:t>
            </a:r>
            <a:r>
              <a:rPr lang="en-CA" baseline="0" dirty="0" smtClean="0"/>
              <a:t> finger from the conductive lower zone</a:t>
            </a:r>
          </a:p>
          <a:p>
            <a:r>
              <a:rPr lang="en-CA" baseline="0" dirty="0" smtClean="0"/>
              <a:t>LN- has little zone of </a:t>
            </a:r>
            <a:r>
              <a:rPr lang="en-CA" baseline="0" dirty="0" err="1" smtClean="0"/>
              <a:t>conductivty</a:t>
            </a:r>
            <a:endParaRPr lang="en-CA"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a:defRPr/>
            </a:pPr>
            <a:fld id="{9795D2EC-2E72-4B50-AE42-16BAD4A739C0}"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3138925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799" indent="0">
              <a:buNone/>
            </a:pPr>
            <a:r>
              <a:rPr lang="en-CA" dirty="0" smtClean="0"/>
              <a:t>Transect scale seismic line, southern half</a:t>
            </a:r>
          </a:p>
          <a:p>
            <a:pPr marL="177799" indent="0">
              <a:buNone/>
            </a:pPr>
            <a:r>
              <a:rPr lang="en-CA" dirty="0" smtClean="0"/>
              <a:t>Goe</a:t>
            </a:r>
            <a:r>
              <a:rPr lang="en-CA" baseline="0" dirty="0" smtClean="0"/>
              <a:t>s to north into Blake River and Ben Nevis, </a:t>
            </a:r>
            <a:endParaRPr lang="en-CA"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a:defRPr/>
            </a:pPr>
            <a:fld id="{9795D2EC-2E72-4B50-AE42-16BAD4A739C0}"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107008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799" indent="0">
              <a:buNone/>
            </a:pPr>
            <a:r>
              <a:rPr lang="en-CA" dirty="0" smtClean="0"/>
              <a:t>Transect scale seismic line, southern half</a:t>
            </a:r>
          </a:p>
          <a:p>
            <a:pPr marL="177799" indent="0">
              <a:buNone/>
            </a:pPr>
            <a:r>
              <a:rPr lang="en-CA" dirty="0" smtClean="0"/>
              <a:t>Goe</a:t>
            </a:r>
            <a:r>
              <a:rPr lang="en-CA" baseline="0" dirty="0" smtClean="0"/>
              <a:t>s to north into Blake River and Ben Nevis, </a:t>
            </a:r>
            <a:endParaRPr lang="en-CA"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a:defRPr/>
            </a:pPr>
            <a:fld id="{9795D2EC-2E72-4B50-AE42-16BAD4A739C0}"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77844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799" indent="0">
              <a:buNone/>
            </a:pPr>
            <a:endParaRPr lang="en-CA"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a:defRPr/>
            </a:pPr>
            <a:fld id="{9795D2EC-2E72-4B50-AE42-16BAD4A739C0}" type="slidenum">
              <a:rPr lang="en-US" smtClean="0">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1936493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Orogenic</a:t>
            </a:r>
            <a:r>
              <a:rPr lang="en-CA" baseline="0" dirty="0" smtClean="0"/>
              <a:t> gold deposits are emplaced during compressional to </a:t>
            </a:r>
            <a:r>
              <a:rPr lang="en-CA" baseline="0" dirty="0" err="1" smtClean="0"/>
              <a:t>transpressional</a:t>
            </a:r>
            <a:r>
              <a:rPr lang="en-CA" baseline="0" dirty="0" smtClean="0"/>
              <a:t> regimes throughout the uppermost crust in deformed accretionary belts adjacent to continental magmatic arcs. </a:t>
            </a:r>
          </a:p>
          <a:p>
            <a:r>
              <a:rPr lang="en-CA" baseline="0" dirty="0" smtClean="0"/>
              <a:t>Are associated with major structures.</a:t>
            </a:r>
            <a:endParaRPr lang="en-CA" dirty="0"/>
          </a:p>
        </p:txBody>
      </p:sp>
      <p:sp>
        <p:nvSpPr>
          <p:cNvPr id="4" name="Slide Number Placeholder 3"/>
          <p:cNvSpPr>
            <a:spLocks noGrp="1"/>
          </p:cNvSpPr>
          <p:nvPr>
            <p:ph type="sldNum" sz="quarter" idx="10"/>
          </p:nvPr>
        </p:nvSpPr>
        <p:spPr/>
        <p:txBody>
          <a:bodyPr/>
          <a:lstStyle/>
          <a:p>
            <a:pPr>
              <a:defRPr/>
            </a:pPr>
            <a:fld id="{9795D2EC-2E72-4B50-AE42-16BAD4A739C0}"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2041658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799" indent="0">
              <a:buNone/>
            </a:pPr>
            <a:endParaRPr lang="en-CA"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a:defRPr/>
            </a:pPr>
            <a:fld id="{9795D2EC-2E72-4B50-AE42-16BAD4A739C0}" type="slidenum">
              <a:rPr lang="en-US" smtClean="0">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15736225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799" indent="0">
              <a:buNone/>
            </a:pPr>
            <a:endParaRPr lang="en-CA"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a:defRPr/>
            </a:pPr>
            <a:fld id="{9795D2EC-2E72-4B50-AE42-16BAD4A739C0}" type="slidenum">
              <a:rPr lang="en-US"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9171439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799" indent="0">
              <a:buNone/>
            </a:pPr>
            <a:endParaRPr lang="en-CA"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a:defRPr/>
            </a:pPr>
            <a:fld id="{9795D2EC-2E72-4B50-AE42-16BAD4A739C0}" type="slidenum">
              <a:rPr lang="en-US" smtClean="0">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31698707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2800C5A-0F59-47BB-8B17-04DFA928243D}" type="slidenum">
              <a:rPr lang="en-CA" smtClean="0"/>
              <a:t>43</a:t>
            </a:fld>
            <a:endParaRPr lang="en-CA"/>
          </a:p>
        </p:txBody>
      </p:sp>
    </p:spTree>
    <p:extLst>
      <p:ext uri="{BB962C8B-B14F-4D97-AF65-F5344CB8AC3E}">
        <p14:creationId xmlns:p14="http://schemas.microsoft.com/office/powerpoint/2010/main" val="4035822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Groves’ model considers the formation of orogenic gold deposits to have formed over an</a:t>
            </a:r>
            <a:r>
              <a:rPr lang="en-US" baseline="0" dirty="0" smtClean="0"/>
              <a:t> </a:t>
            </a:r>
            <a:r>
              <a:rPr lang="en-US" dirty="0" smtClean="0"/>
              <a:t>interval of 25 km from sub-greenschist (3 km) to lower granulite  (&gt;12km) levels using fluids generated during </a:t>
            </a:r>
            <a:r>
              <a:rPr lang="en-US" dirty="0" err="1" smtClean="0"/>
              <a:t>granulitization</a:t>
            </a:r>
            <a:r>
              <a:rPr lang="en-US" dirty="0" smtClean="0"/>
              <a:t> of the lower crust and/or melting of the </a:t>
            </a:r>
            <a:r>
              <a:rPr lang="en-US" dirty="0" err="1" smtClean="0"/>
              <a:t>subducted</a:t>
            </a:r>
            <a:r>
              <a:rPr lang="en-US" dirty="0" smtClean="0"/>
              <a:t> slab. Thus</a:t>
            </a:r>
            <a:r>
              <a:rPr lang="en-US" baseline="0" dirty="0" smtClean="0"/>
              <a:t> this figure is an inferred depth. </a:t>
            </a:r>
            <a:endParaRPr lang="en-CA" dirty="0"/>
          </a:p>
        </p:txBody>
      </p:sp>
      <p:sp>
        <p:nvSpPr>
          <p:cNvPr id="4" name="Slide Number Placeholder 3"/>
          <p:cNvSpPr>
            <a:spLocks noGrp="1"/>
          </p:cNvSpPr>
          <p:nvPr>
            <p:ph type="sldNum" sz="quarter" idx="10"/>
          </p:nvPr>
        </p:nvSpPr>
        <p:spPr/>
        <p:txBody>
          <a:bodyPr/>
          <a:lstStyle/>
          <a:p>
            <a:pPr>
              <a:defRPr/>
            </a:pPr>
            <a:fld id="{9795D2EC-2E72-4B50-AE42-16BAD4A739C0}"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3762589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dirty="0" smtClean="0"/>
              <a:t>Deposition at temperatures of 300°C ± 50°C and depth of 3 – 10 km</a:t>
            </a:r>
          </a:p>
          <a:p>
            <a:pPr marL="0" marR="0" lvl="2" indent="0" algn="l" defTabSz="914400" rtl="0" eaLnBrk="1" fontAlgn="auto" latinLnBrk="0" hangingPunct="1">
              <a:lnSpc>
                <a:spcPct val="100000"/>
              </a:lnSpc>
              <a:spcBef>
                <a:spcPts val="0"/>
              </a:spcBef>
              <a:spcAft>
                <a:spcPts val="0"/>
              </a:spcAft>
              <a:buClrTx/>
              <a:buSzTx/>
              <a:buFontTx/>
              <a:buNone/>
              <a:tabLst/>
              <a:defRPr/>
            </a:pPr>
            <a:r>
              <a:rPr lang="en-CA" sz="3000" b="1" dirty="0" smtClean="0"/>
              <a:t>Tabular to cylindrical in shape with steep dips and plunges</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b="1" dirty="0" smtClean="0"/>
          </a:p>
          <a:p>
            <a:endParaRPr lang="en-CA" dirty="0"/>
          </a:p>
        </p:txBody>
      </p:sp>
      <p:sp>
        <p:nvSpPr>
          <p:cNvPr id="4" name="Slide Number Placeholder 3"/>
          <p:cNvSpPr>
            <a:spLocks noGrp="1"/>
          </p:cNvSpPr>
          <p:nvPr>
            <p:ph type="sldNum" sz="quarter" idx="10"/>
          </p:nvPr>
        </p:nvSpPr>
        <p:spPr/>
        <p:txBody>
          <a:bodyPr/>
          <a:lstStyle/>
          <a:p>
            <a:pPr>
              <a:defRPr/>
            </a:pPr>
            <a:fld id="{9795D2EC-2E72-4B50-AE42-16BAD4A739C0}"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183651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b="1" dirty="0" smtClean="0"/>
          </a:p>
          <a:p>
            <a:endParaRPr lang="en-CA" dirty="0"/>
          </a:p>
        </p:txBody>
      </p:sp>
      <p:sp>
        <p:nvSpPr>
          <p:cNvPr id="4" name="Slide Number Placeholder 3"/>
          <p:cNvSpPr>
            <a:spLocks noGrp="1"/>
          </p:cNvSpPr>
          <p:nvPr>
            <p:ph type="sldNum" sz="quarter" idx="10"/>
          </p:nvPr>
        </p:nvSpPr>
        <p:spPr/>
        <p:txBody>
          <a:bodyPr/>
          <a:lstStyle/>
          <a:p>
            <a:pPr>
              <a:defRPr/>
            </a:pPr>
            <a:fld id="{9795D2EC-2E72-4B50-AE42-16BAD4A739C0}"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4198617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a:defRPr/>
            </a:pPr>
            <a:fld id="{9795D2EC-2E72-4B50-AE42-16BAD4A739C0}"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2147791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9795D2EC-2E72-4B50-AE42-16BAD4A739C0}"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3860620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tiff"/><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r-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r-CA"/>
          </a:p>
        </p:txBody>
      </p:sp>
      <p:sp>
        <p:nvSpPr>
          <p:cNvPr id="4" name="Date Placeholder 3"/>
          <p:cNvSpPr>
            <a:spLocks noGrp="1"/>
          </p:cNvSpPr>
          <p:nvPr>
            <p:ph type="dt" sz="half" idx="10"/>
          </p:nvPr>
        </p:nvSpPr>
        <p:spPr/>
        <p:txBody>
          <a:bodyPr/>
          <a:lstStyle/>
          <a:p>
            <a:endParaRPr lang="fr-CA">
              <a:solidFill>
                <a:prstClr val="black">
                  <a:tint val="75000"/>
                </a:prstClr>
              </a:solidFill>
            </a:endParaRPr>
          </a:p>
        </p:txBody>
      </p:sp>
      <p:sp>
        <p:nvSpPr>
          <p:cNvPr id="5" name="Footer Placeholder 4"/>
          <p:cNvSpPr>
            <a:spLocks noGrp="1"/>
          </p:cNvSpPr>
          <p:nvPr>
            <p:ph type="ftr" sz="quarter" idx="11"/>
          </p:nvPr>
        </p:nvSpPr>
        <p:spPr/>
        <p:txBody>
          <a:bodyPr/>
          <a:lstStyle/>
          <a:p>
            <a:endParaRPr lang="fr-CA">
              <a:solidFill>
                <a:prstClr val="black">
                  <a:tint val="75000"/>
                </a:prstClr>
              </a:solidFill>
            </a:endParaRPr>
          </a:p>
        </p:txBody>
      </p:sp>
      <p:sp>
        <p:nvSpPr>
          <p:cNvPr id="6" name="Slide Number Placeholder 5"/>
          <p:cNvSpPr>
            <a:spLocks noGrp="1"/>
          </p:cNvSpPr>
          <p:nvPr>
            <p:ph type="sldNum" sz="quarter" idx="12"/>
          </p:nvPr>
        </p:nvSpPr>
        <p:spPr/>
        <p:txBody>
          <a:bodyPr/>
          <a:lstStyle/>
          <a:p>
            <a:fld id="{15796C27-1D25-FA40-8A76-1C805F63875A}"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219150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Date Placeholder 3"/>
          <p:cNvSpPr>
            <a:spLocks noGrp="1"/>
          </p:cNvSpPr>
          <p:nvPr>
            <p:ph type="dt" sz="half" idx="10"/>
          </p:nvPr>
        </p:nvSpPr>
        <p:spPr/>
        <p:txBody>
          <a:bodyPr/>
          <a:lstStyle/>
          <a:p>
            <a:endParaRPr lang="fr-CA">
              <a:solidFill>
                <a:prstClr val="black">
                  <a:tint val="75000"/>
                </a:prstClr>
              </a:solidFill>
            </a:endParaRPr>
          </a:p>
        </p:txBody>
      </p:sp>
      <p:sp>
        <p:nvSpPr>
          <p:cNvPr id="5" name="Footer Placeholder 4"/>
          <p:cNvSpPr>
            <a:spLocks noGrp="1"/>
          </p:cNvSpPr>
          <p:nvPr>
            <p:ph type="ftr" sz="quarter" idx="11"/>
          </p:nvPr>
        </p:nvSpPr>
        <p:spPr/>
        <p:txBody>
          <a:bodyPr/>
          <a:lstStyle/>
          <a:p>
            <a:endParaRPr lang="fr-CA">
              <a:solidFill>
                <a:prstClr val="black">
                  <a:tint val="75000"/>
                </a:prstClr>
              </a:solidFill>
            </a:endParaRPr>
          </a:p>
        </p:txBody>
      </p:sp>
      <p:sp>
        <p:nvSpPr>
          <p:cNvPr id="6" name="Slide Number Placeholder 5"/>
          <p:cNvSpPr>
            <a:spLocks noGrp="1"/>
          </p:cNvSpPr>
          <p:nvPr>
            <p:ph type="sldNum" sz="quarter" idx="12"/>
          </p:nvPr>
        </p:nvSpPr>
        <p:spPr/>
        <p:txBody>
          <a:bodyPr/>
          <a:lstStyle/>
          <a:p>
            <a:fld id="{15796C27-1D25-FA40-8A76-1C805F63875A}"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2396533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r-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Date Placeholder 3"/>
          <p:cNvSpPr>
            <a:spLocks noGrp="1"/>
          </p:cNvSpPr>
          <p:nvPr>
            <p:ph type="dt" sz="half" idx="10"/>
          </p:nvPr>
        </p:nvSpPr>
        <p:spPr/>
        <p:txBody>
          <a:bodyPr/>
          <a:lstStyle/>
          <a:p>
            <a:endParaRPr lang="fr-CA">
              <a:solidFill>
                <a:prstClr val="black">
                  <a:tint val="75000"/>
                </a:prstClr>
              </a:solidFill>
            </a:endParaRPr>
          </a:p>
        </p:txBody>
      </p:sp>
      <p:sp>
        <p:nvSpPr>
          <p:cNvPr id="5" name="Footer Placeholder 4"/>
          <p:cNvSpPr>
            <a:spLocks noGrp="1"/>
          </p:cNvSpPr>
          <p:nvPr>
            <p:ph type="ftr" sz="quarter" idx="11"/>
          </p:nvPr>
        </p:nvSpPr>
        <p:spPr/>
        <p:txBody>
          <a:bodyPr/>
          <a:lstStyle/>
          <a:p>
            <a:endParaRPr lang="fr-CA">
              <a:solidFill>
                <a:prstClr val="black">
                  <a:tint val="75000"/>
                </a:prstClr>
              </a:solidFill>
            </a:endParaRPr>
          </a:p>
        </p:txBody>
      </p:sp>
      <p:sp>
        <p:nvSpPr>
          <p:cNvPr id="6" name="Slide Number Placeholder 5"/>
          <p:cNvSpPr>
            <a:spLocks noGrp="1"/>
          </p:cNvSpPr>
          <p:nvPr>
            <p:ph type="sldNum" sz="quarter" idx="12"/>
          </p:nvPr>
        </p:nvSpPr>
        <p:spPr/>
        <p:txBody>
          <a:bodyPr/>
          <a:lstStyle/>
          <a:p>
            <a:fld id="{15796C27-1D25-FA40-8A76-1C805F63875A}"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725638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323850" y="0"/>
            <a:ext cx="11868151" cy="6858000"/>
          </a:xfrm>
          <a:custGeom>
            <a:avLst/>
            <a:gdLst>
              <a:gd name="connsiteX0" fmla="*/ 3137894 w 11868150"/>
              <a:gd name="connsiteY0" fmla="*/ 1743075 h 6858000"/>
              <a:gd name="connsiteX1" fmla="*/ 3137894 w 11868150"/>
              <a:gd name="connsiteY1" fmla="*/ 3944863 h 6858000"/>
              <a:gd name="connsiteX2" fmla="*/ 9055024 w 11868150"/>
              <a:gd name="connsiteY2" fmla="*/ 3944863 h 6858000"/>
              <a:gd name="connsiteX3" fmla="*/ 9055024 w 11868150"/>
              <a:gd name="connsiteY3" fmla="*/ 1743075 h 6858000"/>
              <a:gd name="connsiteX4" fmla="*/ 2794994 w 11868150"/>
              <a:gd name="connsiteY4" fmla="*/ 1419225 h 6858000"/>
              <a:gd name="connsiteX5" fmla="*/ 9405344 w 11868150"/>
              <a:gd name="connsiteY5" fmla="*/ 1419225 h 6858000"/>
              <a:gd name="connsiteX6" fmla="*/ 9405344 w 11868150"/>
              <a:gd name="connsiteY6" fmla="*/ 4257675 h 6858000"/>
              <a:gd name="connsiteX7" fmla="*/ 2794994 w 11868150"/>
              <a:gd name="connsiteY7" fmla="*/ 4257675 h 6858000"/>
              <a:gd name="connsiteX8" fmla="*/ 10219138 w 11868150"/>
              <a:gd name="connsiteY8" fmla="*/ 0 h 6858000"/>
              <a:gd name="connsiteX9" fmla="*/ 11868150 w 11868150"/>
              <a:gd name="connsiteY9" fmla="*/ 0 h 6858000"/>
              <a:gd name="connsiteX10" fmla="*/ 11868150 w 11868150"/>
              <a:gd name="connsiteY10" fmla="*/ 6858000 h 6858000"/>
              <a:gd name="connsiteX11" fmla="*/ 10219138 w 11868150"/>
              <a:gd name="connsiteY11" fmla="*/ 6858000 h 6858000"/>
              <a:gd name="connsiteX12" fmla="*/ 0 w 11868150"/>
              <a:gd name="connsiteY12" fmla="*/ 0 h 6858000"/>
              <a:gd name="connsiteX13" fmla="*/ 1981200 w 11868150"/>
              <a:gd name="connsiteY13" fmla="*/ 0 h 6858000"/>
              <a:gd name="connsiteX14" fmla="*/ 1981200 w 11868150"/>
              <a:gd name="connsiteY14" fmla="*/ 6858000 h 6858000"/>
              <a:gd name="connsiteX15" fmla="*/ 0 w 1186815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68150" h="6858000">
                <a:moveTo>
                  <a:pt x="3137894" y="1743075"/>
                </a:moveTo>
                <a:lnTo>
                  <a:pt x="3137894" y="3944863"/>
                </a:lnTo>
                <a:lnTo>
                  <a:pt x="9055024" y="3944863"/>
                </a:lnTo>
                <a:lnTo>
                  <a:pt x="9055024" y="1743075"/>
                </a:lnTo>
                <a:close/>
                <a:moveTo>
                  <a:pt x="2794994" y="1419225"/>
                </a:moveTo>
                <a:lnTo>
                  <a:pt x="9405344" y="1419225"/>
                </a:lnTo>
                <a:lnTo>
                  <a:pt x="9405344" y="4257675"/>
                </a:lnTo>
                <a:lnTo>
                  <a:pt x="2794994" y="4257675"/>
                </a:lnTo>
                <a:close/>
                <a:moveTo>
                  <a:pt x="10219138" y="0"/>
                </a:moveTo>
                <a:lnTo>
                  <a:pt x="11868150" y="0"/>
                </a:lnTo>
                <a:lnTo>
                  <a:pt x="11868150" y="6858000"/>
                </a:lnTo>
                <a:lnTo>
                  <a:pt x="10219138" y="6858000"/>
                </a:lnTo>
                <a:close/>
                <a:moveTo>
                  <a:pt x="0" y="0"/>
                </a:moveTo>
                <a:lnTo>
                  <a:pt x="1981200" y="0"/>
                </a:lnTo>
                <a:lnTo>
                  <a:pt x="1981200" y="6858000"/>
                </a:lnTo>
                <a:lnTo>
                  <a:pt x="0" y="6858000"/>
                </a:lnTo>
                <a:close/>
              </a:path>
            </a:pathLst>
          </a:custGeom>
        </p:spPr>
        <p:txBody>
          <a:bodyPr rtlCol="0">
            <a:noAutofit/>
          </a:bodyPr>
          <a:lstStyle/>
          <a:p>
            <a:pPr lvl="0"/>
            <a:r>
              <a:rPr lang="en-US" noProof="0" smtClean="0"/>
              <a:t>Drag picture to placeholder or click icon to add</a:t>
            </a:r>
            <a:endParaRPr lang="en-US" noProof="0"/>
          </a:p>
        </p:txBody>
      </p:sp>
    </p:spTree>
    <p:extLst>
      <p:ext uri="{BB962C8B-B14F-4D97-AF65-F5344CB8AC3E}">
        <p14:creationId xmlns:p14="http://schemas.microsoft.com/office/powerpoint/2010/main" val="3116069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b="17500"/>
          <a:stretch/>
        </p:blipFill>
        <p:spPr>
          <a:xfrm>
            <a:off x="10291729" y="6214862"/>
            <a:ext cx="1789374" cy="538822"/>
          </a:xfrm>
          <a:prstGeom prst="rect">
            <a:avLst/>
          </a:prstGeom>
        </p:spPr>
      </p:pic>
      <p:grpSp>
        <p:nvGrpSpPr>
          <p:cNvPr id="17" name="Group 16"/>
          <p:cNvGrpSpPr/>
          <p:nvPr userDrawn="1"/>
        </p:nvGrpSpPr>
        <p:grpSpPr>
          <a:xfrm>
            <a:off x="7627213" y="4094139"/>
            <a:ext cx="2887233" cy="797238"/>
            <a:chOff x="7807650" y="4826001"/>
            <a:chExt cx="2887233" cy="797238"/>
          </a:xfrm>
        </p:grpSpPr>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67783" y="5103559"/>
              <a:ext cx="927100" cy="242122"/>
            </a:xfrm>
            <a:prstGeom prst="rect">
              <a:avLst/>
            </a:prstGeom>
          </p:spPr>
        </p:pic>
        <p:pic>
          <p:nvPicPr>
            <p:cNvPr id="19" name="Picture 18"/>
            <p:cNvPicPr>
              <a:picLocks noChangeAspect="1"/>
            </p:cNvPicPr>
            <p:nvPr userDrawn="1"/>
          </p:nvPicPr>
          <p:blipFill rotWithShape="1">
            <a:blip r:embed="rId4" cstate="print">
              <a:extLst>
                <a:ext uri="{28A0092B-C50C-407E-A947-70E740481C1C}">
                  <a14:useLocalDpi xmlns:a14="http://schemas.microsoft.com/office/drawing/2010/main" val="0"/>
                </a:ext>
              </a:extLst>
            </a:blip>
            <a:srcRect t="8958" b="9992"/>
            <a:stretch/>
          </p:blipFill>
          <p:spPr>
            <a:xfrm>
              <a:off x="7807650" y="4826001"/>
              <a:ext cx="1721378" cy="797238"/>
            </a:xfrm>
            <a:prstGeom prst="rect">
              <a:avLst/>
            </a:prstGeom>
          </p:spPr>
        </p:pic>
      </p:grpSp>
      <p:sp>
        <p:nvSpPr>
          <p:cNvPr id="20" name="TextBox 19"/>
          <p:cNvSpPr txBox="1"/>
          <p:nvPr userDrawn="1"/>
        </p:nvSpPr>
        <p:spPr>
          <a:xfrm>
            <a:off x="6861447" y="3056559"/>
            <a:ext cx="4418765" cy="92333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rgbClr val="5C5C5C"/>
                </a:solidFill>
                <a:effectLst/>
                <a:latin typeface="Franklin Gothic Book" panose="020B0503020102020204" pitchFamily="34" charset="0"/>
                <a:ea typeface="+mn-ea"/>
                <a:cs typeface="+mn-cs"/>
              </a:rPr>
              <a:t>A new Canadian research initiative funded by Canada First Research Excellence Fund.</a:t>
            </a:r>
          </a:p>
          <a:p>
            <a:endParaRPr lang="en-CA" dirty="0"/>
          </a:p>
        </p:txBody>
      </p:sp>
      <p:pic>
        <p:nvPicPr>
          <p:cNvPr id="21" name="Pictur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336184" y="1869095"/>
            <a:ext cx="4744799" cy="1085829"/>
          </a:xfrm>
          <a:prstGeom prst="rect">
            <a:avLst/>
          </a:prstGeom>
        </p:spPr>
      </p:pic>
      <p:pic>
        <p:nvPicPr>
          <p:cNvPr id="22" name="Picture 2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36375" y="6096000"/>
            <a:ext cx="2760136" cy="658400"/>
          </a:xfrm>
          <a:prstGeom prst="rect">
            <a:avLst/>
          </a:prstGeom>
        </p:spPr>
      </p:pic>
      <p:pic>
        <p:nvPicPr>
          <p:cNvPr id="13" name="Picture Placeholder 5"/>
          <p:cNvPicPr>
            <a:picLocks noChangeAspect="1"/>
          </p:cNvPicPr>
          <p:nvPr userDrawn="1"/>
        </p:nvPicPr>
        <p:blipFill>
          <a:blip r:embed="rId7" cstate="print">
            <a:extLst>
              <a:ext uri="{28A0092B-C50C-407E-A947-70E740481C1C}">
                <a14:useLocalDpi xmlns:a14="http://schemas.microsoft.com/office/drawing/2010/main" val="0"/>
              </a:ext>
            </a:extLst>
          </a:blip>
          <a:srcRect l="26042" r="26042"/>
          <a:stretch>
            <a:fillRect/>
          </a:stretch>
        </p:blipFill>
        <p:spPr>
          <a:xfrm>
            <a:off x="2711" y="0"/>
            <a:ext cx="5842002" cy="6858000"/>
          </a:xfrm>
          <a:prstGeom prst="rect">
            <a:avLst/>
          </a:prstGeom>
        </p:spPr>
      </p:pic>
      <p:sp>
        <p:nvSpPr>
          <p:cNvPr id="23" name="Picture Placeholder 29"/>
          <p:cNvSpPr>
            <a:spLocks noGrp="1"/>
          </p:cNvSpPr>
          <p:nvPr>
            <p:ph type="pic" sz="quarter" idx="19"/>
          </p:nvPr>
        </p:nvSpPr>
        <p:spPr>
          <a:xfrm>
            <a:off x="-9989" y="0"/>
            <a:ext cx="5842002" cy="6858000"/>
          </a:xfrm>
        </p:spPr>
        <p:txBody>
          <a:bodyPr/>
          <a:lstStyle/>
          <a:p>
            <a:endParaRPr lang="en-CA" dirty="0"/>
          </a:p>
        </p:txBody>
      </p:sp>
      <p:sp>
        <p:nvSpPr>
          <p:cNvPr id="24" name="Rectangle 23"/>
          <p:cNvSpPr/>
          <p:nvPr userDrawn="1"/>
        </p:nvSpPr>
        <p:spPr>
          <a:xfrm>
            <a:off x="2711" y="0"/>
            <a:ext cx="5842002" cy="6858000"/>
          </a:xfrm>
          <a:prstGeom prst="rect">
            <a:avLst/>
          </a:prstGeom>
          <a:solidFill>
            <a:schemeClr val="tx2">
              <a:lumMod val="85000"/>
              <a:lumOff val="15000"/>
              <a:alpha val="60000"/>
            </a:schemeClr>
          </a:solidFill>
        </p:spPr>
        <p:txBody>
          <a:bodyPr vert="horz" lIns="91440" tIns="45720" rIns="91440" bIns="45720" rtlCol="0">
            <a:noAutofit/>
          </a:bodyPr>
          <a:lstStyle/>
          <a:p>
            <a:pPr lvl="0" indent="0" algn="r">
              <a:lnSpc>
                <a:spcPct val="90000"/>
              </a:lnSpc>
              <a:spcBef>
                <a:spcPts val="1000"/>
              </a:spcBef>
              <a:buFont typeface="Arial" panose="020B0604020202020204" pitchFamily="34" charset="0"/>
              <a:buNone/>
            </a:pPr>
            <a:endParaRPr lang="en-CA" sz="4400" b="1" baseline="0">
              <a:solidFill>
                <a:schemeClr val="bg1"/>
              </a:solidFill>
              <a:latin typeface="Franklin Gothic Book" panose="020B0503020102020204" pitchFamily="34" charset="0"/>
              <a:ea typeface="Adobe Heiti Std R" panose="020B0400000000000000" pitchFamily="34" charset="-128"/>
            </a:endParaRPr>
          </a:p>
        </p:txBody>
      </p:sp>
      <p:sp>
        <p:nvSpPr>
          <p:cNvPr id="25" name="Text Placeholder 13"/>
          <p:cNvSpPr>
            <a:spLocks noGrp="1"/>
          </p:cNvSpPr>
          <p:nvPr>
            <p:ph type="body" sz="quarter" idx="14" hasCustomPrompt="1"/>
          </p:nvPr>
        </p:nvSpPr>
        <p:spPr>
          <a:xfrm>
            <a:off x="230491" y="1595748"/>
            <a:ext cx="5435602" cy="801221"/>
          </a:xfrm>
          <a:noFill/>
        </p:spPr>
        <p:txBody>
          <a:bodyPr>
            <a:noAutofit/>
          </a:bodyPr>
          <a:lstStyle>
            <a:lvl1pPr marL="0" indent="0" algn="ctr">
              <a:buNone/>
              <a:defRPr sz="4400" b="1" baseline="0">
                <a:solidFill>
                  <a:schemeClr val="bg1"/>
                </a:solidFill>
                <a:latin typeface="Franklin Gothic Book" panose="020B0503020102020204" pitchFamily="34" charset="0"/>
              </a:defRPr>
            </a:lvl1pPr>
          </a:lstStyle>
          <a:p>
            <a:pPr lvl="0"/>
            <a:r>
              <a:rPr lang="en-CA" dirty="0" smtClean="0"/>
              <a:t>Thank you.</a:t>
            </a:r>
            <a:endParaRPr lang="en-CA" dirty="0"/>
          </a:p>
        </p:txBody>
      </p:sp>
      <p:sp>
        <p:nvSpPr>
          <p:cNvPr id="26" name="Text Placeholder 27"/>
          <p:cNvSpPr>
            <a:spLocks noGrp="1"/>
          </p:cNvSpPr>
          <p:nvPr>
            <p:ph type="body" sz="quarter" idx="18" hasCustomPrompt="1"/>
          </p:nvPr>
        </p:nvSpPr>
        <p:spPr>
          <a:xfrm>
            <a:off x="308886" y="2538764"/>
            <a:ext cx="5278812" cy="2636915"/>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baseline="0">
                <a:solidFill>
                  <a:schemeClr val="bg1"/>
                </a:solidFill>
                <a:latin typeface="Franklin Gothic Book" panose="020B0503020102020204" pitchFamily="34" charset="0"/>
              </a:defRPr>
            </a:lvl1pPr>
          </a:lstStyle>
          <a:p>
            <a:r>
              <a:rPr lang="en-CA" dirty="0" smtClean="0"/>
              <a:t>Stay up to date via the MERC Newsletter:</a:t>
            </a:r>
          </a:p>
          <a:p>
            <a:r>
              <a:rPr lang="en-CA" dirty="0" smtClean="0"/>
              <a:t>Subscribe online by visiting</a:t>
            </a:r>
          </a:p>
          <a:p>
            <a:endParaRPr lang="en-CA" dirty="0" smtClean="0"/>
          </a:p>
          <a:p>
            <a:r>
              <a:rPr lang="en-CA" dirty="0" smtClean="0"/>
              <a:t>Merc.laurentian.ca</a:t>
            </a:r>
          </a:p>
          <a:p>
            <a:endParaRPr lang="en-CA" dirty="0" smtClean="0"/>
          </a:p>
          <a:p>
            <a:r>
              <a:rPr lang="en-CA" dirty="0" smtClean="0"/>
              <a:t>Contact us with questions at merc@laurentian.ca or connect with us on LinkedIn, Facebook, Twitter</a:t>
            </a:r>
          </a:p>
          <a:p>
            <a:endParaRPr lang="en-CA" dirty="0" smtClean="0"/>
          </a:p>
          <a:p>
            <a:endParaRPr lang="en-CA" dirty="0" smtClean="0"/>
          </a:p>
          <a:p>
            <a:endParaRPr lang="en-CA" dirty="0" smtClean="0"/>
          </a:p>
          <a:p>
            <a:endParaRPr lang="en-CA" dirty="0" smtClean="0"/>
          </a:p>
          <a:p>
            <a:endParaRPr lang="en-CA" dirty="0"/>
          </a:p>
        </p:txBody>
      </p:sp>
    </p:spTree>
    <p:extLst>
      <p:ext uri="{BB962C8B-B14F-4D97-AF65-F5344CB8AC3E}">
        <p14:creationId xmlns:p14="http://schemas.microsoft.com/office/powerpoint/2010/main" val="410425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Date Placeholder 3"/>
          <p:cNvSpPr>
            <a:spLocks noGrp="1"/>
          </p:cNvSpPr>
          <p:nvPr>
            <p:ph type="dt" sz="half" idx="10"/>
          </p:nvPr>
        </p:nvSpPr>
        <p:spPr/>
        <p:txBody>
          <a:bodyPr/>
          <a:lstStyle/>
          <a:p>
            <a:endParaRPr lang="fr-CA">
              <a:solidFill>
                <a:prstClr val="black">
                  <a:tint val="75000"/>
                </a:prstClr>
              </a:solidFill>
            </a:endParaRPr>
          </a:p>
        </p:txBody>
      </p:sp>
      <p:sp>
        <p:nvSpPr>
          <p:cNvPr id="5" name="Footer Placeholder 4"/>
          <p:cNvSpPr>
            <a:spLocks noGrp="1"/>
          </p:cNvSpPr>
          <p:nvPr>
            <p:ph type="ftr" sz="quarter" idx="11"/>
          </p:nvPr>
        </p:nvSpPr>
        <p:spPr/>
        <p:txBody>
          <a:bodyPr/>
          <a:lstStyle/>
          <a:p>
            <a:endParaRPr lang="fr-CA">
              <a:solidFill>
                <a:prstClr val="black">
                  <a:tint val="75000"/>
                </a:prstClr>
              </a:solidFill>
            </a:endParaRPr>
          </a:p>
        </p:txBody>
      </p:sp>
      <p:sp>
        <p:nvSpPr>
          <p:cNvPr id="6" name="Slide Number Placeholder 5"/>
          <p:cNvSpPr>
            <a:spLocks noGrp="1"/>
          </p:cNvSpPr>
          <p:nvPr>
            <p:ph type="sldNum" sz="quarter" idx="12"/>
          </p:nvPr>
        </p:nvSpPr>
        <p:spPr/>
        <p:txBody>
          <a:bodyPr/>
          <a:lstStyle/>
          <a:p>
            <a:fld id="{15796C27-1D25-FA40-8A76-1C805F63875A}"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1771354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r-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fr-CA">
              <a:solidFill>
                <a:prstClr val="black">
                  <a:tint val="75000"/>
                </a:prstClr>
              </a:solidFill>
            </a:endParaRPr>
          </a:p>
        </p:txBody>
      </p:sp>
      <p:sp>
        <p:nvSpPr>
          <p:cNvPr id="5" name="Footer Placeholder 4"/>
          <p:cNvSpPr>
            <a:spLocks noGrp="1"/>
          </p:cNvSpPr>
          <p:nvPr>
            <p:ph type="ftr" sz="quarter" idx="11"/>
          </p:nvPr>
        </p:nvSpPr>
        <p:spPr/>
        <p:txBody>
          <a:bodyPr/>
          <a:lstStyle/>
          <a:p>
            <a:endParaRPr lang="fr-CA">
              <a:solidFill>
                <a:prstClr val="black">
                  <a:tint val="75000"/>
                </a:prstClr>
              </a:solidFill>
            </a:endParaRPr>
          </a:p>
        </p:txBody>
      </p:sp>
      <p:sp>
        <p:nvSpPr>
          <p:cNvPr id="6" name="Slide Number Placeholder 5"/>
          <p:cNvSpPr>
            <a:spLocks noGrp="1"/>
          </p:cNvSpPr>
          <p:nvPr>
            <p:ph type="sldNum" sz="quarter" idx="12"/>
          </p:nvPr>
        </p:nvSpPr>
        <p:spPr/>
        <p:txBody>
          <a:bodyPr/>
          <a:lstStyle/>
          <a:p>
            <a:fld id="{15796C27-1D25-FA40-8A76-1C805F63875A}"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430051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Date Placeholder 4"/>
          <p:cNvSpPr>
            <a:spLocks noGrp="1"/>
          </p:cNvSpPr>
          <p:nvPr>
            <p:ph type="dt" sz="half" idx="10"/>
          </p:nvPr>
        </p:nvSpPr>
        <p:spPr/>
        <p:txBody>
          <a:bodyPr/>
          <a:lstStyle/>
          <a:p>
            <a:endParaRPr lang="fr-CA">
              <a:solidFill>
                <a:prstClr val="black">
                  <a:tint val="75000"/>
                </a:prstClr>
              </a:solidFill>
            </a:endParaRPr>
          </a:p>
        </p:txBody>
      </p:sp>
      <p:sp>
        <p:nvSpPr>
          <p:cNvPr id="6" name="Footer Placeholder 5"/>
          <p:cNvSpPr>
            <a:spLocks noGrp="1"/>
          </p:cNvSpPr>
          <p:nvPr>
            <p:ph type="ftr" sz="quarter" idx="11"/>
          </p:nvPr>
        </p:nvSpPr>
        <p:spPr/>
        <p:txBody>
          <a:bodyPr/>
          <a:lstStyle/>
          <a:p>
            <a:endParaRPr lang="fr-CA">
              <a:solidFill>
                <a:prstClr val="black">
                  <a:tint val="75000"/>
                </a:prstClr>
              </a:solidFill>
            </a:endParaRPr>
          </a:p>
        </p:txBody>
      </p:sp>
      <p:sp>
        <p:nvSpPr>
          <p:cNvPr id="7" name="Slide Number Placeholder 6"/>
          <p:cNvSpPr>
            <a:spLocks noGrp="1"/>
          </p:cNvSpPr>
          <p:nvPr>
            <p:ph type="sldNum" sz="quarter" idx="12"/>
          </p:nvPr>
        </p:nvSpPr>
        <p:spPr/>
        <p:txBody>
          <a:bodyPr/>
          <a:lstStyle/>
          <a:p>
            <a:fld id="{15796C27-1D25-FA40-8A76-1C805F63875A}"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3869268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r-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7" name="Date Placeholder 6"/>
          <p:cNvSpPr>
            <a:spLocks noGrp="1"/>
          </p:cNvSpPr>
          <p:nvPr>
            <p:ph type="dt" sz="half" idx="10"/>
          </p:nvPr>
        </p:nvSpPr>
        <p:spPr/>
        <p:txBody>
          <a:bodyPr/>
          <a:lstStyle/>
          <a:p>
            <a:endParaRPr lang="fr-CA">
              <a:solidFill>
                <a:prstClr val="black">
                  <a:tint val="75000"/>
                </a:prstClr>
              </a:solidFill>
            </a:endParaRPr>
          </a:p>
        </p:txBody>
      </p:sp>
      <p:sp>
        <p:nvSpPr>
          <p:cNvPr id="8" name="Footer Placeholder 7"/>
          <p:cNvSpPr>
            <a:spLocks noGrp="1"/>
          </p:cNvSpPr>
          <p:nvPr>
            <p:ph type="ftr" sz="quarter" idx="11"/>
          </p:nvPr>
        </p:nvSpPr>
        <p:spPr/>
        <p:txBody>
          <a:bodyPr/>
          <a:lstStyle/>
          <a:p>
            <a:endParaRPr lang="fr-CA">
              <a:solidFill>
                <a:prstClr val="black">
                  <a:tint val="75000"/>
                </a:prstClr>
              </a:solidFill>
            </a:endParaRPr>
          </a:p>
        </p:txBody>
      </p:sp>
      <p:sp>
        <p:nvSpPr>
          <p:cNvPr id="9" name="Slide Number Placeholder 8"/>
          <p:cNvSpPr>
            <a:spLocks noGrp="1"/>
          </p:cNvSpPr>
          <p:nvPr>
            <p:ph type="sldNum" sz="quarter" idx="12"/>
          </p:nvPr>
        </p:nvSpPr>
        <p:spPr/>
        <p:txBody>
          <a:bodyPr/>
          <a:lstStyle/>
          <a:p>
            <a:fld id="{15796C27-1D25-FA40-8A76-1C805F63875A}"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387483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A"/>
          </a:p>
        </p:txBody>
      </p:sp>
      <p:sp>
        <p:nvSpPr>
          <p:cNvPr id="3" name="Date Placeholder 2"/>
          <p:cNvSpPr>
            <a:spLocks noGrp="1"/>
          </p:cNvSpPr>
          <p:nvPr>
            <p:ph type="dt" sz="half" idx="10"/>
          </p:nvPr>
        </p:nvSpPr>
        <p:spPr/>
        <p:txBody>
          <a:bodyPr/>
          <a:lstStyle/>
          <a:p>
            <a:endParaRPr lang="fr-CA">
              <a:solidFill>
                <a:prstClr val="black">
                  <a:tint val="75000"/>
                </a:prstClr>
              </a:solidFill>
            </a:endParaRPr>
          </a:p>
        </p:txBody>
      </p:sp>
      <p:sp>
        <p:nvSpPr>
          <p:cNvPr id="4" name="Footer Placeholder 3"/>
          <p:cNvSpPr>
            <a:spLocks noGrp="1"/>
          </p:cNvSpPr>
          <p:nvPr>
            <p:ph type="ftr" sz="quarter" idx="11"/>
          </p:nvPr>
        </p:nvSpPr>
        <p:spPr/>
        <p:txBody>
          <a:bodyPr/>
          <a:lstStyle/>
          <a:p>
            <a:endParaRPr lang="fr-CA">
              <a:solidFill>
                <a:prstClr val="black">
                  <a:tint val="75000"/>
                </a:prstClr>
              </a:solidFill>
            </a:endParaRPr>
          </a:p>
        </p:txBody>
      </p:sp>
      <p:sp>
        <p:nvSpPr>
          <p:cNvPr id="5" name="Slide Number Placeholder 4"/>
          <p:cNvSpPr>
            <a:spLocks noGrp="1"/>
          </p:cNvSpPr>
          <p:nvPr>
            <p:ph type="sldNum" sz="quarter" idx="12"/>
          </p:nvPr>
        </p:nvSpPr>
        <p:spPr/>
        <p:txBody>
          <a:bodyPr/>
          <a:lstStyle/>
          <a:p>
            <a:fld id="{15796C27-1D25-FA40-8A76-1C805F63875A}"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546764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fr-CA">
              <a:solidFill>
                <a:prstClr val="black">
                  <a:tint val="75000"/>
                </a:prstClr>
              </a:solidFill>
            </a:endParaRPr>
          </a:p>
        </p:txBody>
      </p:sp>
      <p:sp>
        <p:nvSpPr>
          <p:cNvPr id="3" name="Footer Placeholder 2"/>
          <p:cNvSpPr>
            <a:spLocks noGrp="1"/>
          </p:cNvSpPr>
          <p:nvPr>
            <p:ph type="ftr" sz="quarter" idx="11"/>
          </p:nvPr>
        </p:nvSpPr>
        <p:spPr/>
        <p:txBody>
          <a:bodyPr/>
          <a:lstStyle/>
          <a:p>
            <a:endParaRPr lang="fr-CA">
              <a:solidFill>
                <a:prstClr val="black">
                  <a:tint val="75000"/>
                </a:prstClr>
              </a:solidFill>
            </a:endParaRPr>
          </a:p>
        </p:txBody>
      </p:sp>
      <p:sp>
        <p:nvSpPr>
          <p:cNvPr id="4" name="Slide Number Placeholder 3"/>
          <p:cNvSpPr>
            <a:spLocks noGrp="1"/>
          </p:cNvSpPr>
          <p:nvPr>
            <p:ph type="sldNum" sz="quarter" idx="12"/>
          </p:nvPr>
        </p:nvSpPr>
        <p:spPr/>
        <p:txBody>
          <a:bodyPr/>
          <a:lstStyle/>
          <a:p>
            <a:fld id="{15796C27-1D25-FA40-8A76-1C805F63875A}"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675440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fr-CA">
              <a:solidFill>
                <a:prstClr val="black">
                  <a:tint val="75000"/>
                </a:prstClr>
              </a:solidFill>
            </a:endParaRPr>
          </a:p>
        </p:txBody>
      </p:sp>
      <p:sp>
        <p:nvSpPr>
          <p:cNvPr id="6" name="Footer Placeholder 5"/>
          <p:cNvSpPr>
            <a:spLocks noGrp="1"/>
          </p:cNvSpPr>
          <p:nvPr>
            <p:ph type="ftr" sz="quarter" idx="11"/>
          </p:nvPr>
        </p:nvSpPr>
        <p:spPr/>
        <p:txBody>
          <a:bodyPr/>
          <a:lstStyle/>
          <a:p>
            <a:endParaRPr lang="fr-CA">
              <a:solidFill>
                <a:prstClr val="black">
                  <a:tint val="75000"/>
                </a:prstClr>
              </a:solidFill>
            </a:endParaRPr>
          </a:p>
        </p:txBody>
      </p:sp>
      <p:sp>
        <p:nvSpPr>
          <p:cNvPr id="7" name="Slide Number Placeholder 6"/>
          <p:cNvSpPr>
            <a:spLocks noGrp="1"/>
          </p:cNvSpPr>
          <p:nvPr>
            <p:ph type="sldNum" sz="quarter" idx="12"/>
          </p:nvPr>
        </p:nvSpPr>
        <p:spPr/>
        <p:txBody>
          <a:bodyPr/>
          <a:lstStyle/>
          <a:p>
            <a:fld id="{15796C27-1D25-FA40-8A76-1C805F63875A}"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3328087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fr-CA">
              <a:solidFill>
                <a:prstClr val="black">
                  <a:tint val="75000"/>
                </a:prstClr>
              </a:solidFill>
            </a:endParaRPr>
          </a:p>
        </p:txBody>
      </p:sp>
      <p:sp>
        <p:nvSpPr>
          <p:cNvPr id="6" name="Footer Placeholder 5"/>
          <p:cNvSpPr>
            <a:spLocks noGrp="1"/>
          </p:cNvSpPr>
          <p:nvPr>
            <p:ph type="ftr" sz="quarter" idx="11"/>
          </p:nvPr>
        </p:nvSpPr>
        <p:spPr/>
        <p:txBody>
          <a:bodyPr/>
          <a:lstStyle/>
          <a:p>
            <a:endParaRPr lang="fr-CA">
              <a:solidFill>
                <a:prstClr val="black">
                  <a:tint val="75000"/>
                </a:prstClr>
              </a:solidFill>
            </a:endParaRPr>
          </a:p>
        </p:txBody>
      </p:sp>
      <p:sp>
        <p:nvSpPr>
          <p:cNvPr id="7" name="Slide Number Placeholder 6"/>
          <p:cNvSpPr>
            <a:spLocks noGrp="1"/>
          </p:cNvSpPr>
          <p:nvPr>
            <p:ph type="sldNum" sz="quarter" idx="12"/>
          </p:nvPr>
        </p:nvSpPr>
        <p:spPr/>
        <p:txBody>
          <a:bodyPr/>
          <a:lstStyle/>
          <a:p>
            <a:fld id="{15796C27-1D25-FA40-8A76-1C805F63875A}"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1291255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r-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796C27-1D25-FA40-8A76-1C805F63875A}"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41786303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comments" Target="../comments/comment1.xml"/><Relationship Id="rId5" Type="http://schemas.openxmlformats.org/officeDocument/2006/relationships/image" Target="../media/image19.tiff"/><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1.tiff"/><Relationship Id="rId4" Type="http://schemas.openxmlformats.org/officeDocument/2006/relationships/image" Target="../media/image20.tiff"/></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9.emf"/><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1.jpeg"/><Relationship Id="rId5" Type="http://schemas.microsoft.com/office/2007/relationships/hdphoto" Target="../media/hdphoto2.wdp"/><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33.pn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7.jpeg"/><Relationship Id="rId7" Type="http://schemas.microsoft.com/office/2007/relationships/hdphoto" Target="../media/hdphoto5.wdp"/><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5.png"/><Relationship Id="rId5" Type="http://schemas.microsoft.com/office/2007/relationships/hdphoto" Target="../media/hdphoto4.wdp"/><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7.tiff"/></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emf"/></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45.jpeg"/><Relationship Id="rId4" Type="http://schemas.openxmlformats.org/officeDocument/2006/relationships/image" Target="../media/image44.tiff"/></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47.tiff"/><Relationship Id="rId4" Type="http://schemas.openxmlformats.org/officeDocument/2006/relationships/image" Target="../media/image46.tiff"/></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54.tiff"/><Relationship Id="rId5" Type="http://schemas.openxmlformats.org/officeDocument/2006/relationships/image" Target="../media/image53.png"/><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56.jpeg"/><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10.png"/><Relationship Id="rId4" Type="http://schemas.openxmlformats.org/officeDocument/2006/relationships/image" Target="../media/image9.emf"/></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10.png"/><Relationship Id="rId4" Type="http://schemas.openxmlformats.org/officeDocument/2006/relationships/image" Target="../media/image9.emf"/></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10.png"/><Relationship Id="rId4" Type="http://schemas.openxmlformats.org/officeDocument/2006/relationships/image" Target="../media/image9.emf"/></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4" name="Picture 13"/>
          <p:cNvPicPr>
            <a:picLocks noChangeAspect="1"/>
          </p:cNvPicPr>
          <p:nvPr/>
        </p:nvPicPr>
        <p:blipFill>
          <a:blip r:embed="rId4"/>
          <a:stretch>
            <a:fillRect/>
          </a:stretch>
        </p:blipFill>
        <p:spPr>
          <a:xfrm>
            <a:off x="810511" y="6453336"/>
            <a:ext cx="1392362" cy="318637"/>
          </a:xfrm>
          <a:prstGeom prst="rect">
            <a:avLst/>
          </a:prstGeom>
        </p:spPr>
      </p:pic>
      <p:cxnSp>
        <p:nvCxnSpPr>
          <p:cNvPr id="6" name="Straight Connector 5"/>
          <p:cNvCxnSpPr/>
          <p:nvPr/>
        </p:nvCxnSpPr>
        <p:spPr>
          <a:xfrm flipV="1">
            <a:off x="798702" y="6374390"/>
            <a:ext cx="11393298" cy="69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202873" y="1859063"/>
            <a:ext cx="8188036" cy="461665"/>
          </a:xfrm>
          <a:prstGeom prst="rect">
            <a:avLst/>
          </a:prstGeom>
          <a:noFill/>
        </p:spPr>
        <p:txBody>
          <a:bodyPr wrap="square">
            <a:spAutoFit/>
          </a:bodyPr>
          <a:lstStyle/>
          <a:p>
            <a:endParaRPr lang="fr-CA" sz="2400" dirty="0">
              <a:solidFill>
                <a:prstClr val="black"/>
              </a:solidFill>
            </a:endParaRPr>
          </a:p>
        </p:txBody>
      </p:sp>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13460" y="6439601"/>
            <a:ext cx="1629224" cy="40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10511" y="877937"/>
            <a:ext cx="11381489" cy="3600986"/>
          </a:xfrm>
          <a:prstGeom prst="rect">
            <a:avLst/>
          </a:prstGeom>
          <a:noFill/>
        </p:spPr>
        <p:txBody>
          <a:bodyPr wrap="square" rtlCol="0">
            <a:spAutoFit/>
          </a:bodyPr>
          <a:lstStyle/>
          <a:p>
            <a:pPr algn="ctr"/>
            <a:r>
              <a:rPr lang="en-CA" sz="3200" b="1" dirty="0" smtClean="0"/>
              <a:t>Kate Rubingh</a:t>
            </a:r>
          </a:p>
          <a:p>
            <a:pPr algn="ctr"/>
            <a:r>
              <a:rPr lang="en-CA" sz="1600" i="1" dirty="0" smtClean="0"/>
              <a:t>Research Associate, Metal Earth</a:t>
            </a:r>
          </a:p>
          <a:p>
            <a:pPr algn="ctr"/>
            <a:r>
              <a:rPr lang="en-CA" sz="1600" i="1" dirty="0" smtClean="0"/>
              <a:t>Harquail School of Earth Sciences, Laurentian University</a:t>
            </a:r>
          </a:p>
          <a:p>
            <a:pPr algn="ctr"/>
            <a:endParaRPr lang="en-CA" sz="2800" b="1" dirty="0" smtClean="0">
              <a:latin typeface="Arial Narrow" panose="020B0606020202030204" pitchFamily="34" charset="0"/>
            </a:endParaRPr>
          </a:p>
          <a:p>
            <a:pPr algn="ctr"/>
            <a:r>
              <a:rPr lang="en-CA" sz="4000" b="1" dirty="0">
                <a:solidFill>
                  <a:srgbClr val="FF0000"/>
                </a:solidFill>
              </a:rPr>
              <a:t>Crustal architecture and auriferous fault systems from the Larder Lake transect</a:t>
            </a:r>
          </a:p>
          <a:p>
            <a:pPr algn="ctr"/>
            <a:endParaRPr lang="en-CA" sz="2800" b="1" dirty="0">
              <a:latin typeface="Arial Narrow" panose="020B0606020202030204" pitchFamily="34" charset="0"/>
            </a:endParaRPr>
          </a:p>
          <a:p>
            <a:pPr algn="ctr"/>
            <a:r>
              <a:rPr lang="en-CA" sz="2800" dirty="0" smtClean="0"/>
              <a:t>PDAC, February 29, 2020</a:t>
            </a:r>
            <a:endParaRPr lang="en-CA" sz="2800" dirty="0"/>
          </a:p>
        </p:txBody>
      </p:sp>
      <p:pic>
        <p:nvPicPr>
          <p:cNvPr id="11" name="Pictur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9375" y="6447973"/>
            <a:ext cx="1111951"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64984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5" name="Rectangle 4"/>
          <p:cNvSpPr/>
          <p:nvPr/>
        </p:nvSpPr>
        <p:spPr>
          <a:xfrm>
            <a:off x="2202873" y="1859063"/>
            <a:ext cx="8188036" cy="461665"/>
          </a:xfrm>
          <a:prstGeom prst="rect">
            <a:avLst/>
          </a:prstGeom>
          <a:noFill/>
        </p:spPr>
        <p:txBody>
          <a:bodyPr wrap="square">
            <a:spAutoFit/>
          </a:bodyPr>
          <a:lstStyle/>
          <a:p>
            <a:endParaRPr lang="fr-CA" sz="2400" dirty="0">
              <a:solidFill>
                <a:prstClr val="black"/>
              </a:solidFill>
            </a:endParaRPr>
          </a:p>
        </p:txBody>
      </p:sp>
      <p:sp>
        <p:nvSpPr>
          <p:cNvPr id="11" name="Rectangle 10"/>
          <p:cNvSpPr/>
          <p:nvPr/>
        </p:nvSpPr>
        <p:spPr>
          <a:xfrm>
            <a:off x="929194" y="260648"/>
            <a:ext cx="11262806" cy="1200329"/>
          </a:xfrm>
          <a:prstGeom prst="rect">
            <a:avLst/>
          </a:prstGeom>
        </p:spPr>
        <p:txBody>
          <a:bodyPr wrap="square">
            <a:spAutoFit/>
          </a:bodyPr>
          <a:lstStyle/>
          <a:p>
            <a:r>
              <a:rPr lang="en-CA" sz="3600" b="1" dirty="0" smtClean="0"/>
              <a:t>Regional Geology - Sequence </a:t>
            </a:r>
            <a:r>
              <a:rPr lang="en-CA" sz="3600" b="1" dirty="0"/>
              <a:t>of Deformational Events</a:t>
            </a:r>
          </a:p>
          <a:p>
            <a:endParaRPr lang="en-US" sz="3600" b="1" dirty="0">
              <a:solidFill>
                <a:srgbClr val="FF0000"/>
              </a:solidFill>
            </a:endParaRPr>
          </a:p>
        </p:txBody>
      </p:sp>
      <p:sp>
        <p:nvSpPr>
          <p:cNvPr id="15" name="TextBox 14"/>
          <p:cNvSpPr txBox="1"/>
          <p:nvPr/>
        </p:nvSpPr>
        <p:spPr>
          <a:xfrm>
            <a:off x="1220327" y="1460977"/>
            <a:ext cx="10153128" cy="3293209"/>
          </a:xfrm>
          <a:prstGeom prst="rect">
            <a:avLst/>
          </a:prstGeom>
          <a:noFill/>
        </p:spPr>
        <p:txBody>
          <a:bodyPr wrap="square" rtlCol="0">
            <a:spAutoFit/>
          </a:bodyPr>
          <a:lstStyle/>
          <a:p>
            <a:pPr marL="285750" indent="-285750">
              <a:buFont typeface="Arial" panose="020B0604020202020204" pitchFamily="34" charset="0"/>
              <a:buChar char="•"/>
            </a:pPr>
            <a:r>
              <a:rPr lang="en-CA" sz="3000" dirty="0" smtClean="0"/>
              <a:t>Early folding of the volcanic rocks of the Blake River Group pre-Timiskaming deposition</a:t>
            </a:r>
          </a:p>
          <a:p>
            <a:pPr marL="285750" indent="-285750">
              <a:buFont typeface="Arial" panose="020B0604020202020204" pitchFamily="34" charset="0"/>
              <a:buChar char="•"/>
            </a:pPr>
            <a:endParaRPr lang="en-CA" sz="1400" dirty="0" smtClean="0"/>
          </a:p>
          <a:p>
            <a:pPr marL="285750" indent="-285750">
              <a:buFont typeface="Arial" panose="020B0604020202020204" pitchFamily="34" charset="0"/>
              <a:buChar char="•"/>
            </a:pPr>
            <a:r>
              <a:rPr lang="en-CA" sz="3000" dirty="0" smtClean="0"/>
              <a:t>Regional folding with axial planar foliation – the main regional foliation is intensified within the LLCDZ, where it becomes the foliation marking the deformation zone</a:t>
            </a:r>
          </a:p>
          <a:p>
            <a:pPr marL="285750" indent="-285750">
              <a:buFont typeface="Arial" panose="020B0604020202020204" pitchFamily="34" charset="0"/>
              <a:buChar char="•"/>
            </a:pPr>
            <a:endParaRPr lang="en-CA" sz="1400" dirty="0" smtClean="0"/>
          </a:p>
          <a:p>
            <a:pPr marL="285750" indent="-285750">
              <a:buFont typeface="Arial" panose="020B0604020202020204" pitchFamily="34" charset="0"/>
              <a:buChar char="•"/>
            </a:pPr>
            <a:r>
              <a:rPr lang="en-CA" sz="3000" dirty="0" smtClean="0"/>
              <a:t>Late dextral reactivation of the LLCDZ</a:t>
            </a:r>
            <a:endParaRPr lang="en-CA" sz="3000" dirty="0"/>
          </a:p>
        </p:txBody>
      </p:sp>
    </p:spTree>
    <p:extLst>
      <p:ext uri="{BB962C8B-B14F-4D97-AF65-F5344CB8AC3E}">
        <p14:creationId xmlns:p14="http://schemas.microsoft.com/office/powerpoint/2010/main" val="1789769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5" name="Rectangle 4"/>
          <p:cNvSpPr/>
          <p:nvPr/>
        </p:nvSpPr>
        <p:spPr>
          <a:xfrm>
            <a:off x="2202873" y="1859063"/>
            <a:ext cx="8188036" cy="461665"/>
          </a:xfrm>
          <a:prstGeom prst="rect">
            <a:avLst/>
          </a:prstGeom>
          <a:noFill/>
        </p:spPr>
        <p:txBody>
          <a:bodyPr wrap="square">
            <a:spAutoFit/>
          </a:bodyPr>
          <a:lstStyle/>
          <a:p>
            <a:endParaRPr lang="fr-CA" sz="2400" dirty="0">
              <a:solidFill>
                <a:prstClr val="black"/>
              </a:solidFill>
            </a:endParaRPr>
          </a:p>
        </p:txBody>
      </p:sp>
      <p:sp>
        <p:nvSpPr>
          <p:cNvPr id="11" name="Rectangle 10"/>
          <p:cNvSpPr/>
          <p:nvPr/>
        </p:nvSpPr>
        <p:spPr>
          <a:xfrm>
            <a:off x="817212" y="58616"/>
            <a:ext cx="11111436" cy="1200329"/>
          </a:xfrm>
          <a:prstGeom prst="rect">
            <a:avLst/>
          </a:prstGeom>
        </p:spPr>
        <p:txBody>
          <a:bodyPr wrap="square">
            <a:spAutoFit/>
          </a:bodyPr>
          <a:lstStyle/>
          <a:p>
            <a:r>
              <a:rPr lang="en-CA" sz="3600" b="1" dirty="0" smtClean="0"/>
              <a:t>Models for the Larder Lake Cadillac Deformation zone</a:t>
            </a:r>
            <a:endParaRPr lang="en-US" sz="3600" b="1" dirty="0" smtClean="0"/>
          </a:p>
          <a:p>
            <a:endParaRPr lang="en-US" sz="3600" b="1" dirty="0">
              <a:solidFill>
                <a:srgbClr val="FF0000"/>
              </a:solidFill>
            </a:endParaRPr>
          </a:p>
        </p:txBody>
      </p:sp>
      <p:sp>
        <p:nvSpPr>
          <p:cNvPr id="7" name="TextBox 6"/>
          <p:cNvSpPr txBox="1"/>
          <p:nvPr/>
        </p:nvSpPr>
        <p:spPr>
          <a:xfrm>
            <a:off x="813171" y="4907818"/>
            <a:ext cx="11262806" cy="2862322"/>
          </a:xfrm>
          <a:prstGeom prst="rect">
            <a:avLst/>
          </a:prstGeom>
          <a:noFill/>
        </p:spPr>
        <p:txBody>
          <a:bodyPr wrap="square" rtlCol="0">
            <a:spAutoFit/>
          </a:bodyPr>
          <a:lstStyle/>
          <a:p>
            <a:r>
              <a:rPr lang="en-CA" sz="3000" b="1" dirty="0" smtClean="0"/>
              <a:t>What is the nature of the Larder Lake Cadillac Deformation zone? </a:t>
            </a:r>
          </a:p>
          <a:p>
            <a:pPr marL="228600" indent="-228600">
              <a:buAutoNum type="arabicPeriod"/>
            </a:pPr>
            <a:r>
              <a:rPr lang="en-CA" sz="3000" b="1" dirty="0" smtClean="0"/>
              <a:t> Cameron, 1993; </a:t>
            </a:r>
            <a:r>
              <a:rPr lang="en-CA" sz="3000" b="1" dirty="0" err="1" smtClean="0"/>
              <a:t>Bleeker</a:t>
            </a:r>
            <a:r>
              <a:rPr lang="en-CA" sz="3000" b="1" dirty="0" smtClean="0"/>
              <a:t>, 2012</a:t>
            </a:r>
          </a:p>
          <a:p>
            <a:pPr marL="228600" indent="-228600">
              <a:buAutoNum type="arabicPeriod"/>
            </a:pPr>
            <a:r>
              <a:rPr lang="en-CA" sz="3000" b="1" dirty="0" smtClean="0"/>
              <a:t> Wilkinson, 1999</a:t>
            </a:r>
          </a:p>
          <a:p>
            <a:pPr marL="228600" indent="-228600">
              <a:buAutoNum type="arabicPeriod"/>
            </a:pPr>
            <a:r>
              <a:rPr lang="en-CA" sz="3000" b="1" dirty="0"/>
              <a:t> </a:t>
            </a:r>
            <a:r>
              <a:rPr lang="en-CA" sz="3000" b="1" dirty="0" err="1" smtClean="0"/>
              <a:t>Bédeaux</a:t>
            </a:r>
            <a:r>
              <a:rPr lang="en-CA" sz="3000" b="1" dirty="0" smtClean="0"/>
              <a:t>, 2018</a:t>
            </a:r>
          </a:p>
          <a:p>
            <a:pPr marL="228600" indent="-228600">
              <a:buAutoNum type="arabicPeriod"/>
            </a:pPr>
            <a:endParaRPr lang="en-CA" sz="3000" b="1" dirty="0" smtClean="0"/>
          </a:p>
          <a:p>
            <a:pPr marL="228600" indent="-228600">
              <a:buAutoNum type="arabicPeriod"/>
            </a:pPr>
            <a:endParaRPr lang="en-CA" sz="3000" b="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171" y="693871"/>
            <a:ext cx="9217024" cy="3951030"/>
          </a:xfrm>
          <a:prstGeom prst="rect">
            <a:avLst/>
          </a:prstGeom>
        </p:spPr>
      </p:pic>
      <p:sp>
        <p:nvSpPr>
          <p:cNvPr id="12" name="TextBox 11"/>
          <p:cNvSpPr txBox="1"/>
          <p:nvPr/>
        </p:nvSpPr>
        <p:spPr>
          <a:xfrm>
            <a:off x="7176120" y="4538486"/>
            <a:ext cx="4392488" cy="369332"/>
          </a:xfrm>
          <a:prstGeom prst="rect">
            <a:avLst/>
          </a:prstGeom>
          <a:noFill/>
        </p:spPr>
        <p:txBody>
          <a:bodyPr wrap="square" rtlCol="0">
            <a:spAutoFit/>
          </a:bodyPr>
          <a:lstStyle/>
          <a:p>
            <a:r>
              <a:rPr lang="en-CA" b="1" i="1" dirty="0" smtClean="0"/>
              <a:t>after </a:t>
            </a:r>
            <a:r>
              <a:rPr lang="en-CA" b="1" i="1" dirty="0" err="1" smtClean="0"/>
              <a:t>Poulsen</a:t>
            </a:r>
            <a:r>
              <a:rPr lang="en-CA" b="1" i="1" dirty="0" smtClean="0"/>
              <a:t> </a:t>
            </a:r>
            <a:r>
              <a:rPr lang="en-CA" b="1" i="1" dirty="0"/>
              <a:t>et al. </a:t>
            </a:r>
            <a:r>
              <a:rPr lang="en-CA" b="1" i="1" dirty="0" smtClean="0"/>
              <a:t>(2017)</a:t>
            </a:r>
            <a:endParaRPr lang="en-CA" b="1" i="1" dirty="0"/>
          </a:p>
        </p:txBody>
      </p:sp>
    </p:spTree>
    <p:extLst>
      <p:ext uri="{BB962C8B-B14F-4D97-AF65-F5344CB8AC3E}">
        <p14:creationId xmlns:p14="http://schemas.microsoft.com/office/powerpoint/2010/main" val="20049321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11" name="Rectangle 10"/>
          <p:cNvSpPr/>
          <p:nvPr/>
        </p:nvSpPr>
        <p:spPr>
          <a:xfrm>
            <a:off x="817212" y="58616"/>
            <a:ext cx="11111436" cy="646331"/>
          </a:xfrm>
          <a:prstGeom prst="rect">
            <a:avLst/>
          </a:prstGeom>
        </p:spPr>
        <p:txBody>
          <a:bodyPr wrap="square">
            <a:spAutoFit/>
          </a:bodyPr>
          <a:lstStyle/>
          <a:p>
            <a:r>
              <a:rPr lang="en-CA" sz="3600" b="1" dirty="0" smtClean="0"/>
              <a:t>Cameron and </a:t>
            </a:r>
            <a:r>
              <a:rPr lang="en-CA" sz="3600" b="1" dirty="0" err="1" smtClean="0"/>
              <a:t>Bleeker’s</a:t>
            </a:r>
            <a:r>
              <a:rPr lang="en-CA" sz="3600" b="1" dirty="0" smtClean="0"/>
              <a:t> model</a:t>
            </a:r>
            <a:endParaRPr lang="en-US" sz="3600" b="1" dirty="0">
              <a:solidFill>
                <a:srgbClr val="FF0000"/>
              </a:solidFill>
            </a:endParaRPr>
          </a:p>
        </p:txBody>
      </p:sp>
      <p:sp>
        <p:nvSpPr>
          <p:cNvPr id="13" name="TextBox 12"/>
          <p:cNvSpPr txBox="1"/>
          <p:nvPr/>
        </p:nvSpPr>
        <p:spPr>
          <a:xfrm>
            <a:off x="817212" y="956549"/>
            <a:ext cx="5115503" cy="553998"/>
          </a:xfrm>
          <a:prstGeom prst="rect">
            <a:avLst/>
          </a:prstGeom>
          <a:noFill/>
        </p:spPr>
        <p:txBody>
          <a:bodyPr wrap="none" rtlCol="0">
            <a:spAutoFit/>
          </a:bodyPr>
          <a:lstStyle/>
          <a:p>
            <a:r>
              <a:rPr lang="en-CA" sz="3000" dirty="0" smtClean="0"/>
              <a:t>Extension and basin subsidence</a:t>
            </a:r>
            <a:endParaRPr lang="en-CA" sz="3000"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6122"/>
          <a:stretch/>
        </p:blipFill>
        <p:spPr>
          <a:xfrm>
            <a:off x="798702" y="1510547"/>
            <a:ext cx="8686800" cy="5279275"/>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62237" t="45619"/>
          <a:stretch/>
        </p:blipFill>
        <p:spPr>
          <a:xfrm>
            <a:off x="8609146" y="3214522"/>
            <a:ext cx="3555508" cy="3575300"/>
          </a:xfrm>
          <a:prstGeom prst="rect">
            <a:avLst/>
          </a:prstGeom>
        </p:spPr>
      </p:pic>
      <p:sp>
        <p:nvSpPr>
          <p:cNvPr id="12" name="TextBox 11"/>
          <p:cNvSpPr txBox="1"/>
          <p:nvPr/>
        </p:nvSpPr>
        <p:spPr>
          <a:xfrm>
            <a:off x="983432" y="6420490"/>
            <a:ext cx="4531635" cy="369332"/>
          </a:xfrm>
          <a:prstGeom prst="rect">
            <a:avLst/>
          </a:prstGeom>
          <a:noFill/>
        </p:spPr>
        <p:txBody>
          <a:bodyPr wrap="square" rtlCol="0">
            <a:spAutoFit/>
          </a:bodyPr>
          <a:lstStyle/>
          <a:p>
            <a:r>
              <a:rPr lang="en-CA" b="1" dirty="0" smtClean="0"/>
              <a:t>Modified after Cameron 1993,Bleeker, 2012</a:t>
            </a:r>
            <a:endParaRPr lang="en-CA" b="1" dirty="0"/>
          </a:p>
        </p:txBody>
      </p:sp>
    </p:spTree>
    <p:extLst>
      <p:ext uri="{BB962C8B-B14F-4D97-AF65-F5344CB8AC3E}">
        <p14:creationId xmlns:p14="http://schemas.microsoft.com/office/powerpoint/2010/main" val="36032273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12" name="TextBox 11"/>
          <p:cNvSpPr txBox="1"/>
          <p:nvPr/>
        </p:nvSpPr>
        <p:spPr>
          <a:xfrm>
            <a:off x="775874" y="6453336"/>
            <a:ext cx="4531635" cy="369332"/>
          </a:xfrm>
          <a:prstGeom prst="rect">
            <a:avLst/>
          </a:prstGeom>
          <a:noFill/>
        </p:spPr>
        <p:txBody>
          <a:bodyPr wrap="square" rtlCol="0">
            <a:spAutoFit/>
          </a:bodyPr>
          <a:lstStyle/>
          <a:p>
            <a:r>
              <a:rPr lang="en-CA" dirty="0" smtClean="0"/>
              <a:t>Modified after Cameron 1993,Bleeker, 2012</a:t>
            </a:r>
            <a:endParaRPr lang="en-CA" dirty="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7427" t="9051" r="7427"/>
          <a:stretch/>
        </p:blipFill>
        <p:spPr>
          <a:xfrm>
            <a:off x="773814" y="1766160"/>
            <a:ext cx="5482016" cy="4655398"/>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12455"/>
          <a:stretch/>
        </p:blipFill>
        <p:spPr>
          <a:xfrm>
            <a:off x="6267595" y="1766160"/>
            <a:ext cx="5924405" cy="4641783"/>
          </a:xfrm>
          <a:prstGeom prst="rect">
            <a:avLst/>
          </a:prstGeom>
        </p:spPr>
      </p:pic>
      <p:sp>
        <p:nvSpPr>
          <p:cNvPr id="17" name="TextBox 16"/>
          <p:cNvSpPr txBox="1"/>
          <p:nvPr/>
        </p:nvSpPr>
        <p:spPr>
          <a:xfrm>
            <a:off x="762049" y="821886"/>
            <a:ext cx="5412506" cy="1015663"/>
          </a:xfrm>
          <a:prstGeom prst="rect">
            <a:avLst/>
          </a:prstGeom>
          <a:noFill/>
        </p:spPr>
        <p:txBody>
          <a:bodyPr wrap="square" rtlCol="0">
            <a:spAutoFit/>
          </a:bodyPr>
          <a:lstStyle/>
          <a:p>
            <a:r>
              <a:rPr lang="en-CA" sz="3000" dirty="0" smtClean="0"/>
              <a:t>Thrusting and rapid deepening of </a:t>
            </a:r>
          </a:p>
          <a:p>
            <a:r>
              <a:rPr lang="en-CA" sz="3000" dirty="0"/>
              <a:t>t</a:t>
            </a:r>
            <a:r>
              <a:rPr lang="en-CA" sz="3000" dirty="0" smtClean="0"/>
              <a:t>he basin</a:t>
            </a:r>
            <a:endParaRPr lang="en-CA" sz="3000" dirty="0"/>
          </a:p>
        </p:txBody>
      </p:sp>
      <p:sp>
        <p:nvSpPr>
          <p:cNvPr id="18" name="TextBox 17"/>
          <p:cNvSpPr txBox="1"/>
          <p:nvPr/>
        </p:nvSpPr>
        <p:spPr>
          <a:xfrm>
            <a:off x="6331593" y="756514"/>
            <a:ext cx="5860408" cy="1015663"/>
          </a:xfrm>
          <a:prstGeom prst="rect">
            <a:avLst/>
          </a:prstGeom>
          <a:noFill/>
        </p:spPr>
        <p:txBody>
          <a:bodyPr wrap="square" rtlCol="0">
            <a:spAutoFit/>
          </a:bodyPr>
          <a:lstStyle/>
          <a:p>
            <a:r>
              <a:rPr lang="en-CA" sz="3000" dirty="0" smtClean="0"/>
              <a:t>Evolution of the major reverse</a:t>
            </a:r>
          </a:p>
          <a:p>
            <a:r>
              <a:rPr lang="en-CA" sz="3000" dirty="0" smtClean="0"/>
              <a:t>faults into </a:t>
            </a:r>
            <a:r>
              <a:rPr lang="en-CA" sz="3000" dirty="0" err="1" smtClean="0"/>
              <a:t>Transcurrent</a:t>
            </a:r>
            <a:r>
              <a:rPr lang="en-CA" sz="3000" dirty="0" smtClean="0"/>
              <a:t> fault zones</a:t>
            </a:r>
            <a:endParaRPr lang="en-CA" sz="3000" dirty="0"/>
          </a:p>
        </p:txBody>
      </p:sp>
      <p:sp>
        <p:nvSpPr>
          <p:cNvPr id="15" name="Rectangle 14"/>
          <p:cNvSpPr/>
          <p:nvPr/>
        </p:nvSpPr>
        <p:spPr>
          <a:xfrm>
            <a:off x="775874" y="-6101"/>
            <a:ext cx="11111436" cy="646331"/>
          </a:xfrm>
          <a:prstGeom prst="rect">
            <a:avLst/>
          </a:prstGeom>
        </p:spPr>
        <p:txBody>
          <a:bodyPr wrap="square">
            <a:spAutoFit/>
          </a:bodyPr>
          <a:lstStyle/>
          <a:p>
            <a:r>
              <a:rPr lang="en-CA" sz="3600" b="1" dirty="0" smtClean="0"/>
              <a:t>Cameron and </a:t>
            </a:r>
            <a:r>
              <a:rPr lang="en-CA" sz="3600" b="1" dirty="0" err="1" smtClean="0"/>
              <a:t>Bleeker’s</a:t>
            </a:r>
            <a:r>
              <a:rPr lang="en-CA" sz="3600" b="1" dirty="0" smtClean="0"/>
              <a:t> model</a:t>
            </a:r>
            <a:endParaRPr lang="en-US" sz="3600" b="1" dirty="0">
              <a:solidFill>
                <a:srgbClr val="FF0000"/>
              </a:solidFill>
            </a:endParaRPr>
          </a:p>
        </p:txBody>
      </p:sp>
    </p:spTree>
    <p:extLst>
      <p:ext uri="{BB962C8B-B14F-4D97-AF65-F5344CB8AC3E}">
        <p14:creationId xmlns:p14="http://schemas.microsoft.com/office/powerpoint/2010/main" val="3742275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5" name="Rectangle 4"/>
          <p:cNvSpPr/>
          <p:nvPr/>
        </p:nvSpPr>
        <p:spPr>
          <a:xfrm>
            <a:off x="2202873" y="1859063"/>
            <a:ext cx="8188036" cy="461665"/>
          </a:xfrm>
          <a:prstGeom prst="rect">
            <a:avLst/>
          </a:prstGeom>
          <a:noFill/>
        </p:spPr>
        <p:txBody>
          <a:bodyPr wrap="square">
            <a:spAutoFit/>
          </a:bodyPr>
          <a:lstStyle/>
          <a:p>
            <a:endParaRPr lang="fr-CA" sz="2400" dirty="0">
              <a:solidFill>
                <a:prstClr val="black"/>
              </a:solidFill>
            </a:endParaRPr>
          </a:p>
        </p:txBody>
      </p:sp>
      <p:sp>
        <p:nvSpPr>
          <p:cNvPr id="11" name="Rectangle 10"/>
          <p:cNvSpPr/>
          <p:nvPr/>
        </p:nvSpPr>
        <p:spPr>
          <a:xfrm>
            <a:off x="817212" y="58616"/>
            <a:ext cx="11397336" cy="1200329"/>
          </a:xfrm>
          <a:prstGeom prst="rect">
            <a:avLst/>
          </a:prstGeom>
        </p:spPr>
        <p:txBody>
          <a:bodyPr wrap="square">
            <a:spAutoFit/>
          </a:bodyPr>
          <a:lstStyle/>
          <a:p>
            <a:r>
              <a:rPr lang="en-CA" sz="3600" b="1" dirty="0" smtClean="0"/>
              <a:t>Models for the Larder Lake Cadillac Deformation zone</a:t>
            </a:r>
            <a:endParaRPr lang="en-US" sz="3600" b="1" dirty="0" smtClean="0"/>
          </a:p>
          <a:p>
            <a:endParaRPr lang="en-US" sz="3600" b="1" dirty="0">
              <a:solidFill>
                <a:srgbClr val="FF0000"/>
              </a:solidFill>
            </a:endParaRPr>
          </a:p>
        </p:txBody>
      </p:sp>
      <p:sp>
        <p:nvSpPr>
          <p:cNvPr id="7" name="TextBox 6"/>
          <p:cNvSpPr txBox="1"/>
          <p:nvPr/>
        </p:nvSpPr>
        <p:spPr>
          <a:xfrm>
            <a:off x="879032" y="1014179"/>
            <a:ext cx="11335516" cy="1015663"/>
          </a:xfrm>
          <a:prstGeom prst="rect">
            <a:avLst/>
          </a:prstGeom>
          <a:noFill/>
        </p:spPr>
        <p:txBody>
          <a:bodyPr wrap="square" rtlCol="0">
            <a:spAutoFit/>
          </a:bodyPr>
          <a:lstStyle/>
          <a:p>
            <a:r>
              <a:rPr lang="en-CA" sz="3000" b="1" dirty="0" smtClean="0"/>
              <a:t>Geometry of the LLCDZ</a:t>
            </a:r>
          </a:p>
          <a:p>
            <a:pPr marL="228600" indent="-228600">
              <a:buAutoNum type="arabicPeriod"/>
            </a:pPr>
            <a:endParaRPr lang="en-CA" sz="3000" b="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211" y="1594020"/>
            <a:ext cx="11264156" cy="4828567"/>
          </a:xfrm>
          <a:prstGeom prst="rect">
            <a:avLst/>
          </a:prstGeom>
        </p:spPr>
      </p:pic>
      <p:sp>
        <p:nvSpPr>
          <p:cNvPr id="12" name="TextBox 11"/>
          <p:cNvSpPr txBox="1"/>
          <p:nvPr/>
        </p:nvSpPr>
        <p:spPr>
          <a:xfrm>
            <a:off x="983432" y="6422587"/>
            <a:ext cx="4392488" cy="369332"/>
          </a:xfrm>
          <a:prstGeom prst="rect">
            <a:avLst/>
          </a:prstGeom>
          <a:noFill/>
        </p:spPr>
        <p:txBody>
          <a:bodyPr wrap="square" rtlCol="0">
            <a:spAutoFit/>
          </a:bodyPr>
          <a:lstStyle/>
          <a:p>
            <a:r>
              <a:rPr lang="en-CA" b="1" i="1" dirty="0" smtClean="0"/>
              <a:t>after </a:t>
            </a:r>
            <a:r>
              <a:rPr lang="en-CA" b="1" i="1" dirty="0" err="1" smtClean="0"/>
              <a:t>Poulsen</a:t>
            </a:r>
            <a:r>
              <a:rPr lang="en-CA" b="1" i="1" dirty="0" smtClean="0"/>
              <a:t> </a:t>
            </a:r>
            <a:r>
              <a:rPr lang="en-CA" b="1" i="1" dirty="0"/>
              <a:t>et al. </a:t>
            </a:r>
            <a:r>
              <a:rPr lang="en-CA" b="1" i="1" dirty="0" smtClean="0"/>
              <a:t>(2017)</a:t>
            </a:r>
            <a:endParaRPr lang="en-CA" b="1" i="1" dirty="0"/>
          </a:p>
        </p:txBody>
      </p:sp>
    </p:spTree>
    <p:extLst>
      <p:ext uri="{BB962C8B-B14F-4D97-AF65-F5344CB8AC3E}">
        <p14:creationId xmlns:p14="http://schemas.microsoft.com/office/powerpoint/2010/main" val="42391480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5" name="Rectangle 4"/>
          <p:cNvSpPr/>
          <p:nvPr/>
        </p:nvSpPr>
        <p:spPr>
          <a:xfrm>
            <a:off x="2202873" y="1859063"/>
            <a:ext cx="8188036" cy="461665"/>
          </a:xfrm>
          <a:prstGeom prst="rect">
            <a:avLst/>
          </a:prstGeom>
          <a:noFill/>
        </p:spPr>
        <p:txBody>
          <a:bodyPr wrap="square">
            <a:spAutoFit/>
          </a:bodyPr>
          <a:lstStyle/>
          <a:p>
            <a:endParaRPr lang="fr-CA" sz="2400" dirty="0">
              <a:solidFill>
                <a:prstClr val="black"/>
              </a:solidFill>
            </a:endParaRPr>
          </a:p>
        </p:txBody>
      </p:sp>
      <p:sp>
        <p:nvSpPr>
          <p:cNvPr id="11" name="Rectangle 10"/>
          <p:cNvSpPr/>
          <p:nvPr/>
        </p:nvSpPr>
        <p:spPr>
          <a:xfrm>
            <a:off x="817212" y="58616"/>
            <a:ext cx="11111436" cy="646331"/>
          </a:xfrm>
          <a:prstGeom prst="rect">
            <a:avLst/>
          </a:prstGeom>
        </p:spPr>
        <p:txBody>
          <a:bodyPr wrap="square">
            <a:spAutoFit/>
          </a:bodyPr>
          <a:lstStyle/>
          <a:p>
            <a:r>
              <a:rPr lang="en-CA" sz="3600" b="1" dirty="0" smtClean="0"/>
              <a:t>Wilkinson’s model</a:t>
            </a:r>
            <a:endParaRPr lang="en-US" sz="3600" b="1" dirty="0">
              <a:solidFill>
                <a:srgbClr val="FF0000"/>
              </a:solidFill>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852"/>
          <a:stretch/>
        </p:blipFill>
        <p:spPr>
          <a:xfrm>
            <a:off x="816873" y="850350"/>
            <a:ext cx="7884340" cy="4564380"/>
          </a:xfrm>
          <a:prstGeom prst="rect">
            <a:avLst/>
          </a:prstGeom>
        </p:spPr>
      </p:pic>
      <p:sp>
        <p:nvSpPr>
          <p:cNvPr id="10" name="TextBox 9"/>
          <p:cNvSpPr txBox="1"/>
          <p:nvPr/>
        </p:nvSpPr>
        <p:spPr>
          <a:xfrm>
            <a:off x="865670" y="5661248"/>
            <a:ext cx="2674405" cy="369332"/>
          </a:xfrm>
          <a:prstGeom prst="rect">
            <a:avLst/>
          </a:prstGeom>
          <a:noFill/>
        </p:spPr>
        <p:txBody>
          <a:bodyPr wrap="square" rtlCol="0">
            <a:spAutoFit/>
          </a:bodyPr>
          <a:lstStyle/>
          <a:p>
            <a:r>
              <a:rPr lang="en-CA" dirty="0" smtClean="0"/>
              <a:t>Wilkinson et al. (1999)</a:t>
            </a:r>
            <a:endParaRPr lang="en-CA" dirty="0"/>
          </a:p>
        </p:txBody>
      </p:sp>
      <p:sp>
        <p:nvSpPr>
          <p:cNvPr id="12" name="TextBox 11"/>
          <p:cNvSpPr txBox="1"/>
          <p:nvPr/>
        </p:nvSpPr>
        <p:spPr>
          <a:xfrm>
            <a:off x="8370741" y="675268"/>
            <a:ext cx="3647728" cy="5601533"/>
          </a:xfrm>
          <a:prstGeom prst="rect">
            <a:avLst/>
          </a:prstGeom>
          <a:noFill/>
        </p:spPr>
        <p:txBody>
          <a:bodyPr wrap="square" rtlCol="0">
            <a:spAutoFit/>
          </a:bodyPr>
          <a:lstStyle/>
          <a:p>
            <a:r>
              <a:rPr lang="en-CA" sz="3000" b="1" dirty="0" smtClean="0"/>
              <a:t>Geometry of the LLCDZ</a:t>
            </a:r>
          </a:p>
          <a:p>
            <a:endParaRPr lang="en-CA" sz="1400" b="1" dirty="0" smtClean="0"/>
          </a:p>
          <a:p>
            <a:r>
              <a:rPr lang="en-CA" sz="3000" dirty="0" smtClean="0"/>
              <a:t>Regional foliation development during </a:t>
            </a:r>
            <a:r>
              <a:rPr lang="en-CA" sz="3000" dirty="0" err="1" smtClean="0"/>
              <a:t>transcurrent</a:t>
            </a:r>
            <a:r>
              <a:rPr lang="en-CA" sz="3000" dirty="0" smtClean="0"/>
              <a:t> movement </a:t>
            </a:r>
          </a:p>
          <a:p>
            <a:endParaRPr lang="en-CA" sz="1400" dirty="0" smtClean="0"/>
          </a:p>
          <a:p>
            <a:r>
              <a:rPr lang="en-CA" sz="3000" dirty="0" smtClean="0"/>
              <a:t>- Gold deposition not associated with reverse faulting as advocated by </a:t>
            </a:r>
            <a:r>
              <a:rPr lang="en-CA" sz="3000" dirty="0" err="1" smtClean="0"/>
              <a:t>Bleeker</a:t>
            </a:r>
            <a:r>
              <a:rPr lang="en-CA" sz="3000" dirty="0" smtClean="0"/>
              <a:t>, 2012</a:t>
            </a:r>
            <a:endParaRPr lang="en-CA" sz="3000" dirty="0"/>
          </a:p>
        </p:txBody>
      </p:sp>
    </p:spTree>
    <p:extLst>
      <p:ext uri="{BB962C8B-B14F-4D97-AF65-F5344CB8AC3E}">
        <p14:creationId xmlns:p14="http://schemas.microsoft.com/office/powerpoint/2010/main" val="28222406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5" name="Rectangle 4"/>
          <p:cNvSpPr/>
          <p:nvPr/>
        </p:nvSpPr>
        <p:spPr>
          <a:xfrm>
            <a:off x="2202873" y="1859063"/>
            <a:ext cx="8188036" cy="461665"/>
          </a:xfrm>
          <a:prstGeom prst="rect">
            <a:avLst/>
          </a:prstGeom>
          <a:noFill/>
        </p:spPr>
        <p:txBody>
          <a:bodyPr wrap="square">
            <a:spAutoFit/>
          </a:bodyPr>
          <a:lstStyle/>
          <a:p>
            <a:endParaRPr lang="fr-CA" sz="2400" dirty="0">
              <a:solidFill>
                <a:prstClr val="black"/>
              </a:solidFill>
            </a:endParaRPr>
          </a:p>
        </p:txBody>
      </p:sp>
      <p:sp>
        <p:nvSpPr>
          <p:cNvPr id="11" name="Rectangle 10"/>
          <p:cNvSpPr/>
          <p:nvPr/>
        </p:nvSpPr>
        <p:spPr>
          <a:xfrm>
            <a:off x="845188" y="-3798"/>
            <a:ext cx="11111436" cy="1200329"/>
          </a:xfrm>
          <a:prstGeom prst="rect">
            <a:avLst/>
          </a:prstGeom>
        </p:spPr>
        <p:txBody>
          <a:bodyPr wrap="square">
            <a:spAutoFit/>
          </a:bodyPr>
          <a:lstStyle/>
          <a:p>
            <a:endParaRPr lang="en-US" sz="3600" b="1" dirty="0" smtClean="0"/>
          </a:p>
          <a:p>
            <a:endParaRPr lang="en-US" sz="3600" b="1" dirty="0">
              <a:solidFill>
                <a:srgbClr val="FF0000"/>
              </a:solidFill>
            </a:endParaRPr>
          </a:p>
        </p:txBody>
      </p:sp>
      <p:sp>
        <p:nvSpPr>
          <p:cNvPr id="7" name="TextBox 6"/>
          <p:cNvSpPr txBox="1"/>
          <p:nvPr/>
        </p:nvSpPr>
        <p:spPr>
          <a:xfrm>
            <a:off x="665488" y="4232885"/>
            <a:ext cx="11262806" cy="1015663"/>
          </a:xfrm>
          <a:prstGeom prst="rect">
            <a:avLst/>
          </a:prstGeom>
          <a:noFill/>
        </p:spPr>
        <p:txBody>
          <a:bodyPr wrap="square" rtlCol="0">
            <a:spAutoFit/>
          </a:bodyPr>
          <a:lstStyle/>
          <a:p>
            <a:pPr marL="228600" indent="-228600">
              <a:buAutoNum type="arabicPeriod"/>
            </a:pPr>
            <a:endParaRPr lang="en-CA" sz="3000" b="1" dirty="0" smtClean="0"/>
          </a:p>
          <a:p>
            <a:pPr marL="228600" indent="-228600">
              <a:buAutoNum type="arabicPeriod"/>
            </a:pPr>
            <a:endParaRPr lang="en-CA" sz="3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9974" y="4529308"/>
            <a:ext cx="6978123" cy="5265964"/>
          </a:xfrm>
          <a:prstGeom prst="rect">
            <a:avLst/>
          </a:prstGeom>
        </p:spPr>
      </p:pic>
      <p:sp>
        <p:nvSpPr>
          <p:cNvPr id="10" name="TextBox 9"/>
          <p:cNvSpPr txBox="1"/>
          <p:nvPr/>
        </p:nvSpPr>
        <p:spPr>
          <a:xfrm>
            <a:off x="812861" y="4642586"/>
            <a:ext cx="11393298" cy="1938992"/>
          </a:xfrm>
          <a:prstGeom prst="rect">
            <a:avLst/>
          </a:prstGeom>
          <a:noFill/>
        </p:spPr>
        <p:txBody>
          <a:bodyPr wrap="square" rtlCol="0">
            <a:spAutoFit/>
          </a:bodyPr>
          <a:lstStyle/>
          <a:p>
            <a:pPr marL="457200" indent="-457200">
              <a:buFont typeface="Arial" panose="020B0604020202020204" pitchFamily="34" charset="0"/>
              <a:buChar char="•"/>
            </a:pPr>
            <a:r>
              <a:rPr lang="en-CA" sz="3000" dirty="0" smtClean="0"/>
              <a:t>LLCDZ – an early accretionary structure juxtaposing Pontiac and Abitibi </a:t>
            </a:r>
            <a:r>
              <a:rPr lang="en-CA" sz="3000" dirty="0" err="1" smtClean="0"/>
              <a:t>subprovinces</a:t>
            </a:r>
            <a:endParaRPr lang="en-CA" sz="3000" dirty="0" smtClean="0"/>
          </a:p>
          <a:p>
            <a:pPr marL="457200" indent="-457200">
              <a:buFont typeface="Arial" panose="020B0604020202020204" pitchFamily="34" charset="0"/>
              <a:buChar char="•"/>
            </a:pPr>
            <a:r>
              <a:rPr lang="en-CA" sz="3000" dirty="0" smtClean="0"/>
              <a:t>Subdivided into 6 segments</a:t>
            </a:r>
          </a:p>
          <a:p>
            <a:pPr marL="457200" indent="-457200">
              <a:buFont typeface="Arial" panose="020B0604020202020204" pitchFamily="34" charset="0"/>
              <a:buChar char="•"/>
            </a:pPr>
            <a:r>
              <a:rPr lang="en-CA" sz="3000" dirty="0" smtClean="0"/>
              <a:t>Linkage of segments forming the LLCDZ</a:t>
            </a:r>
            <a:endParaRPr lang="en-CA" sz="3000" dirty="0"/>
          </a:p>
        </p:txBody>
      </p:sp>
      <p:sp>
        <p:nvSpPr>
          <p:cNvPr id="6" name="Rectangle 5"/>
          <p:cNvSpPr/>
          <p:nvPr/>
        </p:nvSpPr>
        <p:spPr>
          <a:xfrm>
            <a:off x="820859" y="47269"/>
            <a:ext cx="3451201" cy="646331"/>
          </a:xfrm>
          <a:prstGeom prst="rect">
            <a:avLst/>
          </a:prstGeom>
        </p:spPr>
        <p:txBody>
          <a:bodyPr wrap="none">
            <a:spAutoFit/>
          </a:bodyPr>
          <a:lstStyle/>
          <a:p>
            <a:r>
              <a:rPr lang="en-CA" sz="3600" b="1" dirty="0" err="1" smtClean="0"/>
              <a:t>Bédeaux’s</a:t>
            </a:r>
            <a:r>
              <a:rPr lang="en-CA" sz="3600" b="1" dirty="0" smtClean="0"/>
              <a:t> model</a:t>
            </a:r>
            <a:endParaRPr lang="en-CA" sz="3600" b="1" dirty="0"/>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1921" t="3896" r="2044" b="4827"/>
          <a:stretch/>
        </p:blipFill>
        <p:spPr>
          <a:xfrm>
            <a:off x="862211" y="724522"/>
            <a:ext cx="11190541" cy="3804786"/>
          </a:xfrm>
          <a:prstGeom prst="rect">
            <a:avLst/>
          </a:prstGeom>
        </p:spPr>
      </p:pic>
      <p:sp>
        <p:nvSpPr>
          <p:cNvPr id="15" name="TextBox 14"/>
          <p:cNvSpPr txBox="1"/>
          <p:nvPr/>
        </p:nvSpPr>
        <p:spPr>
          <a:xfrm>
            <a:off x="7795013" y="3916212"/>
            <a:ext cx="2674405" cy="369332"/>
          </a:xfrm>
          <a:prstGeom prst="rect">
            <a:avLst/>
          </a:prstGeom>
          <a:noFill/>
        </p:spPr>
        <p:txBody>
          <a:bodyPr wrap="square" rtlCol="0">
            <a:spAutoFit/>
          </a:bodyPr>
          <a:lstStyle/>
          <a:p>
            <a:r>
              <a:rPr lang="en-CA" dirty="0" err="1" smtClean="0"/>
              <a:t>Bédeaux</a:t>
            </a:r>
            <a:r>
              <a:rPr lang="en-CA" dirty="0" smtClean="0"/>
              <a:t> et al. (2018)</a:t>
            </a:r>
            <a:endParaRPr lang="en-CA" dirty="0"/>
          </a:p>
        </p:txBody>
      </p:sp>
    </p:spTree>
    <p:extLst>
      <p:ext uri="{BB962C8B-B14F-4D97-AF65-F5344CB8AC3E}">
        <p14:creationId xmlns:p14="http://schemas.microsoft.com/office/powerpoint/2010/main" val="25408442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5" name="Rectangle 4"/>
          <p:cNvSpPr/>
          <p:nvPr/>
        </p:nvSpPr>
        <p:spPr>
          <a:xfrm>
            <a:off x="2202873" y="1859063"/>
            <a:ext cx="8188036" cy="461665"/>
          </a:xfrm>
          <a:prstGeom prst="rect">
            <a:avLst/>
          </a:prstGeom>
          <a:noFill/>
        </p:spPr>
        <p:txBody>
          <a:bodyPr wrap="square">
            <a:spAutoFit/>
          </a:bodyPr>
          <a:lstStyle/>
          <a:p>
            <a:endParaRPr lang="fr-CA" sz="2400" dirty="0">
              <a:solidFill>
                <a:prstClr val="black"/>
              </a:solidFill>
            </a:endParaRPr>
          </a:p>
        </p:txBody>
      </p:sp>
      <p:sp>
        <p:nvSpPr>
          <p:cNvPr id="11" name="Rectangle 10"/>
          <p:cNvSpPr/>
          <p:nvPr/>
        </p:nvSpPr>
        <p:spPr>
          <a:xfrm>
            <a:off x="845188" y="-3798"/>
            <a:ext cx="11111436" cy="646331"/>
          </a:xfrm>
          <a:prstGeom prst="rect">
            <a:avLst/>
          </a:prstGeom>
        </p:spPr>
        <p:txBody>
          <a:bodyPr wrap="square">
            <a:spAutoFit/>
          </a:bodyPr>
          <a:lstStyle/>
          <a:p>
            <a:r>
              <a:rPr lang="en-CA" sz="3600" b="1" dirty="0" smtClean="0"/>
              <a:t>Models for the Larder Lake Cadillac Deformation zone</a:t>
            </a:r>
            <a:endParaRPr lang="en-US" sz="3600" b="1" dirty="0">
              <a:solidFill>
                <a:srgbClr val="FF0000"/>
              </a:solidFill>
            </a:endParaRPr>
          </a:p>
        </p:txBody>
      </p:sp>
      <p:sp>
        <p:nvSpPr>
          <p:cNvPr id="7" name="TextBox 6"/>
          <p:cNvSpPr txBox="1"/>
          <p:nvPr/>
        </p:nvSpPr>
        <p:spPr>
          <a:xfrm>
            <a:off x="665488" y="4232885"/>
            <a:ext cx="11262806" cy="1015663"/>
          </a:xfrm>
          <a:prstGeom prst="rect">
            <a:avLst/>
          </a:prstGeom>
          <a:noFill/>
        </p:spPr>
        <p:txBody>
          <a:bodyPr wrap="square" rtlCol="0">
            <a:spAutoFit/>
          </a:bodyPr>
          <a:lstStyle/>
          <a:p>
            <a:pPr marL="228600" indent="-228600">
              <a:buAutoNum type="arabicPeriod"/>
            </a:pPr>
            <a:endParaRPr lang="en-CA" sz="3000" b="1" dirty="0" smtClean="0"/>
          </a:p>
          <a:p>
            <a:pPr marL="228600" indent="-228600">
              <a:buAutoNum type="arabicPeriod"/>
            </a:pPr>
            <a:endParaRPr lang="en-CA" sz="3000" b="1" dirty="0"/>
          </a:p>
        </p:txBody>
      </p:sp>
      <p:sp>
        <p:nvSpPr>
          <p:cNvPr id="10" name="TextBox 9"/>
          <p:cNvSpPr txBox="1"/>
          <p:nvPr/>
        </p:nvSpPr>
        <p:spPr>
          <a:xfrm>
            <a:off x="983432" y="642533"/>
            <a:ext cx="10944862" cy="5170646"/>
          </a:xfrm>
          <a:prstGeom prst="rect">
            <a:avLst/>
          </a:prstGeom>
          <a:noFill/>
        </p:spPr>
        <p:txBody>
          <a:bodyPr wrap="square" rtlCol="0">
            <a:spAutoFit/>
          </a:bodyPr>
          <a:lstStyle/>
          <a:p>
            <a:r>
              <a:rPr lang="en-CA" sz="3000" dirty="0" smtClean="0"/>
              <a:t>LLCDZ has been interpreted as a large transcrustal scale structure </a:t>
            </a:r>
          </a:p>
          <a:p>
            <a:r>
              <a:rPr lang="en-CA" sz="3000" b="1" dirty="0" smtClean="0"/>
              <a:t>Cameron, 1993; </a:t>
            </a:r>
            <a:r>
              <a:rPr lang="en-CA" sz="3000" b="1" dirty="0" err="1" smtClean="0"/>
              <a:t>Bleeker</a:t>
            </a:r>
            <a:r>
              <a:rPr lang="en-CA" sz="3000" b="1" dirty="0" smtClean="0"/>
              <a:t>, 2012</a:t>
            </a:r>
          </a:p>
          <a:p>
            <a:r>
              <a:rPr lang="en-CA" sz="3000" dirty="0" smtClean="0"/>
              <a:t>-   Early extensional basins - Timiskaming deposition</a:t>
            </a:r>
          </a:p>
          <a:p>
            <a:r>
              <a:rPr lang="en-CA" sz="3000" dirty="0" smtClean="0"/>
              <a:t>-   Basin closure, reverse faulting and gold deposit formation</a:t>
            </a:r>
          </a:p>
          <a:p>
            <a:r>
              <a:rPr lang="en-CA" sz="3000" b="1" dirty="0" smtClean="0"/>
              <a:t>Wilkinson, 1999</a:t>
            </a:r>
          </a:p>
          <a:p>
            <a:pPr marL="457200" indent="-457200">
              <a:buFontTx/>
              <a:buChar char="-"/>
            </a:pPr>
            <a:r>
              <a:rPr lang="en-CA" sz="3000" dirty="0" smtClean="0"/>
              <a:t>Different orientation of the basin margins</a:t>
            </a:r>
          </a:p>
          <a:p>
            <a:pPr marL="457200" indent="-457200">
              <a:buFontTx/>
              <a:buChar char="-"/>
            </a:pPr>
            <a:r>
              <a:rPr lang="en-CA" sz="3000" dirty="0" smtClean="0"/>
              <a:t>Different segments respective sinistral / dextral sense of motion</a:t>
            </a:r>
          </a:p>
          <a:p>
            <a:pPr marL="457200" indent="-457200">
              <a:buFontTx/>
              <a:buChar char="-"/>
            </a:pPr>
            <a:r>
              <a:rPr lang="en-CA" sz="3000" dirty="0" smtClean="0"/>
              <a:t>Gold deposits form during </a:t>
            </a:r>
            <a:r>
              <a:rPr lang="en-CA" sz="3000" dirty="0" err="1" smtClean="0"/>
              <a:t>transcurrent</a:t>
            </a:r>
            <a:r>
              <a:rPr lang="en-CA" sz="3000" dirty="0" smtClean="0"/>
              <a:t> movement not reverse faulting</a:t>
            </a:r>
          </a:p>
          <a:p>
            <a:r>
              <a:rPr lang="en-CA" sz="3000" b="1" dirty="0" err="1" smtClean="0"/>
              <a:t>Bédeaux</a:t>
            </a:r>
            <a:r>
              <a:rPr lang="en-CA" sz="3000" b="1" dirty="0" smtClean="0"/>
              <a:t>, 2018</a:t>
            </a:r>
          </a:p>
          <a:p>
            <a:r>
              <a:rPr lang="en-CA" sz="3000" dirty="0" smtClean="0"/>
              <a:t>-     Linkage of segments which form the LLCDZ</a:t>
            </a:r>
            <a:endParaRPr lang="en-CA" sz="3000" dirty="0"/>
          </a:p>
        </p:txBody>
      </p:sp>
    </p:spTree>
    <p:extLst>
      <p:ext uri="{BB962C8B-B14F-4D97-AF65-F5344CB8AC3E}">
        <p14:creationId xmlns:p14="http://schemas.microsoft.com/office/powerpoint/2010/main" val="30933161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98702" y="17524"/>
            <a:ext cx="11409849" cy="523220"/>
          </a:xfrm>
          <a:prstGeom prst="rect">
            <a:avLst/>
          </a:prstGeom>
          <a:noFill/>
        </p:spPr>
        <p:txBody>
          <a:bodyPr wrap="square" rtlCol="0">
            <a:spAutoFit/>
          </a:bodyPr>
          <a:lstStyle/>
          <a:p>
            <a:r>
              <a:rPr lang="en-CA" sz="1400" dirty="0"/>
              <a:t>	</a:t>
            </a:r>
            <a:r>
              <a:rPr lang="en-US" sz="2800" dirty="0" smtClean="0">
                <a:latin typeface="Arial Narrow" panose="020B0606020202030204" pitchFamily="34" charset="0"/>
              </a:rPr>
              <a:t>XXXX</a:t>
            </a:r>
            <a:endParaRPr lang="en-CA" sz="2800" dirty="0">
              <a:latin typeface="Arial Narrow" panose="020B0606020202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0" y="0"/>
            <a:ext cx="9792691" cy="6858000"/>
          </a:xfrm>
          <a:prstGeom prst="rect">
            <a:avLst/>
          </a:prstGeom>
        </p:spPr>
      </p:pic>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grpSp>
      <p:sp>
        <p:nvSpPr>
          <p:cNvPr id="6" name="Freeform 5"/>
          <p:cNvSpPr/>
          <p:nvPr/>
        </p:nvSpPr>
        <p:spPr>
          <a:xfrm>
            <a:off x="3960018" y="1697831"/>
            <a:ext cx="5060157" cy="1183481"/>
          </a:xfrm>
          <a:custGeom>
            <a:avLst/>
            <a:gdLst>
              <a:gd name="connsiteX0" fmla="*/ 0 w 2990850"/>
              <a:gd name="connsiteY0" fmla="*/ 0 h 671513"/>
              <a:gd name="connsiteX1" fmla="*/ 78581 w 2990850"/>
              <a:gd name="connsiteY1" fmla="*/ 28575 h 671513"/>
              <a:gd name="connsiteX2" fmla="*/ 119062 w 2990850"/>
              <a:gd name="connsiteY2" fmla="*/ 45244 h 671513"/>
              <a:gd name="connsiteX3" fmla="*/ 221456 w 2990850"/>
              <a:gd name="connsiteY3" fmla="*/ 92869 h 671513"/>
              <a:gd name="connsiteX4" fmla="*/ 326231 w 2990850"/>
              <a:gd name="connsiteY4" fmla="*/ 130969 h 671513"/>
              <a:gd name="connsiteX5" fmla="*/ 419100 w 2990850"/>
              <a:gd name="connsiteY5" fmla="*/ 161925 h 671513"/>
              <a:gd name="connsiteX6" fmla="*/ 478631 w 2990850"/>
              <a:gd name="connsiteY6" fmla="*/ 192881 h 671513"/>
              <a:gd name="connsiteX7" fmla="*/ 526256 w 2990850"/>
              <a:gd name="connsiteY7" fmla="*/ 223838 h 671513"/>
              <a:gd name="connsiteX8" fmla="*/ 571500 w 2990850"/>
              <a:gd name="connsiteY8" fmla="*/ 269081 h 671513"/>
              <a:gd name="connsiteX9" fmla="*/ 678656 w 2990850"/>
              <a:gd name="connsiteY9" fmla="*/ 340519 h 671513"/>
              <a:gd name="connsiteX10" fmla="*/ 819150 w 2990850"/>
              <a:gd name="connsiteY10" fmla="*/ 416719 h 671513"/>
              <a:gd name="connsiteX11" fmla="*/ 902494 w 2990850"/>
              <a:gd name="connsiteY11" fmla="*/ 461963 h 671513"/>
              <a:gd name="connsiteX12" fmla="*/ 1007269 w 2990850"/>
              <a:gd name="connsiteY12" fmla="*/ 507206 h 671513"/>
              <a:gd name="connsiteX13" fmla="*/ 1109662 w 2990850"/>
              <a:gd name="connsiteY13" fmla="*/ 554831 h 671513"/>
              <a:gd name="connsiteX14" fmla="*/ 1193006 w 2990850"/>
              <a:gd name="connsiteY14" fmla="*/ 592931 h 671513"/>
              <a:gd name="connsiteX15" fmla="*/ 1264444 w 2990850"/>
              <a:gd name="connsiteY15" fmla="*/ 623888 h 671513"/>
              <a:gd name="connsiteX16" fmla="*/ 1323975 w 2990850"/>
              <a:gd name="connsiteY16" fmla="*/ 671513 h 671513"/>
              <a:gd name="connsiteX17" fmla="*/ 1519237 w 2990850"/>
              <a:gd name="connsiteY17" fmla="*/ 671513 h 671513"/>
              <a:gd name="connsiteX18" fmla="*/ 1797844 w 2990850"/>
              <a:gd name="connsiteY18" fmla="*/ 652463 h 671513"/>
              <a:gd name="connsiteX19" fmla="*/ 2200275 w 2990850"/>
              <a:gd name="connsiteY19" fmla="*/ 533400 h 671513"/>
              <a:gd name="connsiteX20" fmla="*/ 2302669 w 2990850"/>
              <a:gd name="connsiteY20" fmla="*/ 478631 h 671513"/>
              <a:gd name="connsiteX21" fmla="*/ 2333625 w 2990850"/>
              <a:gd name="connsiteY21" fmla="*/ 461963 h 671513"/>
              <a:gd name="connsiteX22" fmla="*/ 2431256 w 2990850"/>
              <a:gd name="connsiteY22" fmla="*/ 428625 h 671513"/>
              <a:gd name="connsiteX23" fmla="*/ 2531269 w 2990850"/>
              <a:gd name="connsiteY23" fmla="*/ 357188 h 671513"/>
              <a:gd name="connsiteX24" fmla="*/ 2597944 w 2990850"/>
              <a:gd name="connsiteY24" fmla="*/ 297656 h 671513"/>
              <a:gd name="connsiteX25" fmla="*/ 2714625 w 2990850"/>
              <a:gd name="connsiteY25" fmla="*/ 290513 h 671513"/>
              <a:gd name="connsiteX26" fmla="*/ 2800350 w 2990850"/>
              <a:gd name="connsiteY26" fmla="*/ 316706 h 671513"/>
              <a:gd name="connsiteX27" fmla="*/ 2914650 w 2990850"/>
              <a:gd name="connsiteY27" fmla="*/ 354806 h 671513"/>
              <a:gd name="connsiteX28" fmla="*/ 2976562 w 2990850"/>
              <a:gd name="connsiteY28" fmla="*/ 357188 h 671513"/>
              <a:gd name="connsiteX29" fmla="*/ 2990850 w 2990850"/>
              <a:gd name="connsiteY29" fmla="*/ 242888 h 671513"/>
              <a:gd name="connsiteX0" fmla="*/ 0 w 5093494"/>
              <a:gd name="connsiteY0" fmla="*/ 471487 h 1143000"/>
              <a:gd name="connsiteX1" fmla="*/ 78581 w 5093494"/>
              <a:gd name="connsiteY1" fmla="*/ 500062 h 1143000"/>
              <a:gd name="connsiteX2" fmla="*/ 119062 w 5093494"/>
              <a:gd name="connsiteY2" fmla="*/ 516731 h 1143000"/>
              <a:gd name="connsiteX3" fmla="*/ 221456 w 5093494"/>
              <a:gd name="connsiteY3" fmla="*/ 564356 h 1143000"/>
              <a:gd name="connsiteX4" fmla="*/ 326231 w 5093494"/>
              <a:gd name="connsiteY4" fmla="*/ 602456 h 1143000"/>
              <a:gd name="connsiteX5" fmla="*/ 419100 w 5093494"/>
              <a:gd name="connsiteY5" fmla="*/ 633412 h 1143000"/>
              <a:gd name="connsiteX6" fmla="*/ 478631 w 5093494"/>
              <a:gd name="connsiteY6" fmla="*/ 664368 h 1143000"/>
              <a:gd name="connsiteX7" fmla="*/ 526256 w 5093494"/>
              <a:gd name="connsiteY7" fmla="*/ 695325 h 1143000"/>
              <a:gd name="connsiteX8" fmla="*/ 571500 w 5093494"/>
              <a:gd name="connsiteY8" fmla="*/ 740568 h 1143000"/>
              <a:gd name="connsiteX9" fmla="*/ 678656 w 5093494"/>
              <a:gd name="connsiteY9" fmla="*/ 812006 h 1143000"/>
              <a:gd name="connsiteX10" fmla="*/ 819150 w 5093494"/>
              <a:gd name="connsiteY10" fmla="*/ 888206 h 1143000"/>
              <a:gd name="connsiteX11" fmla="*/ 902494 w 5093494"/>
              <a:gd name="connsiteY11" fmla="*/ 933450 h 1143000"/>
              <a:gd name="connsiteX12" fmla="*/ 1007269 w 5093494"/>
              <a:gd name="connsiteY12" fmla="*/ 978693 h 1143000"/>
              <a:gd name="connsiteX13" fmla="*/ 1109662 w 5093494"/>
              <a:gd name="connsiteY13" fmla="*/ 1026318 h 1143000"/>
              <a:gd name="connsiteX14" fmla="*/ 1193006 w 5093494"/>
              <a:gd name="connsiteY14" fmla="*/ 1064418 h 1143000"/>
              <a:gd name="connsiteX15" fmla="*/ 1264444 w 5093494"/>
              <a:gd name="connsiteY15" fmla="*/ 1095375 h 1143000"/>
              <a:gd name="connsiteX16" fmla="*/ 1323975 w 5093494"/>
              <a:gd name="connsiteY16" fmla="*/ 1143000 h 1143000"/>
              <a:gd name="connsiteX17" fmla="*/ 1519237 w 5093494"/>
              <a:gd name="connsiteY17" fmla="*/ 1143000 h 1143000"/>
              <a:gd name="connsiteX18" fmla="*/ 1797844 w 5093494"/>
              <a:gd name="connsiteY18" fmla="*/ 1123950 h 1143000"/>
              <a:gd name="connsiteX19" fmla="*/ 2200275 w 5093494"/>
              <a:gd name="connsiteY19" fmla="*/ 1004887 h 1143000"/>
              <a:gd name="connsiteX20" fmla="*/ 2302669 w 5093494"/>
              <a:gd name="connsiteY20" fmla="*/ 950118 h 1143000"/>
              <a:gd name="connsiteX21" fmla="*/ 2333625 w 5093494"/>
              <a:gd name="connsiteY21" fmla="*/ 933450 h 1143000"/>
              <a:gd name="connsiteX22" fmla="*/ 2431256 w 5093494"/>
              <a:gd name="connsiteY22" fmla="*/ 900112 h 1143000"/>
              <a:gd name="connsiteX23" fmla="*/ 2531269 w 5093494"/>
              <a:gd name="connsiteY23" fmla="*/ 828675 h 1143000"/>
              <a:gd name="connsiteX24" fmla="*/ 2597944 w 5093494"/>
              <a:gd name="connsiteY24" fmla="*/ 769143 h 1143000"/>
              <a:gd name="connsiteX25" fmla="*/ 2714625 w 5093494"/>
              <a:gd name="connsiteY25" fmla="*/ 762000 h 1143000"/>
              <a:gd name="connsiteX26" fmla="*/ 2800350 w 5093494"/>
              <a:gd name="connsiteY26" fmla="*/ 788193 h 1143000"/>
              <a:gd name="connsiteX27" fmla="*/ 2914650 w 5093494"/>
              <a:gd name="connsiteY27" fmla="*/ 826293 h 1143000"/>
              <a:gd name="connsiteX28" fmla="*/ 2976562 w 5093494"/>
              <a:gd name="connsiteY28" fmla="*/ 828675 h 1143000"/>
              <a:gd name="connsiteX29" fmla="*/ 5093494 w 5093494"/>
              <a:gd name="connsiteY29" fmla="*/ 0 h 1143000"/>
              <a:gd name="connsiteX0" fmla="*/ 0 w 5100638"/>
              <a:gd name="connsiteY0" fmla="*/ 538162 h 1209675"/>
              <a:gd name="connsiteX1" fmla="*/ 78581 w 5100638"/>
              <a:gd name="connsiteY1" fmla="*/ 566737 h 1209675"/>
              <a:gd name="connsiteX2" fmla="*/ 119062 w 5100638"/>
              <a:gd name="connsiteY2" fmla="*/ 583406 h 1209675"/>
              <a:gd name="connsiteX3" fmla="*/ 221456 w 5100638"/>
              <a:gd name="connsiteY3" fmla="*/ 631031 h 1209675"/>
              <a:gd name="connsiteX4" fmla="*/ 326231 w 5100638"/>
              <a:gd name="connsiteY4" fmla="*/ 669131 h 1209675"/>
              <a:gd name="connsiteX5" fmla="*/ 419100 w 5100638"/>
              <a:gd name="connsiteY5" fmla="*/ 700087 h 1209675"/>
              <a:gd name="connsiteX6" fmla="*/ 478631 w 5100638"/>
              <a:gd name="connsiteY6" fmla="*/ 731043 h 1209675"/>
              <a:gd name="connsiteX7" fmla="*/ 526256 w 5100638"/>
              <a:gd name="connsiteY7" fmla="*/ 762000 h 1209675"/>
              <a:gd name="connsiteX8" fmla="*/ 571500 w 5100638"/>
              <a:gd name="connsiteY8" fmla="*/ 807243 h 1209675"/>
              <a:gd name="connsiteX9" fmla="*/ 678656 w 5100638"/>
              <a:gd name="connsiteY9" fmla="*/ 878681 h 1209675"/>
              <a:gd name="connsiteX10" fmla="*/ 819150 w 5100638"/>
              <a:gd name="connsiteY10" fmla="*/ 954881 h 1209675"/>
              <a:gd name="connsiteX11" fmla="*/ 902494 w 5100638"/>
              <a:gd name="connsiteY11" fmla="*/ 1000125 h 1209675"/>
              <a:gd name="connsiteX12" fmla="*/ 1007269 w 5100638"/>
              <a:gd name="connsiteY12" fmla="*/ 1045368 h 1209675"/>
              <a:gd name="connsiteX13" fmla="*/ 1109662 w 5100638"/>
              <a:gd name="connsiteY13" fmla="*/ 1092993 h 1209675"/>
              <a:gd name="connsiteX14" fmla="*/ 1193006 w 5100638"/>
              <a:gd name="connsiteY14" fmla="*/ 1131093 h 1209675"/>
              <a:gd name="connsiteX15" fmla="*/ 1264444 w 5100638"/>
              <a:gd name="connsiteY15" fmla="*/ 1162050 h 1209675"/>
              <a:gd name="connsiteX16" fmla="*/ 1323975 w 5100638"/>
              <a:gd name="connsiteY16" fmla="*/ 1209675 h 1209675"/>
              <a:gd name="connsiteX17" fmla="*/ 1519237 w 5100638"/>
              <a:gd name="connsiteY17" fmla="*/ 1209675 h 1209675"/>
              <a:gd name="connsiteX18" fmla="*/ 1797844 w 5100638"/>
              <a:gd name="connsiteY18" fmla="*/ 1190625 h 1209675"/>
              <a:gd name="connsiteX19" fmla="*/ 2200275 w 5100638"/>
              <a:gd name="connsiteY19" fmla="*/ 1071562 h 1209675"/>
              <a:gd name="connsiteX20" fmla="*/ 2302669 w 5100638"/>
              <a:gd name="connsiteY20" fmla="*/ 1016793 h 1209675"/>
              <a:gd name="connsiteX21" fmla="*/ 2333625 w 5100638"/>
              <a:gd name="connsiteY21" fmla="*/ 1000125 h 1209675"/>
              <a:gd name="connsiteX22" fmla="*/ 2431256 w 5100638"/>
              <a:gd name="connsiteY22" fmla="*/ 966787 h 1209675"/>
              <a:gd name="connsiteX23" fmla="*/ 2531269 w 5100638"/>
              <a:gd name="connsiteY23" fmla="*/ 895350 h 1209675"/>
              <a:gd name="connsiteX24" fmla="*/ 2597944 w 5100638"/>
              <a:gd name="connsiteY24" fmla="*/ 835818 h 1209675"/>
              <a:gd name="connsiteX25" fmla="*/ 2714625 w 5100638"/>
              <a:gd name="connsiteY25" fmla="*/ 828675 h 1209675"/>
              <a:gd name="connsiteX26" fmla="*/ 2800350 w 5100638"/>
              <a:gd name="connsiteY26" fmla="*/ 854868 h 1209675"/>
              <a:gd name="connsiteX27" fmla="*/ 2914650 w 5100638"/>
              <a:gd name="connsiteY27" fmla="*/ 892968 h 1209675"/>
              <a:gd name="connsiteX28" fmla="*/ 2976562 w 5100638"/>
              <a:gd name="connsiteY28" fmla="*/ 895350 h 1209675"/>
              <a:gd name="connsiteX29" fmla="*/ 5100638 w 5100638"/>
              <a:gd name="connsiteY29" fmla="*/ 0 h 1209675"/>
              <a:gd name="connsiteX0" fmla="*/ 0 w 5100638"/>
              <a:gd name="connsiteY0" fmla="*/ 538162 h 1209675"/>
              <a:gd name="connsiteX1" fmla="*/ 78581 w 5100638"/>
              <a:gd name="connsiteY1" fmla="*/ 566737 h 1209675"/>
              <a:gd name="connsiteX2" fmla="*/ 119062 w 5100638"/>
              <a:gd name="connsiteY2" fmla="*/ 583406 h 1209675"/>
              <a:gd name="connsiteX3" fmla="*/ 221456 w 5100638"/>
              <a:gd name="connsiteY3" fmla="*/ 631031 h 1209675"/>
              <a:gd name="connsiteX4" fmla="*/ 326231 w 5100638"/>
              <a:gd name="connsiteY4" fmla="*/ 669131 h 1209675"/>
              <a:gd name="connsiteX5" fmla="*/ 419100 w 5100638"/>
              <a:gd name="connsiteY5" fmla="*/ 700087 h 1209675"/>
              <a:gd name="connsiteX6" fmla="*/ 478631 w 5100638"/>
              <a:gd name="connsiteY6" fmla="*/ 731043 h 1209675"/>
              <a:gd name="connsiteX7" fmla="*/ 526256 w 5100638"/>
              <a:gd name="connsiteY7" fmla="*/ 762000 h 1209675"/>
              <a:gd name="connsiteX8" fmla="*/ 571500 w 5100638"/>
              <a:gd name="connsiteY8" fmla="*/ 807243 h 1209675"/>
              <a:gd name="connsiteX9" fmla="*/ 678656 w 5100638"/>
              <a:gd name="connsiteY9" fmla="*/ 878681 h 1209675"/>
              <a:gd name="connsiteX10" fmla="*/ 819150 w 5100638"/>
              <a:gd name="connsiteY10" fmla="*/ 954881 h 1209675"/>
              <a:gd name="connsiteX11" fmla="*/ 902494 w 5100638"/>
              <a:gd name="connsiteY11" fmla="*/ 1000125 h 1209675"/>
              <a:gd name="connsiteX12" fmla="*/ 1007269 w 5100638"/>
              <a:gd name="connsiteY12" fmla="*/ 1045368 h 1209675"/>
              <a:gd name="connsiteX13" fmla="*/ 1109662 w 5100638"/>
              <a:gd name="connsiteY13" fmla="*/ 1092993 h 1209675"/>
              <a:gd name="connsiteX14" fmla="*/ 1193006 w 5100638"/>
              <a:gd name="connsiteY14" fmla="*/ 1131093 h 1209675"/>
              <a:gd name="connsiteX15" fmla="*/ 1264444 w 5100638"/>
              <a:gd name="connsiteY15" fmla="*/ 1162050 h 1209675"/>
              <a:gd name="connsiteX16" fmla="*/ 1323975 w 5100638"/>
              <a:gd name="connsiteY16" fmla="*/ 1209675 h 1209675"/>
              <a:gd name="connsiteX17" fmla="*/ 1519237 w 5100638"/>
              <a:gd name="connsiteY17" fmla="*/ 1209675 h 1209675"/>
              <a:gd name="connsiteX18" fmla="*/ 1797844 w 5100638"/>
              <a:gd name="connsiteY18" fmla="*/ 1190625 h 1209675"/>
              <a:gd name="connsiteX19" fmla="*/ 2200275 w 5100638"/>
              <a:gd name="connsiteY19" fmla="*/ 1071562 h 1209675"/>
              <a:gd name="connsiteX20" fmla="*/ 2302669 w 5100638"/>
              <a:gd name="connsiteY20" fmla="*/ 1016793 h 1209675"/>
              <a:gd name="connsiteX21" fmla="*/ 2333625 w 5100638"/>
              <a:gd name="connsiteY21" fmla="*/ 1000125 h 1209675"/>
              <a:gd name="connsiteX22" fmla="*/ 2431256 w 5100638"/>
              <a:gd name="connsiteY22" fmla="*/ 966787 h 1209675"/>
              <a:gd name="connsiteX23" fmla="*/ 2531269 w 5100638"/>
              <a:gd name="connsiteY23" fmla="*/ 895350 h 1209675"/>
              <a:gd name="connsiteX24" fmla="*/ 2597944 w 5100638"/>
              <a:gd name="connsiteY24" fmla="*/ 835818 h 1209675"/>
              <a:gd name="connsiteX25" fmla="*/ 2714625 w 5100638"/>
              <a:gd name="connsiteY25" fmla="*/ 828675 h 1209675"/>
              <a:gd name="connsiteX26" fmla="*/ 2800350 w 5100638"/>
              <a:gd name="connsiteY26" fmla="*/ 854868 h 1209675"/>
              <a:gd name="connsiteX27" fmla="*/ 2914650 w 5100638"/>
              <a:gd name="connsiteY27" fmla="*/ 892968 h 1209675"/>
              <a:gd name="connsiteX28" fmla="*/ 2976562 w 5100638"/>
              <a:gd name="connsiteY28" fmla="*/ 895350 h 1209675"/>
              <a:gd name="connsiteX29" fmla="*/ 3059906 w 5100638"/>
              <a:gd name="connsiteY29" fmla="*/ 857251 h 1209675"/>
              <a:gd name="connsiteX30" fmla="*/ 5100638 w 5100638"/>
              <a:gd name="connsiteY30" fmla="*/ 0 h 1209675"/>
              <a:gd name="connsiteX0" fmla="*/ 0 w 5100638"/>
              <a:gd name="connsiteY0" fmla="*/ 538162 h 1209675"/>
              <a:gd name="connsiteX1" fmla="*/ 78581 w 5100638"/>
              <a:gd name="connsiteY1" fmla="*/ 566737 h 1209675"/>
              <a:gd name="connsiteX2" fmla="*/ 119062 w 5100638"/>
              <a:gd name="connsiteY2" fmla="*/ 583406 h 1209675"/>
              <a:gd name="connsiteX3" fmla="*/ 221456 w 5100638"/>
              <a:gd name="connsiteY3" fmla="*/ 631031 h 1209675"/>
              <a:gd name="connsiteX4" fmla="*/ 326231 w 5100638"/>
              <a:gd name="connsiteY4" fmla="*/ 669131 h 1209675"/>
              <a:gd name="connsiteX5" fmla="*/ 419100 w 5100638"/>
              <a:gd name="connsiteY5" fmla="*/ 700087 h 1209675"/>
              <a:gd name="connsiteX6" fmla="*/ 478631 w 5100638"/>
              <a:gd name="connsiteY6" fmla="*/ 731043 h 1209675"/>
              <a:gd name="connsiteX7" fmla="*/ 526256 w 5100638"/>
              <a:gd name="connsiteY7" fmla="*/ 762000 h 1209675"/>
              <a:gd name="connsiteX8" fmla="*/ 571500 w 5100638"/>
              <a:gd name="connsiteY8" fmla="*/ 807243 h 1209675"/>
              <a:gd name="connsiteX9" fmla="*/ 678656 w 5100638"/>
              <a:gd name="connsiteY9" fmla="*/ 878681 h 1209675"/>
              <a:gd name="connsiteX10" fmla="*/ 819150 w 5100638"/>
              <a:gd name="connsiteY10" fmla="*/ 954881 h 1209675"/>
              <a:gd name="connsiteX11" fmla="*/ 902494 w 5100638"/>
              <a:gd name="connsiteY11" fmla="*/ 1000125 h 1209675"/>
              <a:gd name="connsiteX12" fmla="*/ 1007269 w 5100638"/>
              <a:gd name="connsiteY12" fmla="*/ 1045368 h 1209675"/>
              <a:gd name="connsiteX13" fmla="*/ 1109662 w 5100638"/>
              <a:gd name="connsiteY13" fmla="*/ 1092993 h 1209675"/>
              <a:gd name="connsiteX14" fmla="*/ 1193006 w 5100638"/>
              <a:gd name="connsiteY14" fmla="*/ 1131093 h 1209675"/>
              <a:gd name="connsiteX15" fmla="*/ 1264444 w 5100638"/>
              <a:gd name="connsiteY15" fmla="*/ 1162050 h 1209675"/>
              <a:gd name="connsiteX16" fmla="*/ 1323975 w 5100638"/>
              <a:gd name="connsiteY16" fmla="*/ 1209675 h 1209675"/>
              <a:gd name="connsiteX17" fmla="*/ 1519237 w 5100638"/>
              <a:gd name="connsiteY17" fmla="*/ 1209675 h 1209675"/>
              <a:gd name="connsiteX18" fmla="*/ 1797844 w 5100638"/>
              <a:gd name="connsiteY18" fmla="*/ 1190625 h 1209675"/>
              <a:gd name="connsiteX19" fmla="*/ 2200275 w 5100638"/>
              <a:gd name="connsiteY19" fmla="*/ 1071562 h 1209675"/>
              <a:gd name="connsiteX20" fmla="*/ 2302669 w 5100638"/>
              <a:gd name="connsiteY20" fmla="*/ 1016793 h 1209675"/>
              <a:gd name="connsiteX21" fmla="*/ 2333625 w 5100638"/>
              <a:gd name="connsiteY21" fmla="*/ 1000125 h 1209675"/>
              <a:gd name="connsiteX22" fmla="*/ 2431256 w 5100638"/>
              <a:gd name="connsiteY22" fmla="*/ 966787 h 1209675"/>
              <a:gd name="connsiteX23" fmla="*/ 2531269 w 5100638"/>
              <a:gd name="connsiteY23" fmla="*/ 895350 h 1209675"/>
              <a:gd name="connsiteX24" fmla="*/ 2597944 w 5100638"/>
              <a:gd name="connsiteY24" fmla="*/ 835818 h 1209675"/>
              <a:gd name="connsiteX25" fmla="*/ 2714625 w 5100638"/>
              <a:gd name="connsiteY25" fmla="*/ 828675 h 1209675"/>
              <a:gd name="connsiteX26" fmla="*/ 2800350 w 5100638"/>
              <a:gd name="connsiteY26" fmla="*/ 854868 h 1209675"/>
              <a:gd name="connsiteX27" fmla="*/ 2914650 w 5100638"/>
              <a:gd name="connsiteY27" fmla="*/ 892968 h 1209675"/>
              <a:gd name="connsiteX28" fmla="*/ 2976562 w 5100638"/>
              <a:gd name="connsiteY28" fmla="*/ 895350 h 1209675"/>
              <a:gd name="connsiteX29" fmla="*/ 3059906 w 5100638"/>
              <a:gd name="connsiteY29" fmla="*/ 857251 h 1209675"/>
              <a:gd name="connsiteX30" fmla="*/ 3150394 w 5100638"/>
              <a:gd name="connsiteY30" fmla="*/ 823913 h 1209675"/>
              <a:gd name="connsiteX31" fmla="*/ 5100638 w 5100638"/>
              <a:gd name="connsiteY31" fmla="*/ 0 h 1209675"/>
              <a:gd name="connsiteX0" fmla="*/ 0 w 5100638"/>
              <a:gd name="connsiteY0" fmla="*/ 538162 h 1209675"/>
              <a:gd name="connsiteX1" fmla="*/ 78581 w 5100638"/>
              <a:gd name="connsiteY1" fmla="*/ 566737 h 1209675"/>
              <a:gd name="connsiteX2" fmla="*/ 119062 w 5100638"/>
              <a:gd name="connsiteY2" fmla="*/ 583406 h 1209675"/>
              <a:gd name="connsiteX3" fmla="*/ 221456 w 5100638"/>
              <a:gd name="connsiteY3" fmla="*/ 631031 h 1209675"/>
              <a:gd name="connsiteX4" fmla="*/ 326231 w 5100638"/>
              <a:gd name="connsiteY4" fmla="*/ 669131 h 1209675"/>
              <a:gd name="connsiteX5" fmla="*/ 419100 w 5100638"/>
              <a:gd name="connsiteY5" fmla="*/ 700087 h 1209675"/>
              <a:gd name="connsiteX6" fmla="*/ 478631 w 5100638"/>
              <a:gd name="connsiteY6" fmla="*/ 731043 h 1209675"/>
              <a:gd name="connsiteX7" fmla="*/ 526256 w 5100638"/>
              <a:gd name="connsiteY7" fmla="*/ 762000 h 1209675"/>
              <a:gd name="connsiteX8" fmla="*/ 571500 w 5100638"/>
              <a:gd name="connsiteY8" fmla="*/ 807243 h 1209675"/>
              <a:gd name="connsiteX9" fmla="*/ 678656 w 5100638"/>
              <a:gd name="connsiteY9" fmla="*/ 878681 h 1209675"/>
              <a:gd name="connsiteX10" fmla="*/ 819150 w 5100638"/>
              <a:gd name="connsiteY10" fmla="*/ 954881 h 1209675"/>
              <a:gd name="connsiteX11" fmla="*/ 902494 w 5100638"/>
              <a:gd name="connsiteY11" fmla="*/ 1000125 h 1209675"/>
              <a:gd name="connsiteX12" fmla="*/ 1007269 w 5100638"/>
              <a:gd name="connsiteY12" fmla="*/ 1045368 h 1209675"/>
              <a:gd name="connsiteX13" fmla="*/ 1109662 w 5100638"/>
              <a:gd name="connsiteY13" fmla="*/ 1092993 h 1209675"/>
              <a:gd name="connsiteX14" fmla="*/ 1193006 w 5100638"/>
              <a:gd name="connsiteY14" fmla="*/ 1131093 h 1209675"/>
              <a:gd name="connsiteX15" fmla="*/ 1264444 w 5100638"/>
              <a:gd name="connsiteY15" fmla="*/ 1162050 h 1209675"/>
              <a:gd name="connsiteX16" fmla="*/ 1323975 w 5100638"/>
              <a:gd name="connsiteY16" fmla="*/ 1209675 h 1209675"/>
              <a:gd name="connsiteX17" fmla="*/ 1519237 w 5100638"/>
              <a:gd name="connsiteY17" fmla="*/ 1209675 h 1209675"/>
              <a:gd name="connsiteX18" fmla="*/ 1797844 w 5100638"/>
              <a:gd name="connsiteY18" fmla="*/ 1190625 h 1209675"/>
              <a:gd name="connsiteX19" fmla="*/ 2200275 w 5100638"/>
              <a:gd name="connsiteY19" fmla="*/ 1071562 h 1209675"/>
              <a:gd name="connsiteX20" fmla="*/ 2302669 w 5100638"/>
              <a:gd name="connsiteY20" fmla="*/ 1016793 h 1209675"/>
              <a:gd name="connsiteX21" fmla="*/ 2333625 w 5100638"/>
              <a:gd name="connsiteY21" fmla="*/ 1000125 h 1209675"/>
              <a:gd name="connsiteX22" fmla="*/ 2431256 w 5100638"/>
              <a:gd name="connsiteY22" fmla="*/ 966787 h 1209675"/>
              <a:gd name="connsiteX23" fmla="*/ 2531269 w 5100638"/>
              <a:gd name="connsiteY23" fmla="*/ 895350 h 1209675"/>
              <a:gd name="connsiteX24" fmla="*/ 2597944 w 5100638"/>
              <a:gd name="connsiteY24" fmla="*/ 835818 h 1209675"/>
              <a:gd name="connsiteX25" fmla="*/ 2714625 w 5100638"/>
              <a:gd name="connsiteY25" fmla="*/ 828675 h 1209675"/>
              <a:gd name="connsiteX26" fmla="*/ 2800350 w 5100638"/>
              <a:gd name="connsiteY26" fmla="*/ 854868 h 1209675"/>
              <a:gd name="connsiteX27" fmla="*/ 2914650 w 5100638"/>
              <a:gd name="connsiteY27" fmla="*/ 892968 h 1209675"/>
              <a:gd name="connsiteX28" fmla="*/ 2976562 w 5100638"/>
              <a:gd name="connsiteY28" fmla="*/ 895350 h 1209675"/>
              <a:gd name="connsiteX29" fmla="*/ 3059906 w 5100638"/>
              <a:gd name="connsiteY29" fmla="*/ 857251 h 1209675"/>
              <a:gd name="connsiteX30" fmla="*/ 3150394 w 5100638"/>
              <a:gd name="connsiteY30" fmla="*/ 823913 h 1209675"/>
              <a:gd name="connsiteX31" fmla="*/ 3221831 w 5100638"/>
              <a:gd name="connsiteY31" fmla="*/ 833438 h 1209675"/>
              <a:gd name="connsiteX32" fmla="*/ 5100638 w 5100638"/>
              <a:gd name="connsiteY32" fmla="*/ 0 h 1209675"/>
              <a:gd name="connsiteX0" fmla="*/ 0 w 5100638"/>
              <a:gd name="connsiteY0" fmla="*/ 538162 h 1209675"/>
              <a:gd name="connsiteX1" fmla="*/ 78581 w 5100638"/>
              <a:gd name="connsiteY1" fmla="*/ 566737 h 1209675"/>
              <a:gd name="connsiteX2" fmla="*/ 119062 w 5100638"/>
              <a:gd name="connsiteY2" fmla="*/ 583406 h 1209675"/>
              <a:gd name="connsiteX3" fmla="*/ 221456 w 5100638"/>
              <a:gd name="connsiteY3" fmla="*/ 631031 h 1209675"/>
              <a:gd name="connsiteX4" fmla="*/ 326231 w 5100638"/>
              <a:gd name="connsiteY4" fmla="*/ 669131 h 1209675"/>
              <a:gd name="connsiteX5" fmla="*/ 419100 w 5100638"/>
              <a:gd name="connsiteY5" fmla="*/ 700087 h 1209675"/>
              <a:gd name="connsiteX6" fmla="*/ 478631 w 5100638"/>
              <a:gd name="connsiteY6" fmla="*/ 731043 h 1209675"/>
              <a:gd name="connsiteX7" fmla="*/ 526256 w 5100638"/>
              <a:gd name="connsiteY7" fmla="*/ 762000 h 1209675"/>
              <a:gd name="connsiteX8" fmla="*/ 571500 w 5100638"/>
              <a:gd name="connsiteY8" fmla="*/ 807243 h 1209675"/>
              <a:gd name="connsiteX9" fmla="*/ 678656 w 5100638"/>
              <a:gd name="connsiteY9" fmla="*/ 878681 h 1209675"/>
              <a:gd name="connsiteX10" fmla="*/ 819150 w 5100638"/>
              <a:gd name="connsiteY10" fmla="*/ 954881 h 1209675"/>
              <a:gd name="connsiteX11" fmla="*/ 902494 w 5100638"/>
              <a:gd name="connsiteY11" fmla="*/ 1000125 h 1209675"/>
              <a:gd name="connsiteX12" fmla="*/ 1007269 w 5100638"/>
              <a:gd name="connsiteY12" fmla="*/ 1045368 h 1209675"/>
              <a:gd name="connsiteX13" fmla="*/ 1109662 w 5100638"/>
              <a:gd name="connsiteY13" fmla="*/ 1092993 h 1209675"/>
              <a:gd name="connsiteX14" fmla="*/ 1193006 w 5100638"/>
              <a:gd name="connsiteY14" fmla="*/ 1131093 h 1209675"/>
              <a:gd name="connsiteX15" fmla="*/ 1264444 w 5100638"/>
              <a:gd name="connsiteY15" fmla="*/ 1162050 h 1209675"/>
              <a:gd name="connsiteX16" fmla="*/ 1323975 w 5100638"/>
              <a:gd name="connsiteY16" fmla="*/ 1209675 h 1209675"/>
              <a:gd name="connsiteX17" fmla="*/ 1519237 w 5100638"/>
              <a:gd name="connsiteY17" fmla="*/ 1209675 h 1209675"/>
              <a:gd name="connsiteX18" fmla="*/ 1797844 w 5100638"/>
              <a:gd name="connsiteY18" fmla="*/ 1190625 h 1209675"/>
              <a:gd name="connsiteX19" fmla="*/ 2200275 w 5100638"/>
              <a:gd name="connsiteY19" fmla="*/ 1071562 h 1209675"/>
              <a:gd name="connsiteX20" fmla="*/ 2302669 w 5100638"/>
              <a:gd name="connsiteY20" fmla="*/ 1016793 h 1209675"/>
              <a:gd name="connsiteX21" fmla="*/ 2333625 w 5100638"/>
              <a:gd name="connsiteY21" fmla="*/ 1000125 h 1209675"/>
              <a:gd name="connsiteX22" fmla="*/ 2431256 w 5100638"/>
              <a:gd name="connsiteY22" fmla="*/ 966787 h 1209675"/>
              <a:gd name="connsiteX23" fmla="*/ 2531269 w 5100638"/>
              <a:gd name="connsiteY23" fmla="*/ 895350 h 1209675"/>
              <a:gd name="connsiteX24" fmla="*/ 2597944 w 5100638"/>
              <a:gd name="connsiteY24" fmla="*/ 835818 h 1209675"/>
              <a:gd name="connsiteX25" fmla="*/ 2714625 w 5100638"/>
              <a:gd name="connsiteY25" fmla="*/ 828675 h 1209675"/>
              <a:gd name="connsiteX26" fmla="*/ 2800350 w 5100638"/>
              <a:gd name="connsiteY26" fmla="*/ 854868 h 1209675"/>
              <a:gd name="connsiteX27" fmla="*/ 2914650 w 5100638"/>
              <a:gd name="connsiteY27" fmla="*/ 892968 h 1209675"/>
              <a:gd name="connsiteX28" fmla="*/ 2976562 w 5100638"/>
              <a:gd name="connsiteY28" fmla="*/ 895350 h 1209675"/>
              <a:gd name="connsiteX29" fmla="*/ 3059906 w 5100638"/>
              <a:gd name="connsiteY29" fmla="*/ 857251 h 1209675"/>
              <a:gd name="connsiteX30" fmla="*/ 3150394 w 5100638"/>
              <a:gd name="connsiteY30" fmla="*/ 823913 h 1209675"/>
              <a:gd name="connsiteX31" fmla="*/ 3221831 w 5100638"/>
              <a:gd name="connsiteY31" fmla="*/ 833438 h 1209675"/>
              <a:gd name="connsiteX32" fmla="*/ 3336131 w 5100638"/>
              <a:gd name="connsiteY32" fmla="*/ 840582 h 1209675"/>
              <a:gd name="connsiteX33" fmla="*/ 5100638 w 5100638"/>
              <a:gd name="connsiteY33" fmla="*/ 0 h 1209675"/>
              <a:gd name="connsiteX0" fmla="*/ 0 w 5100638"/>
              <a:gd name="connsiteY0" fmla="*/ 538162 h 1209675"/>
              <a:gd name="connsiteX1" fmla="*/ 78581 w 5100638"/>
              <a:gd name="connsiteY1" fmla="*/ 566737 h 1209675"/>
              <a:gd name="connsiteX2" fmla="*/ 119062 w 5100638"/>
              <a:gd name="connsiteY2" fmla="*/ 583406 h 1209675"/>
              <a:gd name="connsiteX3" fmla="*/ 221456 w 5100638"/>
              <a:gd name="connsiteY3" fmla="*/ 631031 h 1209675"/>
              <a:gd name="connsiteX4" fmla="*/ 326231 w 5100638"/>
              <a:gd name="connsiteY4" fmla="*/ 669131 h 1209675"/>
              <a:gd name="connsiteX5" fmla="*/ 419100 w 5100638"/>
              <a:gd name="connsiteY5" fmla="*/ 700087 h 1209675"/>
              <a:gd name="connsiteX6" fmla="*/ 478631 w 5100638"/>
              <a:gd name="connsiteY6" fmla="*/ 731043 h 1209675"/>
              <a:gd name="connsiteX7" fmla="*/ 526256 w 5100638"/>
              <a:gd name="connsiteY7" fmla="*/ 762000 h 1209675"/>
              <a:gd name="connsiteX8" fmla="*/ 571500 w 5100638"/>
              <a:gd name="connsiteY8" fmla="*/ 807243 h 1209675"/>
              <a:gd name="connsiteX9" fmla="*/ 678656 w 5100638"/>
              <a:gd name="connsiteY9" fmla="*/ 878681 h 1209675"/>
              <a:gd name="connsiteX10" fmla="*/ 819150 w 5100638"/>
              <a:gd name="connsiteY10" fmla="*/ 954881 h 1209675"/>
              <a:gd name="connsiteX11" fmla="*/ 902494 w 5100638"/>
              <a:gd name="connsiteY11" fmla="*/ 1000125 h 1209675"/>
              <a:gd name="connsiteX12" fmla="*/ 1007269 w 5100638"/>
              <a:gd name="connsiteY12" fmla="*/ 1045368 h 1209675"/>
              <a:gd name="connsiteX13" fmla="*/ 1109662 w 5100638"/>
              <a:gd name="connsiteY13" fmla="*/ 1092993 h 1209675"/>
              <a:gd name="connsiteX14" fmla="*/ 1193006 w 5100638"/>
              <a:gd name="connsiteY14" fmla="*/ 1131093 h 1209675"/>
              <a:gd name="connsiteX15" fmla="*/ 1264444 w 5100638"/>
              <a:gd name="connsiteY15" fmla="*/ 1162050 h 1209675"/>
              <a:gd name="connsiteX16" fmla="*/ 1323975 w 5100638"/>
              <a:gd name="connsiteY16" fmla="*/ 1209675 h 1209675"/>
              <a:gd name="connsiteX17" fmla="*/ 1519237 w 5100638"/>
              <a:gd name="connsiteY17" fmla="*/ 1209675 h 1209675"/>
              <a:gd name="connsiteX18" fmla="*/ 1797844 w 5100638"/>
              <a:gd name="connsiteY18" fmla="*/ 1190625 h 1209675"/>
              <a:gd name="connsiteX19" fmla="*/ 2200275 w 5100638"/>
              <a:gd name="connsiteY19" fmla="*/ 1071562 h 1209675"/>
              <a:gd name="connsiteX20" fmla="*/ 2302669 w 5100638"/>
              <a:gd name="connsiteY20" fmla="*/ 1016793 h 1209675"/>
              <a:gd name="connsiteX21" fmla="*/ 2333625 w 5100638"/>
              <a:gd name="connsiteY21" fmla="*/ 1000125 h 1209675"/>
              <a:gd name="connsiteX22" fmla="*/ 2431256 w 5100638"/>
              <a:gd name="connsiteY22" fmla="*/ 966787 h 1209675"/>
              <a:gd name="connsiteX23" fmla="*/ 2531269 w 5100638"/>
              <a:gd name="connsiteY23" fmla="*/ 895350 h 1209675"/>
              <a:gd name="connsiteX24" fmla="*/ 2597944 w 5100638"/>
              <a:gd name="connsiteY24" fmla="*/ 835818 h 1209675"/>
              <a:gd name="connsiteX25" fmla="*/ 2714625 w 5100638"/>
              <a:gd name="connsiteY25" fmla="*/ 828675 h 1209675"/>
              <a:gd name="connsiteX26" fmla="*/ 2800350 w 5100638"/>
              <a:gd name="connsiteY26" fmla="*/ 854868 h 1209675"/>
              <a:gd name="connsiteX27" fmla="*/ 2914650 w 5100638"/>
              <a:gd name="connsiteY27" fmla="*/ 892968 h 1209675"/>
              <a:gd name="connsiteX28" fmla="*/ 2976562 w 5100638"/>
              <a:gd name="connsiteY28" fmla="*/ 895350 h 1209675"/>
              <a:gd name="connsiteX29" fmla="*/ 3059906 w 5100638"/>
              <a:gd name="connsiteY29" fmla="*/ 857251 h 1209675"/>
              <a:gd name="connsiteX30" fmla="*/ 3150394 w 5100638"/>
              <a:gd name="connsiteY30" fmla="*/ 823913 h 1209675"/>
              <a:gd name="connsiteX31" fmla="*/ 3221831 w 5100638"/>
              <a:gd name="connsiteY31" fmla="*/ 833438 h 1209675"/>
              <a:gd name="connsiteX32" fmla="*/ 3336131 w 5100638"/>
              <a:gd name="connsiteY32" fmla="*/ 840582 h 1209675"/>
              <a:gd name="connsiteX33" fmla="*/ 3407569 w 5100638"/>
              <a:gd name="connsiteY33" fmla="*/ 847726 h 1209675"/>
              <a:gd name="connsiteX34" fmla="*/ 5100638 w 5100638"/>
              <a:gd name="connsiteY34" fmla="*/ 0 h 1209675"/>
              <a:gd name="connsiteX0" fmla="*/ 0 w 5100638"/>
              <a:gd name="connsiteY0" fmla="*/ 538162 h 1209675"/>
              <a:gd name="connsiteX1" fmla="*/ 78581 w 5100638"/>
              <a:gd name="connsiteY1" fmla="*/ 566737 h 1209675"/>
              <a:gd name="connsiteX2" fmla="*/ 119062 w 5100638"/>
              <a:gd name="connsiteY2" fmla="*/ 583406 h 1209675"/>
              <a:gd name="connsiteX3" fmla="*/ 221456 w 5100638"/>
              <a:gd name="connsiteY3" fmla="*/ 631031 h 1209675"/>
              <a:gd name="connsiteX4" fmla="*/ 326231 w 5100638"/>
              <a:gd name="connsiteY4" fmla="*/ 669131 h 1209675"/>
              <a:gd name="connsiteX5" fmla="*/ 419100 w 5100638"/>
              <a:gd name="connsiteY5" fmla="*/ 700087 h 1209675"/>
              <a:gd name="connsiteX6" fmla="*/ 478631 w 5100638"/>
              <a:gd name="connsiteY6" fmla="*/ 731043 h 1209675"/>
              <a:gd name="connsiteX7" fmla="*/ 526256 w 5100638"/>
              <a:gd name="connsiteY7" fmla="*/ 762000 h 1209675"/>
              <a:gd name="connsiteX8" fmla="*/ 571500 w 5100638"/>
              <a:gd name="connsiteY8" fmla="*/ 807243 h 1209675"/>
              <a:gd name="connsiteX9" fmla="*/ 678656 w 5100638"/>
              <a:gd name="connsiteY9" fmla="*/ 878681 h 1209675"/>
              <a:gd name="connsiteX10" fmla="*/ 819150 w 5100638"/>
              <a:gd name="connsiteY10" fmla="*/ 954881 h 1209675"/>
              <a:gd name="connsiteX11" fmla="*/ 902494 w 5100638"/>
              <a:gd name="connsiteY11" fmla="*/ 1000125 h 1209675"/>
              <a:gd name="connsiteX12" fmla="*/ 1007269 w 5100638"/>
              <a:gd name="connsiteY12" fmla="*/ 1045368 h 1209675"/>
              <a:gd name="connsiteX13" fmla="*/ 1109662 w 5100638"/>
              <a:gd name="connsiteY13" fmla="*/ 1092993 h 1209675"/>
              <a:gd name="connsiteX14" fmla="*/ 1193006 w 5100638"/>
              <a:gd name="connsiteY14" fmla="*/ 1131093 h 1209675"/>
              <a:gd name="connsiteX15" fmla="*/ 1264444 w 5100638"/>
              <a:gd name="connsiteY15" fmla="*/ 1162050 h 1209675"/>
              <a:gd name="connsiteX16" fmla="*/ 1323975 w 5100638"/>
              <a:gd name="connsiteY16" fmla="*/ 1209675 h 1209675"/>
              <a:gd name="connsiteX17" fmla="*/ 1519237 w 5100638"/>
              <a:gd name="connsiteY17" fmla="*/ 1209675 h 1209675"/>
              <a:gd name="connsiteX18" fmla="*/ 1797844 w 5100638"/>
              <a:gd name="connsiteY18" fmla="*/ 1190625 h 1209675"/>
              <a:gd name="connsiteX19" fmla="*/ 2200275 w 5100638"/>
              <a:gd name="connsiteY19" fmla="*/ 1071562 h 1209675"/>
              <a:gd name="connsiteX20" fmla="*/ 2302669 w 5100638"/>
              <a:gd name="connsiteY20" fmla="*/ 1016793 h 1209675"/>
              <a:gd name="connsiteX21" fmla="*/ 2333625 w 5100638"/>
              <a:gd name="connsiteY21" fmla="*/ 1000125 h 1209675"/>
              <a:gd name="connsiteX22" fmla="*/ 2431256 w 5100638"/>
              <a:gd name="connsiteY22" fmla="*/ 966787 h 1209675"/>
              <a:gd name="connsiteX23" fmla="*/ 2531269 w 5100638"/>
              <a:gd name="connsiteY23" fmla="*/ 895350 h 1209675"/>
              <a:gd name="connsiteX24" fmla="*/ 2597944 w 5100638"/>
              <a:gd name="connsiteY24" fmla="*/ 835818 h 1209675"/>
              <a:gd name="connsiteX25" fmla="*/ 2714625 w 5100638"/>
              <a:gd name="connsiteY25" fmla="*/ 828675 h 1209675"/>
              <a:gd name="connsiteX26" fmla="*/ 2800350 w 5100638"/>
              <a:gd name="connsiteY26" fmla="*/ 854868 h 1209675"/>
              <a:gd name="connsiteX27" fmla="*/ 2914650 w 5100638"/>
              <a:gd name="connsiteY27" fmla="*/ 892968 h 1209675"/>
              <a:gd name="connsiteX28" fmla="*/ 2976562 w 5100638"/>
              <a:gd name="connsiteY28" fmla="*/ 895350 h 1209675"/>
              <a:gd name="connsiteX29" fmla="*/ 3059906 w 5100638"/>
              <a:gd name="connsiteY29" fmla="*/ 857251 h 1209675"/>
              <a:gd name="connsiteX30" fmla="*/ 3150394 w 5100638"/>
              <a:gd name="connsiteY30" fmla="*/ 823913 h 1209675"/>
              <a:gd name="connsiteX31" fmla="*/ 3221831 w 5100638"/>
              <a:gd name="connsiteY31" fmla="*/ 833438 h 1209675"/>
              <a:gd name="connsiteX32" fmla="*/ 3336131 w 5100638"/>
              <a:gd name="connsiteY32" fmla="*/ 840582 h 1209675"/>
              <a:gd name="connsiteX33" fmla="*/ 3407569 w 5100638"/>
              <a:gd name="connsiteY33" fmla="*/ 847726 h 1209675"/>
              <a:gd name="connsiteX34" fmla="*/ 3512344 w 5100638"/>
              <a:gd name="connsiteY34" fmla="*/ 831057 h 1209675"/>
              <a:gd name="connsiteX35" fmla="*/ 5100638 w 5100638"/>
              <a:gd name="connsiteY35" fmla="*/ 0 h 1209675"/>
              <a:gd name="connsiteX0" fmla="*/ 0 w 5100638"/>
              <a:gd name="connsiteY0" fmla="*/ 538162 h 1209675"/>
              <a:gd name="connsiteX1" fmla="*/ 78581 w 5100638"/>
              <a:gd name="connsiteY1" fmla="*/ 566737 h 1209675"/>
              <a:gd name="connsiteX2" fmla="*/ 119062 w 5100638"/>
              <a:gd name="connsiteY2" fmla="*/ 583406 h 1209675"/>
              <a:gd name="connsiteX3" fmla="*/ 221456 w 5100638"/>
              <a:gd name="connsiteY3" fmla="*/ 631031 h 1209675"/>
              <a:gd name="connsiteX4" fmla="*/ 326231 w 5100638"/>
              <a:gd name="connsiteY4" fmla="*/ 669131 h 1209675"/>
              <a:gd name="connsiteX5" fmla="*/ 419100 w 5100638"/>
              <a:gd name="connsiteY5" fmla="*/ 700087 h 1209675"/>
              <a:gd name="connsiteX6" fmla="*/ 478631 w 5100638"/>
              <a:gd name="connsiteY6" fmla="*/ 731043 h 1209675"/>
              <a:gd name="connsiteX7" fmla="*/ 526256 w 5100638"/>
              <a:gd name="connsiteY7" fmla="*/ 762000 h 1209675"/>
              <a:gd name="connsiteX8" fmla="*/ 571500 w 5100638"/>
              <a:gd name="connsiteY8" fmla="*/ 807243 h 1209675"/>
              <a:gd name="connsiteX9" fmla="*/ 678656 w 5100638"/>
              <a:gd name="connsiteY9" fmla="*/ 878681 h 1209675"/>
              <a:gd name="connsiteX10" fmla="*/ 819150 w 5100638"/>
              <a:gd name="connsiteY10" fmla="*/ 954881 h 1209675"/>
              <a:gd name="connsiteX11" fmla="*/ 902494 w 5100638"/>
              <a:gd name="connsiteY11" fmla="*/ 1000125 h 1209675"/>
              <a:gd name="connsiteX12" fmla="*/ 1007269 w 5100638"/>
              <a:gd name="connsiteY12" fmla="*/ 1045368 h 1209675"/>
              <a:gd name="connsiteX13" fmla="*/ 1109662 w 5100638"/>
              <a:gd name="connsiteY13" fmla="*/ 1092993 h 1209675"/>
              <a:gd name="connsiteX14" fmla="*/ 1193006 w 5100638"/>
              <a:gd name="connsiteY14" fmla="*/ 1131093 h 1209675"/>
              <a:gd name="connsiteX15" fmla="*/ 1264444 w 5100638"/>
              <a:gd name="connsiteY15" fmla="*/ 1162050 h 1209675"/>
              <a:gd name="connsiteX16" fmla="*/ 1323975 w 5100638"/>
              <a:gd name="connsiteY16" fmla="*/ 1209675 h 1209675"/>
              <a:gd name="connsiteX17" fmla="*/ 1519237 w 5100638"/>
              <a:gd name="connsiteY17" fmla="*/ 1209675 h 1209675"/>
              <a:gd name="connsiteX18" fmla="*/ 1797844 w 5100638"/>
              <a:gd name="connsiteY18" fmla="*/ 1190625 h 1209675"/>
              <a:gd name="connsiteX19" fmla="*/ 2200275 w 5100638"/>
              <a:gd name="connsiteY19" fmla="*/ 1071562 h 1209675"/>
              <a:gd name="connsiteX20" fmla="*/ 2302669 w 5100638"/>
              <a:gd name="connsiteY20" fmla="*/ 1016793 h 1209675"/>
              <a:gd name="connsiteX21" fmla="*/ 2333625 w 5100638"/>
              <a:gd name="connsiteY21" fmla="*/ 1000125 h 1209675"/>
              <a:gd name="connsiteX22" fmla="*/ 2431256 w 5100638"/>
              <a:gd name="connsiteY22" fmla="*/ 966787 h 1209675"/>
              <a:gd name="connsiteX23" fmla="*/ 2531269 w 5100638"/>
              <a:gd name="connsiteY23" fmla="*/ 895350 h 1209675"/>
              <a:gd name="connsiteX24" fmla="*/ 2597944 w 5100638"/>
              <a:gd name="connsiteY24" fmla="*/ 835818 h 1209675"/>
              <a:gd name="connsiteX25" fmla="*/ 2714625 w 5100638"/>
              <a:gd name="connsiteY25" fmla="*/ 828675 h 1209675"/>
              <a:gd name="connsiteX26" fmla="*/ 2800350 w 5100638"/>
              <a:gd name="connsiteY26" fmla="*/ 854868 h 1209675"/>
              <a:gd name="connsiteX27" fmla="*/ 2914650 w 5100638"/>
              <a:gd name="connsiteY27" fmla="*/ 892968 h 1209675"/>
              <a:gd name="connsiteX28" fmla="*/ 2976562 w 5100638"/>
              <a:gd name="connsiteY28" fmla="*/ 895350 h 1209675"/>
              <a:gd name="connsiteX29" fmla="*/ 3059906 w 5100638"/>
              <a:gd name="connsiteY29" fmla="*/ 857251 h 1209675"/>
              <a:gd name="connsiteX30" fmla="*/ 3150394 w 5100638"/>
              <a:gd name="connsiteY30" fmla="*/ 823913 h 1209675"/>
              <a:gd name="connsiteX31" fmla="*/ 3221831 w 5100638"/>
              <a:gd name="connsiteY31" fmla="*/ 833438 h 1209675"/>
              <a:gd name="connsiteX32" fmla="*/ 3336131 w 5100638"/>
              <a:gd name="connsiteY32" fmla="*/ 840582 h 1209675"/>
              <a:gd name="connsiteX33" fmla="*/ 3407569 w 5100638"/>
              <a:gd name="connsiteY33" fmla="*/ 847726 h 1209675"/>
              <a:gd name="connsiteX34" fmla="*/ 3512344 w 5100638"/>
              <a:gd name="connsiteY34" fmla="*/ 831057 h 1209675"/>
              <a:gd name="connsiteX35" fmla="*/ 3593306 w 5100638"/>
              <a:gd name="connsiteY35" fmla="*/ 800101 h 1209675"/>
              <a:gd name="connsiteX36" fmla="*/ 5100638 w 5100638"/>
              <a:gd name="connsiteY36" fmla="*/ 0 h 1209675"/>
              <a:gd name="connsiteX0" fmla="*/ 0 w 5100638"/>
              <a:gd name="connsiteY0" fmla="*/ 538162 h 1209675"/>
              <a:gd name="connsiteX1" fmla="*/ 78581 w 5100638"/>
              <a:gd name="connsiteY1" fmla="*/ 566737 h 1209675"/>
              <a:gd name="connsiteX2" fmla="*/ 119062 w 5100638"/>
              <a:gd name="connsiteY2" fmla="*/ 583406 h 1209675"/>
              <a:gd name="connsiteX3" fmla="*/ 221456 w 5100638"/>
              <a:gd name="connsiteY3" fmla="*/ 631031 h 1209675"/>
              <a:gd name="connsiteX4" fmla="*/ 326231 w 5100638"/>
              <a:gd name="connsiteY4" fmla="*/ 669131 h 1209675"/>
              <a:gd name="connsiteX5" fmla="*/ 419100 w 5100638"/>
              <a:gd name="connsiteY5" fmla="*/ 700087 h 1209675"/>
              <a:gd name="connsiteX6" fmla="*/ 478631 w 5100638"/>
              <a:gd name="connsiteY6" fmla="*/ 731043 h 1209675"/>
              <a:gd name="connsiteX7" fmla="*/ 526256 w 5100638"/>
              <a:gd name="connsiteY7" fmla="*/ 762000 h 1209675"/>
              <a:gd name="connsiteX8" fmla="*/ 571500 w 5100638"/>
              <a:gd name="connsiteY8" fmla="*/ 807243 h 1209675"/>
              <a:gd name="connsiteX9" fmla="*/ 678656 w 5100638"/>
              <a:gd name="connsiteY9" fmla="*/ 878681 h 1209675"/>
              <a:gd name="connsiteX10" fmla="*/ 819150 w 5100638"/>
              <a:gd name="connsiteY10" fmla="*/ 954881 h 1209675"/>
              <a:gd name="connsiteX11" fmla="*/ 902494 w 5100638"/>
              <a:gd name="connsiteY11" fmla="*/ 1000125 h 1209675"/>
              <a:gd name="connsiteX12" fmla="*/ 1007269 w 5100638"/>
              <a:gd name="connsiteY12" fmla="*/ 1045368 h 1209675"/>
              <a:gd name="connsiteX13" fmla="*/ 1109662 w 5100638"/>
              <a:gd name="connsiteY13" fmla="*/ 1092993 h 1209675"/>
              <a:gd name="connsiteX14" fmla="*/ 1193006 w 5100638"/>
              <a:gd name="connsiteY14" fmla="*/ 1131093 h 1209675"/>
              <a:gd name="connsiteX15" fmla="*/ 1264444 w 5100638"/>
              <a:gd name="connsiteY15" fmla="*/ 1162050 h 1209675"/>
              <a:gd name="connsiteX16" fmla="*/ 1323975 w 5100638"/>
              <a:gd name="connsiteY16" fmla="*/ 1209675 h 1209675"/>
              <a:gd name="connsiteX17" fmla="*/ 1519237 w 5100638"/>
              <a:gd name="connsiteY17" fmla="*/ 1209675 h 1209675"/>
              <a:gd name="connsiteX18" fmla="*/ 1797844 w 5100638"/>
              <a:gd name="connsiteY18" fmla="*/ 1190625 h 1209675"/>
              <a:gd name="connsiteX19" fmla="*/ 2200275 w 5100638"/>
              <a:gd name="connsiteY19" fmla="*/ 1071562 h 1209675"/>
              <a:gd name="connsiteX20" fmla="*/ 2302669 w 5100638"/>
              <a:gd name="connsiteY20" fmla="*/ 1016793 h 1209675"/>
              <a:gd name="connsiteX21" fmla="*/ 2333625 w 5100638"/>
              <a:gd name="connsiteY21" fmla="*/ 1000125 h 1209675"/>
              <a:gd name="connsiteX22" fmla="*/ 2431256 w 5100638"/>
              <a:gd name="connsiteY22" fmla="*/ 966787 h 1209675"/>
              <a:gd name="connsiteX23" fmla="*/ 2531269 w 5100638"/>
              <a:gd name="connsiteY23" fmla="*/ 895350 h 1209675"/>
              <a:gd name="connsiteX24" fmla="*/ 2597944 w 5100638"/>
              <a:gd name="connsiteY24" fmla="*/ 835818 h 1209675"/>
              <a:gd name="connsiteX25" fmla="*/ 2714625 w 5100638"/>
              <a:gd name="connsiteY25" fmla="*/ 828675 h 1209675"/>
              <a:gd name="connsiteX26" fmla="*/ 2800350 w 5100638"/>
              <a:gd name="connsiteY26" fmla="*/ 854868 h 1209675"/>
              <a:gd name="connsiteX27" fmla="*/ 2914650 w 5100638"/>
              <a:gd name="connsiteY27" fmla="*/ 892968 h 1209675"/>
              <a:gd name="connsiteX28" fmla="*/ 2976562 w 5100638"/>
              <a:gd name="connsiteY28" fmla="*/ 895350 h 1209675"/>
              <a:gd name="connsiteX29" fmla="*/ 3059906 w 5100638"/>
              <a:gd name="connsiteY29" fmla="*/ 857251 h 1209675"/>
              <a:gd name="connsiteX30" fmla="*/ 3150394 w 5100638"/>
              <a:gd name="connsiteY30" fmla="*/ 823913 h 1209675"/>
              <a:gd name="connsiteX31" fmla="*/ 3221831 w 5100638"/>
              <a:gd name="connsiteY31" fmla="*/ 833438 h 1209675"/>
              <a:gd name="connsiteX32" fmla="*/ 3336131 w 5100638"/>
              <a:gd name="connsiteY32" fmla="*/ 840582 h 1209675"/>
              <a:gd name="connsiteX33" fmla="*/ 3407569 w 5100638"/>
              <a:gd name="connsiteY33" fmla="*/ 847726 h 1209675"/>
              <a:gd name="connsiteX34" fmla="*/ 3512344 w 5100638"/>
              <a:gd name="connsiteY34" fmla="*/ 831057 h 1209675"/>
              <a:gd name="connsiteX35" fmla="*/ 3593306 w 5100638"/>
              <a:gd name="connsiteY35" fmla="*/ 800101 h 1209675"/>
              <a:gd name="connsiteX36" fmla="*/ 3759994 w 5100638"/>
              <a:gd name="connsiteY36" fmla="*/ 742951 h 1209675"/>
              <a:gd name="connsiteX37" fmla="*/ 5100638 w 5100638"/>
              <a:gd name="connsiteY37" fmla="*/ 0 h 1209675"/>
              <a:gd name="connsiteX0" fmla="*/ 0 w 5100638"/>
              <a:gd name="connsiteY0" fmla="*/ 538162 h 1209675"/>
              <a:gd name="connsiteX1" fmla="*/ 78581 w 5100638"/>
              <a:gd name="connsiteY1" fmla="*/ 566737 h 1209675"/>
              <a:gd name="connsiteX2" fmla="*/ 119062 w 5100638"/>
              <a:gd name="connsiteY2" fmla="*/ 583406 h 1209675"/>
              <a:gd name="connsiteX3" fmla="*/ 221456 w 5100638"/>
              <a:gd name="connsiteY3" fmla="*/ 631031 h 1209675"/>
              <a:gd name="connsiteX4" fmla="*/ 326231 w 5100638"/>
              <a:gd name="connsiteY4" fmla="*/ 669131 h 1209675"/>
              <a:gd name="connsiteX5" fmla="*/ 419100 w 5100638"/>
              <a:gd name="connsiteY5" fmla="*/ 700087 h 1209675"/>
              <a:gd name="connsiteX6" fmla="*/ 478631 w 5100638"/>
              <a:gd name="connsiteY6" fmla="*/ 731043 h 1209675"/>
              <a:gd name="connsiteX7" fmla="*/ 526256 w 5100638"/>
              <a:gd name="connsiteY7" fmla="*/ 762000 h 1209675"/>
              <a:gd name="connsiteX8" fmla="*/ 571500 w 5100638"/>
              <a:gd name="connsiteY8" fmla="*/ 807243 h 1209675"/>
              <a:gd name="connsiteX9" fmla="*/ 678656 w 5100638"/>
              <a:gd name="connsiteY9" fmla="*/ 878681 h 1209675"/>
              <a:gd name="connsiteX10" fmla="*/ 819150 w 5100638"/>
              <a:gd name="connsiteY10" fmla="*/ 954881 h 1209675"/>
              <a:gd name="connsiteX11" fmla="*/ 902494 w 5100638"/>
              <a:gd name="connsiteY11" fmla="*/ 1000125 h 1209675"/>
              <a:gd name="connsiteX12" fmla="*/ 1007269 w 5100638"/>
              <a:gd name="connsiteY12" fmla="*/ 1045368 h 1209675"/>
              <a:gd name="connsiteX13" fmla="*/ 1109662 w 5100638"/>
              <a:gd name="connsiteY13" fmla="*/ 1092993 h 1209675"/>
              <a:gd name="connsiteX14" fmla="*/ 1193006 w 5100638"/>
              <a:gd name="connsiteY14" fmla="*/ 1131093 h 1209675"/>
              <a:gd name="connsiteX15" fmla="*/ 1264444 w 5100638"/>
              <a:gd name="connsiteY15" fmla="*/ 1162050 h 1209675"/>
              <a:gd name="connsiteX16" fmla="*/ 1323975 w 5100638"/>
              <a:gd name="connsiteY16" fmla="*/ 1209675 h 1209675"/>
              <a:gd name="connsiteX17" fmla="*/ 1519237 w 5100638"/>
              <a:gd name="connsiteY17" fmla="*/ 1209675 h 1209675"/>
              <a:gd name="connsiteX18" fmla="*/ 1797844 w 5100638"/>
              <a:gd name="connsiteY18" fmla="*/ 1190625 h 1209675"/>
              <a:gd name="connsiteX19" fmla="*/ 2200275 w 5100638"/>
              <a:gd name="connsiteY19" fmla="*/ 1071562 h 1209675"/>
              <a:gd name="connsiteX20" fmla="*/ 2302669 w 5100638"/>
              <a:gd name="connsiteY20" fmla="*/ 1016793 h 1209675"/>
              <a:gd name="connsiteX21" fmla="*/ 2333625 w 5100638"/>
              <a:gd name="connsiteY21" fmla="*/ 1000125 h 1209675"/>
              <a:gd name="connsiteX22" fmla="*/ 2431256 w 5100638"/>
              <a:gd name="connsiteY22" fmla="*/ 966787 h 1209675"/>
              <a:gd name="connsiteX23" fmla="*/ 2531269 w 5100638"/>
              <a:gd name="connsiteY23" fmla="*/ 895350 h 1209675"/>
              <a:gd name="connsiteX24" fmla="*/ 2597944 w 5100638"/>
              <a:gd name="connsiteY24" fmla="*/ 835818 h 1209675"/>
              <a:gd name="connsiteX25" fmla="*/ 2714625 w 5100638"/>
              <a:gd name="connsiteY25" fmla="*/ 828675 h 1209675"/>
              <a:gd name="connsiteX26" fmla="*/ 2800350 w 5100638"/>
              <a:gd name="connsiteY26" fmla="*/ 854868 h 1209675"/>
              <a:gd name="connsiteX27" fmla="*/ 2914650 w 5100638"/>
              <a:gd name="connsiteY27" fmla="*/ 892968 h 1209675"/>
              <a:gd name="connsiteX28" fmla="*/ 2976562 w 5100638"/>
              <a:gd name="connsiteY28" fmla="*/ 895350 h 1209675"/>
              <a:gd name="connsiteX29" fmla="*/ 3059906 w 5100638"/>
              <a:gd name="connsiteY29" fmla="*/ 857251 h 1209675"/>
              <a:gd name="connsiteX30" fmla="*/ 3150394 w 5100638"/>
              <a:gd name="connsiteY30" fmla="*/ 823913 h 1209675"/>
              <a:gd name="connsiteX31" fmla="*/ 3221831 w 5100638"/>
              <a:gd name="connsiteY31" fmla="*/ 833438 h 1209675"/>
              <a:gd name="connsiteX32" fmla="*/ 3336131 w 5100638"/>
              <a:gd name="connsiteY32" fmla="*/ 840582 h 1209675"/>
              <a:gd name="connsiteX33" fmla="*/ 3407569 w 5100638"/>
              <a:gd name="connsiteY33" fmla="*/ 847726 h 1209675"/>
              <a:gd name="connsiteX34" fmla="*/ 3512344 w 5100638"/>
              <a:gd name="connsiteY34" fmla="*/ 831057 h 1209675"/>
              <a:gd name="connsiteX35" fmla="*/ 3593306 w 5100638"/>
              <a:gd name="connsiteY35" fmla="*/ 800101 h 1209675"/>
              <a:gd name="connsiteX36" fmla="*/ 3759994 w 5100638"/>
              <a:gd name="connsiteY36" fmla="*/ 742951 h 1209675"/>
              <a:gd name="connsiteX37" fmla="*/ 3957637 w 5100638"/>
              <a:gd name="connsiteY37" fmla="*/ 678657 h 1209675"/>
              <a:gd name="connsiteX38" fmla="*/ 5100638 w 5100638"/>
              <a:gd name="connsiteY38" fmla="*/ 0 h 1209675"/>
              <a:gd name="connsiteX0" fmla="*/ 0 w 5100638"/>
              <a:gd name="connsiteY0" fmla="*/ 538162 h 1209675"/>
              <a:gd name="connsiteX1" fmla="*/ 78581 w 5100638"/>
              <a:gd name="connsiteY1" fmla="*/ 566737 h 1209675"/>
              <a:gd name="connsiteX2" fmla="*/ 119062 w 5100638"/>
              <a:gd name="connsiteY2" fmla="*/ 583406 h 1209675"/>
              <a:gd name="connsiteX3" fmla="*/ 221456 w 5100638"/>
              <a:gd name="connsiteY3" fmla="*/ 631031 h 1209675"/>
              <a:gd name="connsiteX4" fmla="*/ 326231 w 5100638"/>
              <a:gd name="connsiteY4" fmla="*/ 669131 h 1209675"/>
              <a:gd name="connsiteX5" fmla="*/ 419100 w 5100638"/>
              <a:gd name="connsiteY5" fmla="*/ 700087 h 1209675"/>
              <a:gd name="connsiteX6" fmla="*/ 478631 w 5100638"/>
              <a:gd name="connsiteY6" fmla="*/ 731043 h 1209675"/>
              <a:gd name="connsiteX7" fmla="*/ 526256 w 5100638"/>
              <a:gd name="connsiteY7" fmla="*/ 762000 h 1209675"/>
              <a:gd name="connsiteX8" fmla="*/ 571500 w 5100638"/>
              <a:gd name="connsiteY8" fmla="*/ 807243 h 1209675"/>
              <a:gd name="connsiteX9" fmla="*/ 678656 w 5100638"/>
              <a:gd name="connsiteY9" fmla="*/ 878681 h 1209675"/>
              <a:gd name="connsiteX10" fmla="*/ 819150 w 5100638"/>
              <a:gd name="connsiteY10" fmla="*/ 954881 h 1209675"/>
              <a:gd name="connsiteX11" fmla="*/ 902494 w 5100638"/>
              <a:gd name="connsiteY11" fmla="*/ 1000125 h 1209675"/>
              <a:gd name="connsiteX12" fmla="*/ 1007269 w 5100638"/>
              <a:gd name="connsiteY12" fmla="*/ 1045368 h 1209675"/>
              <a:gd name="connsiteX13" fmla="*/ 1109662 w 5100638"/>
              <a:gd name="connsiteY13" fmla="*/ 1092993 h 1209675"/>
              <a:gd name="connsiteX14" fmla="*/ 1193006 w 5100638"/>
              <a:gd name="connsiteY14" fmla="*/ 1131093 h 1209675"/>
              <a:gd name="connsiteX15" fmla="*/ 1264444 w 5100638"/>
              <a:gd name="connsiteY15" fmla="*/ 1162050 h 1209675"/>
              <a:gd name="connsiteX16" fmla="*/ 1323975 w 5100638"/>
              <a:gd name="connsiteY16" fmla="*/ 1209675 h 1209675"/>
              <a:gd name="connsiteX17" fmla="*/ 1519237 w 5100638"/>
              <a:gd name="connsiteY17" fmla="*/ 1209675 h 1209675"/>
              <a:gd name="connsiteX18" fmla="*/ 1797844 w 5100638"/>
              <a:gd name="connsiteY18" fmla="*/ 1190625 h 1209675"/>
              <a:gd name="connsiteX19" fmla="*/ 2200275 w 5100638"/>
              <a:gd name="connsiteY19" fmla="*/ 1071562 h 1209675"/>
              <a:gd name="connsiteX20" fmla="*/ 2302669 w 5100638"/>
              <a:gd name="connsiteY20" fmla="*/ 1016793 h 1209675"/>
              <a:gd name="connsiteX21" fmla="*/ 2333625 w 5100638"/>
              <a:gd name="connsiteY21" fmla="*/ 1000125 h 1209675"/>
              <a:gd name="connsiteX22" fmla="*/ 2431256 w 5100638"/>
              <a:gd name="connsiteY22" fmla="*/ 966787 h 1209675"/>
              <a:gd name="connsiteX23" fmla="*/ 2531269 w 5100638"/>
              <a:gd name="connsiteY23" fmla="*/ 895350 h 1209675"/>
              <a:gd name="connsiteX24" fmla="*/ 2597944 w 5100638"/>
              <a:gd name="connsiteY24" fmla="*/ 835818 h 1209675"/>
              <a:gd name="connsiteX25" fmla="*/ 2714625 w 5100638"/>
              <a:gd name="connsiteY25" fmla="*/ 828675 h 1209675"/>
              <a:gd name="connsiteX26" fmla="*/ 2800350 w 5100638"/>
              <a:gd name="connsiteY26" fmla="*/ 854868 h 1209675"/>
              <a:gd name="connsiteX27" fmla="*/ 2914650 w 5100638"/>
              <a:gd name="connsiteY27" fmla="*/ 892968 h 1209675"/>
              <a:gd name="connsiteX28" fmla="*/ 2976562 w 5100638"/>
              <a:gd name="connsiteY28" fmla="*/ 895350 h 1209675"/>
              <a:gd name="connsiteX29" fmla="*/ 3059906 w 5100638"/>
              <a:gd name="connsiteY29" fmla="*/ 857251 h 1209675"/>
              <a:gd name="connsiteX30" fmla="*/ 3150394 w 5100638"/>
              <a:gd name="connsiteY30" fmla="*/ 823913 h 1209675"/>
              <a:gd name="connsiteX31" fmla="*/ 3221831 w 5100638"/>
              <a:gd name="connsiteY31" fmla="*/ 833438 h 1209675"/>
              <a:gd name="connsiteX32" fmla="*/ 3336131 w 5100638"/>
              <a:gd name="connsiteY32" fmla="*/ 840582 h 1209675"/>
              <a:gd name="connsiteX33" fmla="*/ 3407569 w 5100638"/>
              <a:gd name="connsiteY33" fmla="*/ 847726 h 1209675"/>
              <a:gd name="connsiteX34" fmla="*/ 3512344 w 5100638"/>
              <a:gd name="connsiteY34" fmla="*/ 831057 h 1209675"/>
              <a:gd name="connsiteX35" fmla="*/ 3593306 w 5100638"/>
              <a:gd name="connsiteY35" fmla="*/ 800101 h 1209675"/>
              <a:gd name="connsiteX36" fmla="*/ 3759994 w 5100638"/>
              <a:gd name="connsiteY36" fmla="*/ 742951 h 1209675"/>
              <a:gd name="connsiteX37" fmla="*/ 3957637 w 5100638"/>
              <a:gd name="connsiteY37" fmla="*/ 678657 h 1209675"/>
              <a:gd name="connsiteX38" fmla="*/ 4169569 w 5100638"/>
              <a:gd name="connsiteY38" fmla="*/ 585788 h 1209675"/>
              <a:gd name="connsiteX39" fmla="*/ 5100638 w 5100638"/>
              <a:gd name="connsiteY39" fmla="*/ 0 h 1209675"/>
              <a:gd name="connsiteX0" fmla="*/ 0 w 5100638"/>
              <a:gd name="connsiteY0" fmla="*/ 538162 h 1209675"/>
              <a:gd name="connsiteX1" fmla="*/ 78581 w 5100638"/>
              <a:gd name="connsiteY1" fmla="*/ 566737 h 1209675"/>
              <a:gd name="connsiteX2" fmla="*/ 119062 w 5100638"/>
              <a:gd name="connsiteY2" fmla="*/ 583406 h 1209675"/>
              <a:gd name="connsiteX3" fmla="*/ 221456 w 5100638"/>
              <a:gd name="connsiteY3" fmla="*/ 631031 h 1209675"/>
              <a:gd name="connsiteX4" fmla="*/ 326231 w 5100638"/>
              <a:gd name="connsiteY4" fmla="*/ 669131 h 1209675"/>
              <a:gd name="connsiteX5" fmla="*/ 419100 w 5100638"/>
              <a:gd name="connsiteY5" fmla="*/ 700087 h 1209675"/>
              <a:gd name="connsiteX6" fmla="*/ 478631 w 5100638"/>
              <a:gd name="connsiteY6" fmla="*/ 731043 h 1209675"/>
              <a:gd name="connsiteX7" fmla="*/ 526256 w 5100638"/>
              <a:gd name="connsiteY7" fmla="*/ 762000 h 1209675"/>
              <a:gd name="connsiteX8" fmla="*/ 571500 w 5100638"/>
              <a:gd name="connsiteY8" fmla="*/ 807243 h 1209675"/>
              <a:gd name="connsiteX9" fmla="*/ 678656 w 5100638"/>
              <a:gd name="connsiteY9" fmla="*/ 878681 h 1209675"/>
              <a:gd name="connsiteX10" fmla="*/ 819150 w 5100638"/>
              <a:gd name="connsiteY10" fmla="*/ 954881 h 1209675"/>
              <a:gd name="connsiteX11" fmla="*/ 902494 w 5100638"/>
              <a:gd name="connsiteY11" fmla="*/ 1000125 h 1209675"/>
              <a:gd name="connsiteX12" fmla="*/ 1007269 w 5100638"/>
              <a:gd name="connsiteY12" fmla="*/ 1045368 h 1209675"/>
              <a:gd name="connsiteX13" fmla="*/ 1109662 w 5100638"/>
              <a:gd name="connsiteY13" fmla="*/ 1092993 h 1209675"/>
              <a:gd name="connsiteX14" fmla="*/ 1193006 w 5100638"/>
              <a:gd name="connsiteY14" fmla="*/ 1131093 h 1209675"/>
              <a:gd name="connsiteX15" fmla="*/ 1264444 w 5100638"/>
              <a:gd name="connsiteY15" fmla="*/ 1162050 h 1209675"/>
              <a:gd name="connsiteX16" fmla="*/ 1323975 w 5100638"/>
              <a:gd name="connsiteY16" fmla="*/ 1209675 h 1209675"/>
              <a:gd name="connsiteX17" fmla="*/ 1519237 w 5100638"/>
              <a:gd name="connsiteY17" fmla="*/ 1209675 h 1209675"/>
              <a:gd name="connsiteX18" fmla="*/ 1797844 w 5100638"/>
              <a:gd name="connsiteY18" fmla="*/ 1190625 h 1209675"/>
              <a:gd name="connsiteX19" fmla="*/ 2200275 w 5100638"/>
              <a:gd name="connsiteY19" fmla="*/ 1071562 h 1209675"/>
              <a:gd name="connsiteX20" fmla="*/ 2302669 w 5100638"/>
              <a:gd name="connsiteY20" fmla="*/ 1016793 h 1209675"/>
              <a:gd name="connsiteX21" fmla="*/ 2333625 w 5100638"/>
              <a:gd name="connsiteY21" fmla="*/ 1000125 h 1209675"/>
              <a:gd name="connsiteX22" fmla="*/ 2431256 w 5100638"/>
              <a:gd name="connsiteY22" fmla="*/ 966787 h 1209675"/>
              <a:gd name="connsiteX23" fmla="*/ 2531269 w 5100638"/>
              <a:gd name="connsiteY23" fmla="*/ 895350 h 1209675"/>
              <a:gd name="connsiteX24" fmla="*/ 2597944 w 5100638"/>
              <a:gd name="connsiteY24" fmla="*/ 835818 h 1209675"/>
              <a:gd name="connsiteX25" fmla="*/ 2714625 w 5100638"/>
              <a:gd name="connsiteY25" fmla="*/ 828675 h 1209675"/>
              <a:gd name="connsiteX26" fmla="*/ 2800350 w 5100638"/>
              <a:gd name="connsiteY26" fmla="*/ 854868 h 1209675"/>
              <a:gd name="connsiteX27" fmla="*/ 2914650 w 5100638"/>
              <a:gd name="connsiteY27" fmla="*/ 892968 h 1209675"/>
              <a:gd name="connsiteX28" fmla="*/ 2976562 w 5100638"/>
              <a:gd name="connsiteY28" fmla="*/ 895350 h 1209675"/>
              <a:gd name="connsiteX29" fmla="*/ 3059906 w 5100638"/>
              <a:gd name="connsiteY29" fmla="*/ 857251 h 1209675"/>
              <a:gd name="connsiteX30" fmla="*/ 3150394 w 5100638"/>
              <a:gd name="connsiteY30" fmla="*/ 823913 h 1209675"/>
              <a:gd name="connsiteX31" fmla="*/ 3221831 w 5100638"/>
              <a:gd name="connsiteY31" fmla="*/ 833438 h 1209675"/>
              <a:gd name="connsiteX32" fmla="*/ 3336131 w 5100638"/>
              <a:gd name="connsiteY32" fmla="*/ 840582 h 1209675"/>
              <a:gd name="connsiteX33" fmla="*/ 3407569 w 5100638"/>
              <a:gd name="connsiteY33" fmla="*/ 847726 h 1209675"/>
              <a:gd name="connsiteX34" fmla="*/ 3512344 w 5100638"/>
              <a:gd name="connsiteY34" fmla="*/ 831057 h 1209675"/>
              <a:gd name="connsiteX35" fmla="*/ 3593306 w 5100638"/>
              <a:gd name="connsiteY35" fmla="*/ 800101 h 1209675"/>
              <a:gd name="connsiteX36" fmla="*/ 3759994 w 5100638"/>
              <a:gd name="connsiteY36" fmla="*/ 742951 h 1209675"/>
              <a:gd name="connsiteX37" fmla="*/ 3957637 w 5100638"/>
              <a:gd name="connsiteY37" fmla="*/ 678657 h 1209675"/>
              <a:gd name="connsiteX38" fmla="*/ 4169569 w 5100638"/>
              <a:gd name="connsiteY38" fmla="*/ 585788 h 1209675"/>
              <a:gd name="connsiteX39" fmla="*/ 4369594 w 5100638"/>
              <a:gd name="connsiteY39" fmla="*/ 495301 h 1209675"/>
              <a:gd name="connsiteX40" fmla="*/ 5100638 w 5100638"/>
              <a:gd name="connsiteY40" fmla="*/ 0 h 1209675"/>
              <a:gd name="connsiteX0" fmla="*/ 0 w 5100638"/>
              <a:gd name="connsiteY0" fmla="*/ 538162 h 1209675"/>
              <a:gd name="connsiteX1" fmla="*/ 78581 w 5100638"/>
              <a:gd name="connsiteY1" fmla="*/ 566737 h 1209675"/>
              <a:gd name="connsiteX2" fmla="*/ 119062 w 5100638"/>
              <a:gd name="connsiteY2" fmla="*/ 583406 h 1209675"/>
              <a:gd name="connsiteX3" fmla="*/ 221456 w 5100638"/>
              <a:gd name="connsiteY3" fmla="*/ 631031 h 1209675"/>
              <a:gd name="connsiteX4" fmla="*/ 326231 w 5100638"/>
              <a:gd name="connsiteY4" fmla="*/ 669131 h 1209675"/>
              <a:gd name="connsiteX5" fmla="*/ 419100 w 5100638"/>
              <a:gd name="connsiteY5" fmla="*/ 700087 h 1209675"/>
              <a:gd name="connsiteX6" fmla="*/ 478631 w 5100638"/>
              <a:gd name="connsiteY6" fmla="*/ 731043 h 1209675"/>
              <a:gd name="connsiteX7" fmla="*/ 526256 w 5100638"/>
              <a:gd name="connsiteY7" fmla="*/ 762000 h 1209675"/>
              <a:gd name="connsiteX8" fmla="*/ 571500 w 5100638"/>
              <a:gd name="connsiteY8" fmla="*/ 807243 h 1209675"/>
              <a:gd name="connsiteX9" fmla="*/ 678656 w 5100638"/>
              <a:gd name="connsiteY9" fmla="*/ 878681 h 1209675"/>
              <a:gd name="connsiteX10" fmla="*/ 819150 w 5100638"/>
              <a:gd name="connsiteY10" fmla="*/ 954881 h 1209675"/>
              <a:gd name="connsiteX11" fmla="*/ 902494 w 5100638"/>
              <a:gd name="connsiteY11" fmla="*/ 1000125 h 1209675"/>
              <a:gd name="connsiteX12" fmla="*/ 1007269 w 5100638"/>
              <a:gd name="connsiteY12" fmla="*/ 1045368 h 1209675"/>
              <a:gd name="connsiteX13" fmla="*/ 1109662 w 5100638"/>
              <a:gd name="connsiteY13" fmla="*/ 1092993 h 1209675"/>
              <a:gd name="connsiteX14" fmla="*/ 1193006 w 5100638"/>
              <a:gd name="connsiteY14" fmla="*/ 1131093 h 1209675"/>
              <a:gd name="connsiteX15" fmla="*/ 1264444 w 5100638"/>
              <a:gd name="connsiteY15" fmla="*/ 1162050 h 1209675"/>
              <a:gd name="connsiteX16" fmla="*/ 1323975 w 5100638"/>
              <a:gd name="connsiteY16" fmla="*/ 1209675 h 1209675"/>
              <a:gd name="connsiteX17" fmla="*/ 1519237 w 5100638"/>
              <a:gd name="connsiteY17" fmla="*/ 1209675 h 1209675"/>
              <a:gd name="connsiteX18" fmla="*/ 1797844 w 5100638"/>
              <a:gd name="connsiteY18" fmla="*/ 1190625 h 1209675"/>
              <a:gd name="connsiteX19" fmla="*/ 2200275 w 5100638"/>
              <a:gd name="connsiteY19" fmla="*/ 1071562 h 1209675"/>
              <a:gd name="connsiteX20" fmla="*/ 2302669 w 5100638"/>
              <a:gd name="connsiteY20" fmla="*/ 1016793 h 1209675"/>
              <a:gd name="connsiteX21" fmla="*/ 2333625 w 5100638"/>
              <a:gd name="connsiteY21" fmla="*/ 1000125 h 1209675"/>
              <a:gd name="connsiteX22" fmla="*/ 2431256 w 5100638"/>
              <a:gd name="connsiteY22" fmla="*/ 966787 h 1209675"/>
              <a:gd name="connsiteX23" fmla="*/ 2531269 w 5100638"/>
              <a:gd name="connsiteY23" fmla="*/ 895350 h 1209675"/>
              <a:gd name="connsiteX24" fmla="*/ 2597944 w 5100638"/>
              <a:gd name="connsiteY24" fmla="*/ 835818 h 1209675"/>
              <a:gd name="connsiteX25" fmla="*/ 2714625 w 5100638"/>
              <a:gd name="connsiteY25" fmla="*/ 828675 h 1209675"/>
              <a:gd name="connsiteX26" fmla="*/ 2800350 w 5100638"/>
              <a:gd name="connsiteY26" fmla="*/ 854868 h 1209675"/>
              <a:gd name="connsiteX27" fmla="*/ 2914650 w 5100638"/>
              <a:gd name="connsiteY27" fmla="*/ 892968 h 1209675"/>
              <a:gd name="connsiteX28" fmla="*/ 2976562 w 5100638"/>
              <a:gd name="connsiteY28" fmla="*/ 895350 h 1209675"/>
              <a:gd name="connsiteX29" fmla="*/ 3059906 w 5100638"/>
              <a:gd name="connsiteY29" fmla="*/ 857251 h 1209675"/>
              <a:gd name="connsiteX30" fmla="*/ 3150394 w 5100638"/>
              <a:gd name="connsiteY30" fmla="*/ 823913 h 1209675"/>
              <a:gd name="connsiteX31" fmla="*/ 3221831 w 5100638"/>
              <a:gd name="connsiteY31" fmla="*/ 833438 h 1209675"/>
              <a:gd name="connsiteX32" fmla="*/ 3336131 w 5100638"/>
              <a:gd name="connsiteY32" fmla="*/ 840582 h 1209675"/>
              <a:gd name="connsiteX33" fmla="*/ 3407569 w 5100638"/>
              <a:gd name="connsiteY33" fmla="*/ 847726 h 1209675"/>
              <a:gd name="connsiteX34" fmla="*/ 3512344 w 5100638"/>
              <a:gd name="connsiteY34" fmla="*/ 831057 h 1209675"/>
              <a:gd name="connsiteX35" fmla="*/ 3593306 w 5100638"/>
              <a:gd name="connsiteY35" fmla="*/ 800101 h 1209675"/>
              <a:gd name="connsiteX36" fmla="*/ 3759994 w 5100638"/>
              <a:gd name="connsiteY36" fmla="*/ 742951 h 1209675"/>
              <a:gd name="connsiteX37" fmla="*/ 3957637 w 5100638"/>
              <a:gd name="connsiteY37" fmla="*/ 678657 h 1209675"/>
              <a:gd name="connsiteX38" fmla="*/ 4169569 w 5100638"/>
              <a:gd name="connsiteY38" fmla="*/ 595313 h 1209675"/>
              <a:gd name="connsiteX39" fmla="*/ 4369594 w 5100638"/>
              <a:gd name="connsiteY39" fmla="*/ 495301 h 1209675"/>
              <a:gd name="connsiteX40" fmla="*/ 5100638 w 5100638"/>
              <a:gd name="connsiteY40" fmla="*/ 0 h 1209675"/>
              <a:gd name="connsiteX0" fmla="*/ 0 w 5100638"/>
              <a:gd name="connsiteY0" fmla="*/ 538162 h 1209675"/>
              <a:gd name="connsiteX1" fmla="*/ 78581 w 5100638"/>
              <a:gd name="connsiteY1" fmla="*/ 566737 h 1209675"/>
              <a:gd name="connsiteX2" fmla="*/ 119062 w 5100638"/>
              <a:gd name="connsiteY2" fmla="*/ 583406 h 1209675"/>
              <a:gd name="connsiteX3" fmla="*/ 221456 w 5100638"/>
              <a:gd name="connsiteY3" fmla="*/ 631031 h 1209675"/>
              <a:gd name="connsiteX4" fmla="*/ 326231 w 5100638"/>
              <a:gd name="connsiteY4" fmla="*/ 669131 h 1209675"/>
              <a:gd name="connsiteX5" fmla="*/ 419100 w 5100638"/>
              <a:gd name="connsiteY5" fmla="*/ 700087 h 1209675"/>
              <a:gd name="connsiteX6" fmla="*/ 478631 w 5100638"/>
              <a:gd name="connsiteY6" fmla="*/ 731043 h 1209675"/>
              <a:gd name="connsiteX7" fmla="*/ 526256 w 5100638"/>
              <a:gd name="connsiteY7" fmla="*/ 762000 h 1209675"/>
              <a:gd name="connsiteX8" fmla="*/ 571500 w 5100638"/>
              <a:gd name="connsiteY8" fmla="*/ 807243 h 1209675"/>
              <a:gd name="connsiteX9" fmla="*/ 678656 w 5100638"/>
              <a:gd name="connsiteY9" fmla="*/ 878681 h 1209675"/>
              <a:gd name="connsiteX10" fmla="*/ 819150 w 5100638"/>
              <a:gd name="connsiteY10" fmla="*/ 954881 h 1209675"/>
              <a:gd name="connsiteX11" fmla="*/ 902494 w 5100638"/>
              <a:gd name="connsiteY11" fmla="*/ 1000125 h 1209675"/>
              <a:gd name="connsiteX12" fmla="*/ 1007269 w 5100638"/>
              <a:gd name="connsiteY12" fmla="*/ 1045368 h 1209675"/>
              <a:gd name="connsiteX13" fmla="*/ 1109662 w 5100638"/>
              <a:gd name="connsiteY13" fmla="*/ 1092993 h 1209675"/>
              <a:gd name="connsiteX14" fmla="*/ 1193006 w 5100638"/>
              <a:gd name="connsiteY14" fmla="*/ 1131093 h 1209675"/>
              <a:gd name="connsiteX15" fmla="*/ 1264444 w 5100638"/>
              <a:gd name="connsiteY15" fmla="*/ 1162050 h 1209675"/>
              <a:gd name="connsiteX16" fmla="*/ 1323975 w 5100638"/>
              <a:gd name="connsiteY16" fmla="*/ 1209675 h 1209675"/>
              <a:gd name="connsiteX17" fmla="*/ 1519237 w 5100638"/>
              <a:gd name="connsiteY17" fmla="*/ 1209675 h 1209675"/>
              <a:gd name="connsiteX18" fmla="*/ 1797844 w 5100638"/>
              <a:gd name="connsiteY18" fmla="*/ 1190625 h 1209675"/>
              <a:gd name="connsiteX19" fmla="*/ 2200275 w 5100638"/>
              <a:gd name="connsiteY19" fmla="*/ 1071562 h 1209675"/>
              <a:gd name="connsiteX20" fmla="*/ 2302669 w 5100638"/>
              <a:gd name="connsiteY20" fmla="*/ 1016793 h 1209675"/>
              <a:gd name="connsiteX21" fmla="*/ 2333625 w 5100638"/>
              <a:gd name="connsiteY21" fmla="*/ 1000125 h 1209675"/>
              <a:gd name="connsiteX22" fmla="*/ 2431256 w 5100638"/>
              <a:gd name="connsiteY22" fmla="*/ 966787 h 1209675"/>
              <a:gd name="connsiteX23" fmla="*/ 2531269 w 5100638"/>
              <a:gd name="connsiteY23" fmla="*/ 895350 h 1209675"/>
              <a:gd name="connsiteX24" fmla="*/ 2597944 w 5100638"/>
              <a:gd name="connsiteY24" fmla="*/ 835818 h 1209675"/>
              <a:gd name="connsiteX25" fmla="*/ 2714625 w 5100638"/>
              <a:gd name="connsiteY25" fmla="*/ 828675 h 1209675"/>
              <a:gd name="connsiteX26" fmla="*/ 2800350 w 5100638"/>
              <a:gd name="connsiteY26" fmla="*/ 854868 h 1209675"/>
              <a:gd name="connsiteX27" fmla="*/ 2914650 w 5100638"/>
              <a:gd name="connsiteY27" fmla="*/ 892968 h 1209675"/>
              <a:gd name="connsiteX28" fmla="*/ 2976562 w 5100638"/>
              <a:gd name="connsiteY28" fmla="*/ 895350 h 1209675"/>
              <a:gd name="connsiteX29" fmla="*/ 3059906 w 5100638"/>
              <a:gd name="connsiteY29" fmla="*/ 857251 h 1209675"/>
              <a:gd name="connsiteX30" fmla="*/ 3150394 w 5100638"/>
              <a:gd name="connsiteY30" fmla="*/ 823913 h 1209675"/>
              <a:gd name="connsiteX31" fmla="*/ 3221831 w 5100638"/>
              <a:gd name="connsiteY31" fmla="*/ 833438 h 1209675"/>
              <a:gd name="connsiteX32" fmla="*/ 3336131 w 5100638"/>
              <a:gd name="connsiteY32" fmla="*/ 840582 h 1209675"/>
              <a:gd name="connsiteX33" fmla="*/ 3407569 w 5100638"/>
              <a:gd name="connsiteY33" fmla="*/ 847726 h 1209675"/>
              <a:gd name="connsiteX34" fmla="*/ 3512344 w 5100638"/>
              <a:gd name="connsiteY34" fmla="*/ 831057 h 1209675"/>
              <a:gd name="connsiteX35" fmla="*/ 3593306 w 5100638"/>
              <a:gd name="connsiteY35" fmla="*/ 800101 h 1209675"/>
              <a:gd name="connsiteX36" fmla="*/ 3759994 w 5100638"/>
              <a:gd name="connsiteY36" fmla="*/ 742951 h 1209675"/>
              <a:gd name="connsiteX37" fmla="*/ 3957637 w 5100638"/>
              <a:gd name="connsiteY37" fmla="*/ 678657 h 1209675"/>
              <a:gd name="connsiteX38" fmla="*/ 4169569 w 5100638"/>
              <a:gd name="connsiteY38" fmla="*/ 595313 h 1209675"/>
              <a:gd name="connsiteX39" fmla="*/ 4369594 w 5100638"/>
              <a:gd name="connsiteY39" fmla="*/ 495301 h 1209675"/>
              <a:gd name="connsiteX40" fmla="*/ 4476750 w 5100638"/>
              <a:gd name="connsiteY40" fmla="*/ 447676 h 1209675"/>
              <a:gd name="connsiteX41" fmla="*/ 5100638 w 5100638"/>
              <a:gd name="connsiteY41" fmla="*/ 0 h 1209675"/>
              <a:gd name="connsiteX0" fmla="*/ 0 w 5100638"/>
              <a:gd name="connsiteY0" fmla="*/ 538162 h 1209675"/>
              <a:gd name="connsiteX1" fmla="*/ 78581 w 5100638"/>
              <a:gd name="connsiteY1" fmla="*/ 566737 h 1209675"/>
              <a:gd name="connsiteX2" fmla="*/ 119062 w 5100638"/>
              <a:gd name="connsiteY2" fmla="*/ 583406 h 1209675"/>
              <a:gd name="connsiteX3" fmla="*/ 221456 w 5100638"/>
              <a:gd name="connsiteY3" fmla="*/ 631031 h 1209675"/>
              <a:gd name="connsiteX4" fmla="*/ 326231 w 5100638"/>
              <a:gd name="connsiteY4" fmla="*/ 669131 h 1209675"/>
              <a:gd name="connsiteX5" fmla="*/ 419100 w 5100638"/>
              <a:gd name="connsiteY5" fmla="*/ 700087 h 1209675"/>
              <a:gd name="connsiteX6" fmla="*/ 478631 w 5100638"/>
              <a:gd name="connsiteY6" fmla="*/ 731043 h 1209675"/>
              <a:gd name="connsiteX7" fmla="*/ 526256 w 5100638"/>
              <a:gd name="connsiteY7" fmla="*/ 762000 h 1209675"/>
              <a:gd name="connsiteX8" fmla="*/ 571500 w 5100638"/>
              <a:gd name="connsiteY8" fmla="*/ 807243 h 1209675"/>
              <a:gd name="connsiteX9" fmla="*/ 678656 w 5100638"/>
              <a:gd name="connsiteY9" fmla="*/ 878681 h 1209675"/>
              <a:gd name="connsiteX10" fmla="*/ 819150 w 5100638"/>
              <a:gd name="connsiteY10" fmla="*/ 954881 h 1209675"/>
              <a:gd name="connsiteX11" fmla="*/ 902494 w 5100638"/>
              <a:gd name="connsiteY11" fmla="*/ 1000125 h 1209675"/>
              <a:gd name="connsiteX12" fmla="*/ 1007269 w 5100638"/>
              <a:gd name="connsiteY12" fmla="*/ 1045368 h 1209675"/>
              <a:gd name="connsiteX13" fmla="*/ 1109662 w 5100638"/>
              <a:gd name="connsiteY13" fmla="*/ 1092993 h 1209675"/>
              <a:gd name="connsiteX14" fmla="*/ 1193006 w 5100638"/>
              <a:gd name="connsiteY14" fmla="*/ 1131093 h 1209675"/>
              <a:gd name="connsiteX15" fmla="*/ 1264444 w 5100638"/>
              <a:gd name="connsiteY15" fmla="*/ 1162050 h 1209675"/>
              <a:gd name="connsiteX16" fmla="*/ 1323975 w 5100638"/>
              <a:gd name="connsiteY16" fmla="*/ 1209675 h 1209675"/>
              <a:gd name="connsiteX17" fmla="*/ 1519237 w 5100638"/>
              <a:gd name="connsiteY17" fmla="*/ 1209675 h 1209675"/>
              <a:gd name="connsiteX18" fmla="*/ 1797844 w 5100638"/>
              <a:gd name="connsiteY18" fmla="*/ 1190625 h 1209675"/>
              <a:gd name="connsiteX19" fmla="*/ 2200275 w 5100638"/>
              <a:gd name="connsiteY19" fmla="*/ 1071562 h 1209675"/>
              <a:gd name="connsiteX20" fmla="*/ 2302669 w 5100638"/>
              <a:gd name="connsiteY20" fmla="*/ 1016793 h 1209675"/>
              <a:gd name="connsiteX21" fmla="*/ 2333625 w 5100638"/>
              <a:gd name="connsiteY21" fmla="*/ 1000125 h 1209675"/>
              <a:gd name="connsiteX22" fmla="*/ 2431256 w 5100638"/>
              <a:gd name="connsiteY22" fmla="*/ 966787 h 1209675"/>
              <a:gd name="connsiteX23" fmla="*/ 2531269 w 5100638"/>
              <a:gd name="connsiteY23" fmla="*/ 895350 h 1209675"/>
              <a:gd name="connsiteX24" fmla="*/ 2597944 w 5100638"/>
              <a:gd name="connsiteY24" fmla="*/ 835818 h 1209675"/>
              <a:gd name="connsiteX25" fmla="*/ 2714625 w 5100638"/>
              <a:gd name="connsiteY25" fmla="*/ 828675 h 1209675"/>
              <a:gd name="connsiteX26" fmla="*/ 2800350 w 5100638"/>
              <a:gd name="connsiteY26" fmla="*/ 854868 h 1209675"/>
              <a:gd name="connsiteX27" fmla="*/ 2914650 w 5100638"/>
              <a:gd name="connsiteY27" fmla="*/ 892968 h 1209675"/>
              <a:gd name="connsiteX28" fmla="*/ 2976562 w 5100638"/>
              <a:gd name="connsiteY28" fmla="*/ 895350 h 1209675"/>
              <a:gd name="connsiteX29" fmla="*/ 3059906 w 5100638"/>
              <a:gd name="connsiteY29" fmla="*/ 857251 h 1209675"/>
              <a:gd name="connsiteX30" fmla="*/ 3150394 w 5100638"/>
              <a:gd name="connsiteY30" fmla="*/ 823913 h 1209675"/>
              <a:gd name="connsiteX31" fmla="*/ 3221831 w 5100638"/>
              <a:gd name="connsiteY31" fmla="*/ 833438 h 1209675"/>
              <a:gd name="connsiteX32" fmla="*/ 3336131 w 5100638"/>
              <a:gd name="connsiteY32" fmla="*/ 840582 h 1209675"/>
              <a:gd name="connsiteX33" fmla="*/ 3407569 w 5100638"/>
              <a:gd name="connsiteY33" fmla="*/ 847726 h 1209675"/>
              <a:gd name="connsiteX34" fmla="*/ 3512344 w 5100638"/>
              <a:gd name="connsiteY34" fmla="*/ 831057 h 1209675"/>
              <a:gd name="connsiteX35" fmla="*/ 3593306 w 5100638"/>
              <a:gd name="connsiteY35" fmla="*/ 800101 h 1209675"/>
              <a:gd name="connsiteX36" fmla="*/ 3759994 w 5100638"/>
              <a:gd name="connsiteY36" fmla="*/ 742951 h 1209675"/>
              <a:gd name="connsiteX37" fmla="*/ 3957637 w 5100638"/>
              <a:gd name="connsiteY37" fmla="*/ 678657 h 1209675"/>
              <a:gd name="connsiteX38" fmla="*/ 4169569 w 5100638"/>
              <a:gd name="connsiteY38" fmla="*/ 595313 h 1209675"/>
              <a:gd name="connsiteX39" fmla="*/ 4369594 w 5100638"/>
              <a:gd name="connsiteY39" fmla="*/ 495301 h 1209675"/>
              <a:gd name="connsiteX40" fmla="*/ 4476750 w 5100638"/>
              <a:gd name="connsiteY40" fmla="*/ 447676 h 1209675"/>
              <a:gd name="connsiteX41" fmla="*/ 4552950 w 5100638"/>
              <a:gd name="connsiteY41" fmla="*/ 359569 h 1209675"/>
              <a:gd name="connsiteX42" fmla="*/ 5100638 w 5100638"/>
              <a:gd name="connsiteY42" fmla="*/ 0 h 1209675"/>
              <a:gd name="connsiteX0" fmla="*/ 0 w 5100638"/>
              <a:gd name="connsiteY0" fmla="*/ 538162 h 1209675"/>
              <a:gd name="connsiteX1" fmla="*/ 78581 w 5100638"/>
              <a:gd name="connsiteY1" fmla="*/ 566737 h 1209675"/>
              <a:gd name="connsiteX2" fmla="*/ 119062 w 5100638"/>
              <a:gd name="connsiteY2" fmla="*/ 583406 h 1209675"/>
              <a:gd name="connsiteX3" fmla="*/ 221456 w 5100638"/>
              <a:gd name="connsiteY3" fmla="*/ 631031 h 1209675"/>
              <a:gd name="connsiteX4" fmla="*/ 326231 w 5100638"/>
              <a:gd name="connsiteY4" fmla="*/ 669131 h 1209675"/>
              <a:gd name="connsiteX5" fmla="*/ 419100 w 5100638"/>
              <a:gd name="connsiteY5" fmla="*/ 700087 h 1209675"/>
              <a:gd name="connsiteX6" fmla="*/ 478631 w 5100638"/>
              <a:gd name="connsiteY6" fmla="*/ 731043 h 1209675"/>
              <a:gd name="connsiteX7" fmla="*/ 526256 w 5100638"/>
              <a:gd name="connsiteY7" fmla="*/ 762000 h 1209675"/>
              <a:gd name="connsiteX8" fmla="*/ 571500 w 5100638"/>
              <a:gd name="connsiteY8" fmla="*/ 807243 h 1209675"/>
              <a:gd name="connsiteX9" fmla="*/ 678656 w 5100638"/>
              <a:gd name="connsiteY9" fmla="*/ 878681 h 1209675"/>
              <a:gd name="connsiteX10" fmla="*/ 819150 w 5100638"/>
              <a:gd name="connsiteY10" fmla="*/ 954881 h 1209675"/>
              <a:gd name="connsiteX11" fmla="*/ 902494 w 5100638"/>
              <a:gd name="connsiteY11" fmla="*/ 1000125 h 1209675"/>
              <a:gd name="connsiteX12" fmla="*/ 1007269 w 5100638"/>
              <a:gd name="connsiteY12" fmla="*/ 1045368 h 1209675"/>
              <a:gd name="connsiteX13" fmla="*/ 1109662 w 5100638"/>
              <a:gd name="connsiteY13" fmla="*/ 1092993 h 1209675"/>
              <a:gd name="connsiteX14" fmla="*/ 1193006 w 5100638"/>
              <a:gd name="connsiteY14" fmla="*/ 1131093 h 1209675"/>
              <a:gd name="connsiteX15" fmla="*/ 1264444 w 5100638"/>
              <a:gd name="connsiteY15" fmla="*/ 1162050 h 1209675"/>
              <a:gd name="connsiteX16" fmla="*/ 1323975 w 5100638"/>
              <a:gd name="connsiteY16" fmla="*/ 1209675 h 1209675"/>
              <a:gd name="connsiteX17" fmla="*/ 1519237 w 5100638"/>
              <a:gd name="connsiteY17" fmla="*/ 1209675 h 1209675"/>
              <a:gd name="connsiteX18" fmla="*/ 1797844 w 5100638"/>
              <a:gd name="connsiteY18" fmla="*/ 1190625 h 1209675"/>
              <a:gd name="connsiteX19" fmla="*/ 2200275 w 5100638"/>
              <a:gd name="connsiteY19" fmla="*/ 1071562 h 1209675"/>
              <a:gd name="connsiteX20" fmla="*/ 2302669 w 5100638"/>
              <a:gd name="connsiteY20" fmla="*/ 1016793 h 1209675"/>
              <a:gd name="connsiteX21" fmla="*/ 2333625 w 5100638"/>
              <a:gd name="connsiteY21" fmla="*/ 1000125 h 1209675"/>
              <a:gd name="connsiteX22" fmla="*/ 2431256 w 5100638"/>
              <a:gd name="connsiteY22" fmla="*/ 966787 h 1209675"/>
              <a:gd name="connsiteX23" fmla="*/ 2531269 w 5100638"/>
              <a:gd name="connsiteY23" fmla="*/ 895350 h 1209675"/>
              <a:gd name="connsiteX24" fmla="*/ 2597944 w 5100638"/>
              <a:gd name="connsiteY24" fmla="*/ 835818 h 1209675"/>
              <a:gd name="connsiteX25" fmla="*/ 2714625 w 5100638"/>
              <a:gd name="connsiteY25" fmla="*/ 828675 h 1209675"/>
              <a:gd name="connsiteX26" fmla="*/ 2800350 w 5100638"/>
              <a:gd name="connsiteY26" fmla="*/ 854868 h 1209675"/>
              <a:gd name="connsiteX27" fmla="*/ 2914650 w 5100638"/>
              <a:gd name="connsiteY27" fmla="*/ 892968 h 1209675"/>
              <a:gd name="connsiteX28" fmla="*/ 2976562 w 5100638"/>
              <a:gd name="connsiteY28" fmla="*/ 895350 h 1209675"/>
              <a:gd name="connsiteX29" fmla="*/ 3059906 w 5100638"/>
              <a:gd name="connsiteY29" fmla="*/ 857251 h 1209675"/>
              <a:gd name="connsiteX30" fmla="*/ 3150394 w 5100638"/>
              <a:gd name="connsiteY30" fmla="*/ 823913 h 1209675"/>
              <a:gd name="connsiteX31" fmla="*/ 3221831 w 5100638"/>
              <a:gd name="connsiteY31" fmla="*/ 833438 h 1209675"/>
              <a:gd name="connsiteX32" fmla="*/ 3336131 w 5100638"/>
              <a:gd name="connsiteY32" fmla="*/ 840582 h 1209675"/>
              <a:gd name="connsiteX33" fmla="*/ 3407569 w 5100638"/>
              <a:gd name="connsiteY33" fmla="*/ 847726 h 1209675"/>
              <a:gd name="connsiteX34" fmla="*/ 3512344 w 5100638"/>
              <a:gd name="connsiteY34" fmla="*/ 831057 h 1209675"/>
              <a:gd name="connsiteX35" fmla="*/ 3593306 w 5100638"/>
              <a:gd name="connsiteY35" fmla="*/ 800101 h 1209675"/>
              <a:gd name="connsiteX36" fmla="*/ 3759994 w 5100638"/>
              <a:gd name="connsiteY36" fmla="*/ 742951 h 1209675"/>
              <a:gd name="connsiteX37" fmla="*/ 3957637 w 5100638"/>
              <a:gd name="connsiteY37" fmla="*/ 678657 h 1209675"/>
              <a:gd name="connsiteX38" fmla="*/ 4169569 w 5100638"/>
              <a:gd name="connsiteY38" fmla="*/ 595313 h 1209675"/>
              <a:gd name="connsiteX39" fmla="*/ 4369594 w 5100638"/>
              <a:gd name="connsiteY39" fmla="*/ 495301 h 1209675"/>
              <a:gd name="connsiteX40" fmla="*/ 4476750 w 5100638"/>
              <a:gd name="connsiteY40" fmla="*/ 447676 h 1209675"/>
              <a:gd name="connsiteX41" fmla="*/ 4552950 w 5100638"/>
              <a:gd name="connsiteY41" fmla="*/ 359569 h 1209675"/>
              <a:gd name="connsiteX42" fmla="*/ 4655344 w 5100638"/>
              <a:gd name="connsiteY42" fmla="*/ 292894 h 1209675"/>
              <a:gd name="connsiteX43" fmla="*/ 5100638 w 5100638"/>
              <a:gd name="connsiteY43" fmla="*/ 0 h 1209675"/>
              <a:gd name="connsiteX0" fmla="*/ 0 w 5100638"/>
              <a:gd name="connsiteY0" fmla="*/ 538162 h 1209675"/>
              <a:gd name="connsiteX1" fmla="*/ 78581 w 5100638"/>
              <a:gd name="connsiteY1" fmla="*/ 566737 h 1209675"/>
              <a:gd name="connsiteX2" fmla="*/ 119062 w 5100638"/>
              <a:gd name="connsiteY2" fmla="*/ 583406 h 1209675"/>
              <a:gd name="connsiteX3" fmla="*/ 221456 w 5100638"/>
              <a:gd name="connsiteY3" fmla="*/ 631031 h 1209675"/>
              <a:gd name="connsiteX4" fmla="*/ 326231 w 5100638"/>
              <a:gd name="connsiteY4" fmla="*/ 669131 h 1209675"/>
              <a:gd name="connsiteX5" fmla="*/ 419100 w 5100638"/>
              <a:gd name="connsiteY5" fmla="*/ 700087 h 1209675"/>
              <a:gd name="connsiteX6" fmla="*/ 478631 w 5100638"/>
              <a:gd name="connsiteY6" fmla="*/ 731043 h 1209675"/>
              <a:gd name="connsiteX7" fmla="*/ 526256 w 5100638"/>
              <a:gd name="connsiteY7" fmla="*/ 762000 h 1209675"/>
              <a:gd name="connsiteX8" fmla="*/ 571500 w 5100638"/>
              <a:gd name="connsiteY8" fmla="*/ 807243 h 1209675"/>
              <a:gd name="connsiteX9" fmla="*/ 678656 w 5100638"/>
              <a:gd name="connsiteY9" fmla="*/ 878681 h 1209675"/>
              <a:gd name="connsiteX10" fmla="*/ 819150 w 5100638"/>
              <a:gd name="connsiteY10" fmla="*/ 954881 h 1209675"/>
              <a:gd name="connsiteX11" fmla="*/ 902494 w 5100638"/>
              <a:gd name="connsiteY11" fmla="*/ 1000125 h 1209675"/>
              <a:gd name="connsiteX12" fmla="*/ 1007269 w 5100638"/>
              <a:gd name="connsiteY12" fmla="*/ 1045368 h 1209675"/>
              <a:gd name="connsiteX13" fmla="*/ 1109662 w 5100638"/>
              <a:gd name="connsiteY13" fmla="*/ 1092993 h 1209675"/>
              <a:gd name="connsiteX14" fmla="*/ 1193006 w 5100638"/>
              <a:gd name="connsiteY14" fmla="*/ 1131093 h 1209675"/>
              <a:gd name="connsiteX15" fmla="*/ 1264444 w 5100638"/>
              <a:gd name="connsiteY15" fmla="*/ 1162050 h 1209675"/>
              <a:gd name="connsiteX16" fmla="*/ 1323975 w 5100638"/>
              <a:gd name="connsiteY16" fmla="*/ 1209675 h 1209675"/>
              <a:gd name="connsiteX17" fmla="*/ 1519237 w 5100638"/>
              <a:gd name="connsiteY17" fmla="*/ 1209675 h 1209675"/>
              <a:gd name="connsiteX18" fmla="*/ 1797844 w 5100638"/>
              <a:gd name="connsiteY18" fmla="*/ 1190625 h 1209675"/>
              <a:gd name="connsiteX19" fmla="*/ 2200275 w 5100638"/>
              <a:gd name="connsiteY19" fmla="*/ 1071562 h 1209675"/>
              <a:gd name="connsiteX20" fmla="*/ 2302669 w 5100638"/>
              <a:gd name="connsiteY20" fmla="*/ 1016793 h 1209675"/>
              <a:gd name="connsiteX21" fmla="*/ 2333625 w 5100638"/>
              <a:gd name="connsiteY21" fmla="*/ 1000125 h 1209675"/>
              <a:gd name="connsiteX22" fmla="*/ 2431256 w 5100638"/>
              <a:gd name="connsiteY22" fmla="*/ 966787 h 1209675"/>
              <a:gd name="connsiteX23" fmla="*/ 2531269 w 5100638"/>
              <a:gd name="connsiteY23" fmla="*/ 895350 h 1209675"/>
              <a:gd name="connsiteX24" fmla="*/ 2597944 w 5100638"/>
              <a:gd name="connsiteY24" fmla="*/ 835818 h 1209675"/>
              <a:gd name="connsiteX25" fmla="*/ 2714625 w 5100638"/>
              <a:gd name="connsiteY25" fmla="*/ 828675 h 1209675"/>
              <a:gd name="connsiteX26" fmla="*/ 2800350 w 5100638"/>
              <a:gd name="connsiteY26" fmla="*/ 854868 h 1209675"/>
              <a:gd name="connsiteX27" fmla="*/ 2914650 w 5100638"/>
              <a:gd name="connsiteY27" fmla="*/ 892968 h 1209675"/>
              <a:gd name="connsiteX28" fmla="*/ 2976562 w 5100638"/>
              <a:gd name="connsiteY28" fmla="*/ 895350 h 1209675"/>
              <a:gd name="connsiteX29" fmla="*/ 3059906 w 5100638"/>
              <a:gd name="connsiteY29" fmla="*/ 857251 h 1209675"/>
              <a:gd name="connsiteX30" fmla="*/ 3150394 w 5100638"/>
              <a:gd name="connsiteY30" fmla="*/ 823913 h 1209675"/>
              <a:gd name="connsiteX31" fmla="*/ 3221831 w 5100638"/>
              <a:gd name="connsiteY31" fmla="*/ 833438 h 1209675"/>
              <a:gd name="connsiteX32" fmla="*/ 3336131 w 5100638"/>
              <a:gd name="connsiteY32" fmla="*/ 840582 h 1209675"/>
              <a:gd name="connsiteX33" fmla="*/ 3407569 w 5100638"/>
              <a:gd name="connsiteY33" fmla="*/ 847726 h 1209675"/>
              <a:gd name="connsiteX34" fmla="*/ 3512344 w 5100638"/>
              <a:gd name="connsiteY34" fmla="*/ 831057 h 1209675"/>
              <a:gd name="connsiteX35" fmla="*/ 3593306 w 5100638"/>
              <a:gd name="connsiteY35" fmla="*/ 800101 h 1209675"/>
              <a:gd name="connsiteX36" fmla="*/ 3759994 w 5100638"/>
              <a:gd name="connsiteY36" fmla="*/ 742951 h 1209675"/>
              <a:gd name="connsiteX37" fmla="*/ 3957637 w 5100638"/>
              <a:gd name="connsiteY37" fmla="*/ 678657 h 1209675"/>
              <a:gd name="connsiteX38" fmla="*/ 4169569 w 5100638"/>
              <a:gd name="connsiteY38" fmla="*/ 595313 h 1209675"/>
              <a:gd name="connsiteX39" fmla="*/ 4369594 w 5100638"/>
              <a:gd name="connsiteY39" fmla="*/ 495301 h 1209675"/>
              <a:gd name="connsiteX40" fmla="*/ 4476750 w 5100638"/>
              <a:gd name="connsiteY40" fmla="*/ 447676 h 1209675"/>
              <a:gd name="connsiteX41" fmla="*/ 4552950 w 5100638"/>
              <a:gd name="connsiteY41" fmla="*/ 359569 h 1209675"/>
              <a:gd name="connsiteX42" fmla="*/ 4655344 w 5100638"/>
              <a:gd name="connsiteY42" fmla="*/ 292894 h 1209675"/>
              <a:gd name="connsiteX43" fmla="*/ 4943475 w 5100638"/>
              <a:gd name="connsiteY43" fmla="*/ 102394 h 1209675"/>
              <a:gd name="connsiteX44" fmla="*/ 5100638 w 5100638"/>
              <a:gd name="connsiteY44" fmla="*/ 0 h 1209675"/>
              <a:gd name="connsiteX0" fmla="*/ 0 w 5060157"/>
              <a:gd name="connsiteY0" fmla="*/ 511968 h 1183481"/>
              <a:gd name="connsiteX1" fmla="*/ 78581 w 5060157"/>
              <a:gd name="connsiteY1" fmla="*/ 540543 h 1183481"/>
              <a:gd name="connsiteX2" fmla="*/ 119062 w 5060157"/>
              <a:gd name="connsiteY2" fmla="*/ 557212 h 1183481"/>
              <a:gd name="connsiteX3" fmla="*/ 221456 w 5060157"/>
              <a:gd name="connsiteY3" fmla="*/ 604837 h 1183481"/>
              <a:gd name="connsiteX4" fmla="*/ 326231 w 5060157"/>
              <a:gd name="connsiteY4" fmla="*/ 642937 h 1183481"/>
              <a:gd name="connsiteX5" fmla="*/ 419100 w 5060157"/>
              <a:gd name="connsiteY5" fmla="*/ 673893 h 1183481"/>
              <a:gd name="connsiteX6" fmla="*/ 478631 w 5060157"/>
              <a:gd name="connsiteY6" fmla="*/ 704849 h 1183481"/>
              <a:gd name="connsiteX7" fmla="*/ 526256 w 5060157"/>
              <a:gd name="connsiteY7" fmla="*/ 735806 h 1183481"/>
              <a:gd name="connsiteX8" fmla="*/ 571500 w 5060157"/>
              <a:gd name="connsiteY8" fmla="*/ 781049 h 1183481"/>
              <a:gd name="connsiteX9" fmla="*/ 678656 w 5060157"/>
              <a:gd name="connsiteY9" fmla="*/ 852487 h 1183481"/>
              <a:gd name="connsiteX10" fmla="*/ 819150 w 5060157"/>
              <a:gd name="connsiteY10" fmla="*/ 928687 h 1183481"/>
              <a:gd name="connsiteX11" fmla="*/ 902494 w 5060157"/>
              <a:gd name="connsiteY11" fmla="*/ 973931 h 1183481"/>
              <a:gd name="connsiteX12" fmla="*/ 1007269 w 5060157"/>
              <a:gd name="connsiteY12" fmla="*/ 1019174 h 1183481"/>
              <a:gd name="connsiteX13" fmla="*/ 1109662 w 5060157"/>
              <a:gd name="connsiteY13" fmla="*/ 1066799 h 1183481"/>
              <a:gd name="connsiteX14" fmla="*/ 1193006 w 5060157"/>
              <a:gd name="connsiteY14" fmla="*/ 1104899 h 1183481"/>
              <a:gd name="connsiteX15" fmla="*/ 1264444 w 5060157"/>
              <a:gd name="connsiteY15" fmla="*/ 1135856 h 1183481"/>
              <a:gd name="connsiteX16" fmla="*/ 1323975 w 5060157"/>
              <a:gd name="connsiteY16" fmla="*/ 1183481 h 1183481"/>
              <a:gd name="connsiteX17" fmla="*/ 1519237 w 5060157"/>
              <a:gd name="connsiteY17" fmla="*/ 1183481 h 1183481"/>
              <a:gd name="connsiteX18" fmla="*/ 1797844 w 5060157"/>
              <a:gd name="connsiteY18" fmla="*/ 1164431 h 1183481"/>
              <a:gd name="connsiteX19" fmla="*/ 2200275 w 5060157"/>
              <a:gd name="connsiteY19" fmla="*/ 1045368 h 1183481"/>
              <a:gd name="connsiteX20" fmla="*/ 2302669 w 5060157"/>
              <a:gd name="connsiteY20" fmla="*/ 990599 h 1183481"/>
              <a:gd name="connsiteX21" fmla="*/ 2333625 w 5060157"/>
              <a:gd name="connsiteY21" fmla="*/ 973931 h 1183481"/>
              <a:gd name="connsiteX22" fmla="*/ 2431256 w 5060157"/>
              <a:gd name="connsiteY22" fmla="*/ 940593 h 1183481"/>
              <a:gd name="connsiteX23" fmla="*/ 2531269 w 5060157"/>
              <a:gd name="connsiteY23" fmla="*/ 869156 h 1183481"/>
              <a:gd name="connsiteX24" fmla="*/ 2597944 w 5060157"/>
              <a:gd name="connsiteY24" fmla="*/ 809624 h 1183481"/>
              <a:gd name="connsiteX25" fmla="*/ 2714625 w 5060157"/>
              <a:gd name="connsiteY25" fmla="*/ 802481 h 1183481"/>
              <a:gd name="connsiteX26" fmla="*/ 2800350 w 5060157"/>
              <a:gd name="connsiteY26" fmla="*/ 828674 h 1183481"/>
              <a:gd name="connsiteX27" fmla="*/ 2914650 w 5060157"/>
              <a:gd name="connsiteY27" fmla="*/ 866774 h 1183481"/>
              <a:gd name="connsiteX28" fmla="*/ 2976562 w 5060157"/>
              <a:gd name="connsiteY28" fmla="*/ 869156 h 1183481"/>
              <a:gd name="connsiteX29" fmla="*/ 3059906 w 5060157"/>
              <a:gd name="connsiteY29" fmla="*/ 831057 h 1183481"/>
              <a:gd name="connsiteX30" fmla="*/ 3150394 w 5060157"/>
              <a:gd name="connsiteY30" fmla="*/ 797719 h 1183481"/>
              <a:gd name="connsiteX31" fmla="*/ 3221831 w 5060157"/>
              <a:gd name="connsiteY31" fmla="*/ 807244 h 1183481"/>
              <a:gd name="connsiteX32" fmla="*/ 3336131 w 5060157"/>
              <a:gd name="connsiteY32" fmla="*/ 814388 h 1183481"/>
              <a:gd name="connsiteX33" fmla="*/ 3407569 w 5060157"/>
              <a:gd name="connsiteY33" fmla="*/ 821532 h 1183481"/>
              <a:gd name="connsiteX34" fmla="*/ 3512344 w 5060157"/>
              <a:gd name="connsiteY34" fmla="*/ 804863 h 1183481"/>
              <a:gd name="connsiteX35" fmla="*/ 3593306 w 5060157"/>
              <a:gd name="connsiteY35" fmla="*/ 773907 h 1183481"/>
              <a:gd name="connsiteX36" fmla="*/ 3759994 w 5060157"/>
              <a:gd name="connsiteY36" fmla="*/ 716757 h 1183481"/>
              <a:gd name="connsiteX37" fmla="*/ 3957637 w 5060157"/>
              <a:gd name="connsiteY37" fmla="*/ 652463 h 1183481"/>
              <a:gd name="connsiteX38" fmla="*/ 4169569 w 5060157"/>
              <a:gd name="connsiteY38" fmla="*/ 569119 h 1183481"/>
              <a:gd name="connsiteX39" fmla="*/ 4369594 w 5060157"/>
              <a:gd name="connsiteY39" fmla="*/ 469107 h 1183481"/>
              <a:gd name="connsiteX40" fmla="*/ 4476750 w 5060157"/>
              <a:gd name="connsiteY40" fmla="*/ 421482 h 1183481"/>
              <a:gd name="connsiteX41" fmla="*/ 4552950 w 5060157"/>
              <a:gd name="connsiteY41" fmla="*/ 333375 h 1183481"/>
              <a:gd name="connsiteX42" fmla="*/ 4655344 w 5060157"/>
              <a:gd name="connsiteY42" fmla="*/ 266700 h 1183481"/>
              <a:gd name="connsiteX43" fmla="*/ 4943475 w 5060157"/>
              <a:gd name="connsiteY43" fmla="*/ 76200 h 1183481"/>
              <a:gd name="connsiteX44" fmla="*/ 5060157 w 5060157"/>
              <a:gd name="connsiteY44" fmla="*/ 0 h 118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060157" h="1183481">
                <a:moveTo>
                  <a:pt x="0" y="511968"/>
                </a:moveTo>
                <a:lnTo>
                  <a:pt x="78581" y="540543"/>
                </a:lnTo>
                <a:lnTo>
                  <a:pt x="119062" y="557212"/>
                </a:lnTo>
                <a:lnTo>
                  <a:pt x="221456" y="604837"/>
                </a:lnTo>
                <a:lnTo>
                  <a:pt x="326231" y="642937"/>
                </a:lnTo>
                <a:lnTo>
                  <a:pt x="419100" y="673893"/>
                </a:lnTo>
                <a:lnTo>
                  <a:pt x="478631" y="704849"/>
                </a:lnTo>
                <a:lnTo>
                  <a:pt x="526256" y="735806"/>
                </a:lnTo>
                <a:lnTo>
                  <a:pt x="571500" y="781049"/>
                </a:lnTo>
                <a:lnTo>
                  <a:pt x="678656" y="852487"/>
                </a:lnTo>
                <a:lnTo>
                  <a:pt x="819150" y="928687"/>
                </a:lnTo>
                <a:lnTo>
                  <a:pt x="902494" y="973931"/>
                </a:lnTo>
                <a:lnTo>
                  <a:pt x="1007269" y="1019174"/>
                </a:lnTo>
                <a:lnTo>
                  <a:pt x="1109662" y="1066799"/>
                </a:lnTo>
                <a:lnTo>
                  <a:pt x="1193006" y="1104899"/>
                </a:lnTo>
                <a:lnTo>
                  <a:pt x="1264444" y="1135856"/>
                </a:lnTo>
                <a:lnTo>
                  <a:pt x="1323975" y="1183481"/>
                </a:lnTo>
                <a:lnTo>
                  <a:pt x="1519237" y="1183481"/>
                </a:lnTo>
                <a:lnTo>
                  <a:pt x="1797844" y="1164431"/>
                </a:lnTo>
                <a:lnTo>
                  <a:pt x="2200275" y="1045368"/>
                </a:lnTo>
                <a:lnTo>
                  <a:pt x="2302669" y="990599"/>
                </a:lnTo>
                <a:lnTo>
                  <a:pt x="2333625" y="973931"/>
                </a:lnTo>
                <a:lnTo>
                  <a:pt x="2431256" y="940593"/>
                </a:lnTo>
                <a:lnTo>
                  <a:pt x="2531269" y="869156"/>
                </a:lnTo>
                <a:lnTo>
                  <a:pt x="2597944" y="809624"/>
                </a:lnTo>
                <a:lnTo>
                  <a:pt x="2714625" y="802481"/>
                </a:lnTo>
                <a:lnTo>
                  <a:pt x="2800350" y="828674"/>
                </a:lnTo>
                <a:lnTo>
                  <a:pt x="2914650" y="866774"/>
                </a:lnTo>
                <a:lnTo>
                  <a:pt x="2976562" y="869156"/>
                </a:lnTo>
                <a:cubicBezTo>
                  <a:pt x="3001168" y="858837"/>
                  <a:pt x="3035300" y="841376"/>
                  <a:pt x="3059906" y="831057"/>
                </a:cubicBezTo>
                <a:cubicBezTo>
                  <a:pt x="3088481" y="818357"/>
                  <a:pt x="3121819" y="810419"/>
                  <a:pt x="3150394" y="797719"/>
                </a:cubicBezTo>
                <a:cubicBezTo>
                  <a:pt x="3169444" y="788988"/>
                  <a:pt x="3202781" y="815975"/>
                  <a:pt x="3221831" y="807244"/>
                </a:cubicBezTo>
                <a:cubicBezTo>
                  <a:pt x="3251994" y="793750"/>
                  <a:pt x="3305968" y="827882"/>
                  <a:pt x="3336131" y="814388"/>
                </a:cubicBezTo>
                <a:cubicBezTo>
                  <a:pt x="3357562" y="804863"/>
                  <a:pt x="3386138" y="831057"/>
                  <a:pt x="3407569" y="821532"/>
                </a:cubicBezTo>
                <a:cubicBezTo>
                  <a:pt x="3433763" y="807244"/>
                  <a:pt x="3486150" y="819151"/>
                  <a:pt x="3512344" y="804863"/>
                </a:cubicBezTo>
                <a:cubicBezTo>
                  <a:pt x="3555206" y="781050"/>
                  <a:pt x="3550444" y="797720"/>
                  <a:pt x="3593306" y="773907"/>
                </a:cubicBezTo>
                <a:cubicBezTo>
                  <a:pt x="3641725" y="748507"/>
                  <a:pt x="3711575" y="742157"/>
                  <a:pt x="3759994" y="716757"/>
                </a:cubicBezTo>
                <a:cubicBezTo>
                  <a:pt x="3817938" y="685801"/>
                  <a:pt x="3899693" y="683419"/>
                  <a:pt x="3957637" y="652463"/>
                </a:cubicBezTo>
                <a:cubicBezTo>
                  <a:pt x="4021137" y="612775"/>
                  <a:pt x="4106069" y="608807"/>
                  <a:pt x="4169569" y="569119"/>
                </a:cubicBezTo>
                <a:cubicBezTo>
                  <a:pt x="4224338" y="534194"/>
                  <a:pt x="4314825" y="504032"/>
                  <a:pt x="4369594" y="469107"/>
                </a:cubicBezTo>
                <a:cubicBezTo>
                  <a:pt x="4400550" y="449263"/>
                  <a:pt x="4445794" y="441326"/>
                  <a:pt x="4476750" y="421482"/>
                </a:cubicBezTo>
                <a:cubicBezTo>
                  <a:pt x="4501356" y="404813"/>
                  <a:pt x="4528344" y="350044"/>
                  <a:pt x="4552950" y="333375"/>
                </a:cubicBezTo>
                <a:cubicBezTo>
                  <a:pt x="4586287" y="312738"/>
                  <a:pt x="4622007" y="287337"/>
                  <a:pt x="4655344" y="266700"/>
                </a:cubicBezTo>
                <a:cubicBezTo>
                  <a:pt x="4746625" y="207963"/>
                  <a:pt x="4852194" y="134937"/>
                  <a:pt x="4943475" y="76200"/>
                </a:cubicBezTo>
                <a:lnTo>
                  <a:pt x="5060157" y="0"/>
                </a:lnTo>
              </a:path>
            </a:pathLst>
          </a:cu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7" name="Straight Arrow Connector 16"/>
          <p:cNvCxnSpPr/>
          <p:nvPr/>
        </p:nvCxnSpPr>
        <p:spPr>
          <a:xfrm flipV="1">
            <a:off x="6425366" y="1484784"/>
            <a:ext cx="104736" cy="36004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6807562" y="1466725"/>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0800000" flipV="1">
            <a:off x="6877516" y="1226773"/>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rot="2127308">
            <a:off x="5567432" y="3340055"/>
            <a:ext cx="139908" cy="471968"/>
            <a:chOff x="5015880" y="2829008"/>
            <a:chExt cx="139908" cy="471968"/>
          </a:xfrm>
        </p:grpSpPr>
        <p:cxnSp>
          <p:nvCxnSpPr>
            <p:cNvPr id="21" name="Straight Arrow Connector 20"/>
            <p:cNvCxnSpPr/>
            <p:nvPr/>
          </p:nvCxnSpPr>
          <p:spPr>
            <a:xfrm flipV="1">
              <a:off x="5015880" y="3068960"/>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5085834" y="2829008"/>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rot="19237774">
            <a:off x="6905535" y="2654684"/>
            <a:ext cx="83869" cy="370962"/>
            <a:chOff x="5015880" y="2829008"/>
            <a:chExt cx="139908" cy="471968"/>
          </a:xfrm>
        </p:grpSpPr>
        <p:cxnSp>
          <p:nvCxnSpPr>
            <p:cNvPr id="24" name="Straight Arrow Connector 23"/>
            <p:cNvCxnSpPr/>
            <p:nvPr/>
          </p:nvCxnSpPr>
          <p:spPr>
            <a:xfrm flipV="1">
              <a:off x="5015880" y="3068960"/>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0800000" flipV="1">
              <a:off x="5085834" y="2829008"/>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26" name="Straight Arrow Connector 25"/>
          <p:cNvCxnSpPr/>
          <p:nvPr/>
        </p:nvCxnSpPr>
        <p:spPr>
          <a:xfrm flipH="1" flipV="1">
            <a:off x="6532525" y="2599965"/>
            <a:ext cx="133389" cy="291069"/>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rot="6837512">
            <a:off x="6099044" y="3792423"/>
            <a:ext cx="139908" cy="471968"/>
            <a:chOff x="5015880" y="2829008"/>
            <a:chExt cx="139908" cy="471968"/>
          </a:xfrm>
        </p:grpSpPr>
        <p:cxnSp>
          <p:nvCxnSpPr>
            <p:cNvPr id="28" name="Straight Arrow Connector 27"/>
            <p:cNvCxnSpPr/>
            <p:nvPr/>
          </p:nvCxnSpPr>
          <p:spPr>
            <a:xfrm flipV="1">
              <a:off x="5015880" y="3068960"/>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10800000" flipV="1">
              <a:off x="5085834" y="2829008"/>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rot="732583">
            <a:off x="6360819" y="4357445"/>
            <a:ext cx="139908" cy="471968"/>
            <a:chOff x="5015880" y="2829008"/>
            <a:chExt cx="139908" cy="471968"/>
          </a:xfrm>
        </p:grpSpPr>
        <p:cxnSp>
          <p:nvCxnSpPr>
            <p:cNvPr id="31" name="Straight Arrow Connector 30"/>
            <p:cNvCxnSpPr/>
            <p:nvPr/>
          </p:nvCxnSpPr>
          <p:spPr>
            <a:xfrm flipV="1">
              <a:off x="5015880" y="3068960"/>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10800000" flipV="1">
              <a:off x="5085834" y="2829008"/>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33" name="Straight Arrow Connector 32"/>
          <p:cNvCxnSpPr/>
          <p:nvPr/>
        </p:nvCxnSpPr>
        <p:spPr>
          <a:xfrm flipV="1">
            <a:off x="6503626" y="4824076"/>
            <a:ext cx="168438" cy="235965"/>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rot="1042362">
            <a:off x="6241380" y="4835981"/>
            <a:ext cx="140198" cy="315812"/>
            <a:chOff x="5015880" y="2829008"/>
            <a:chExt cx="139908" cy="471968"/>
          </a:xfrm>
        </p:grpSpPr>
        <p:cxnSp>
          <p:nvCxnSpPr>
            <p:cNvPr id="35" name="Straight Arrow Connector 34"/>
            <p:cNvCxnSpPr/>
            <p:nvPr/>
          </p:nvCxnSpPr>
          <p:spPr>
            <a:xfrm flipV="1">
              <a:off x="5015880" y="3068960"/>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0800000" flipV="1">
              <a:off x="5085834" y="2829008"/>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7" name="Oval 6"/>
          <p:cNvSpPr/>
          <p:nvPr/>
        </p:nvSpPr>
        <p:spPr>
          <a:xfrm>
            <a:off x="3959679" y="2152749"/>
            <a:ext cx="180000" cy="17907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810755" y="942929"/>
            <a:ext cx="2578671" cy="4401205"/>
          </a:xfrm>
          <a:prstGeom prst="rect">
            <a:avLst/>
          </a:prstGeom>
          <a:noFill/>
        </p:spPr>
        <p:txBody>
          <a:bodyPr wrap="square" rtlCol="0">
            <a:spAutoFit/>
          </a:bodyPr>
          <a:lstStyle/>
          <a:p>
            <a:pPr marL="342900" indent="-342900">
              <a:buAutoNum type="arabicPeriod"/>
            </a:pPr>
            <a:r>
              <a:rPr lang="en-CA" sz="2800" dirty="0" err="1" smtClean="0"/>
              <a:t>Anoki</a:t>
            </a:r>
            <a:endParaRPr lang="en-CA" sz="2800" dirty="0" smtClean="0"/>
          </a:p>
          <a:p>
            <a:pPr marL="342900" indent="-342900">
              <a:buAutoNum type="arabicPeriod"/>
            </a:pPr>
            <a:r>
              <a:rPr lang="en-CA" sz="2800" dirty="0" err="1" smtClean="0"/>
              <a:t>McBean</a:t>
            </a:r>
            <a:endParaRPr lang="en-CA" sz="2800" dirty="0" smtClean="0"/>
          </a:p>
          <a:p>
            <a:pPr marL="342900" indent="-342900">
              <a:buAutoNum type="arabicPeriod"/>
            </a:pPr>
            <a:r>
              <a:rPr lang="en-CA" sz="2800" dirty="0" smtClean="0"/>
              <a:t>Upper Beaver</a:t>
            </a:r>
          </a:p>
          <a:p>
            <a:pPr marL="342900" indent="-342900">
              <a:buAutoNum type="arabicPeriod"/>
            </a:pPr>
            <a:r>
              <a:rPr lang="en-CA" sz="2800" dirty="0" smtClean="0"/>
              <a:t>Omega</a:t>
            </a:r>
          </a:p>
          <a:p>
            <a:pPr marL="342900" indent="-342900">
              <a:buAutoNum type="arabicPeriod"/>
            </a:pPr>
            <a:r>
              <a:rPr lang="en-CA" sz="2800" dirty="0" err="1" smtClean="0"/>
              <a:t>Fernland</a:t>
            </a:r>
            <a:endParaRPr lang="en-CA" sz="2800" dirty="0" smtClean="0"/>
          </a:p>
          <a:p>
            <a:pPr marL="342900" indent="-342900">
              <a:buAutoNum type="arabicPeriod"/>
            </a:pPr>
            <a:r>
              <a:rPr lang="en-CA" sz="2800" dirty="0" err="1" smtClean="0"/>
              <a:t>Cheminis</a:t>
            </a:r>
            <a:endParaRPr lang="en-CA" sz="2800" dirty="0" smtClean="0"/>
          </a:p>
          <a:p>
            <a:pPr marL="342900" indent="-342900">
              <a:buAutoNum type="arabicPeriod"/>
            </a:pPr>
            <a:r>
              <a:rPr lang="en-CA" sz="2800" dirty="0" smtClean="0"/>
              <a:t>Bear Lake</a:t>
            </a:r>
          </a:p>
          <a:p>
            <a:pPr marL="342900" indent="-342900">
              <a:buAutoNum type="arabicPeriod"/>
            </a:pPr>
            <a:r>
              <a:rPr lang="en-CA" sz="2800" dirty="0" smtClean="0"/>
              <a:t>Barber Larder</a:t>
            </a:r>
          </a:p>
          <a:p>
            <a:pPr marL="342900" indent="-342900">
              <a:buAutoNum type="arabicPeriod"/>
            </a:pPr>
            <a:r>
              <a:rPr lang="en-CA" sz="2800" dirty="0" err="1" smtClean="0"/>
              <a:t>McGarry</a:t>
            </a:r>
            <a:endParaRPr lang="en-CA" sz="2800" dirty="0" smtClean="0"/>
          </a:p>
          <a:p>
            <a:pPr marL="342900" indent="-342900">
              <a:buAutoNum type="arabicPeriod"/>
            </a:pPr>
            <a:r>
              <a:rPr lang="en-CA" sz="2800" dirty="0" smtClean="0"/>
              <a:t> Kerr Addison</a:t>
            </a:r>
            <a:endParaRPr lang="en-CA" sz="2800" dirty="0"/>
          </a:p>
        </p:txBody>
      </p:sp>
      <p:sp>
        <p:nvSpPr>
          <p:cNvPr id="37" name="Oval 36"/>
          <p:cNvSpPr/>
          <p:nvPr/>
        </p:nvSpPr>
        <p:spPr>
          <a:xfrm>
            <a:off x="4583832" y="2331349"/>
            <a:ext cx="180000" cy="17907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Oval 37"/>
          <p:cNvSpPr/>
          <p:nvPr/>
        </p:nvSpPr>
        <p:spPr>
          <a:xfrm>
            <a:off x="5263517" y="1131620"/>
            <a:ext cx="180000" cy="17907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Oval 38"/>
          <p:cNvSpPr/>
          <p:nvPr/>
        </p:nvSpPr>
        <p:spPr>
          <a:xfrm>
            <a:off x="6459054" y="2424399"/>
            <a:ext cx="180000" cy="17907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Oval 39"/>
          <p:cNvSpPr/>
          <p:nvPr/>
        </p:nvSpPr>
        <p:spPr>
          <a:xfrm>
            <a:off x="6787516" y="2459802"/>
            <a:ext cx="180000" cy="17907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Oval 40"/>
          <p:cNvSpPr/>
          <p:nvPr/>
        </p:nvSpPr>
        <p:spPr>
          <a:xfrm>
            <a:off x="7156339" y="2420888"/>
            <a:ext cx="180000" cy="17907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Oval 41"/>
          <p:cNvSpPr/>
          <p:nvPr/>
        </p:nvSpPr>
        <p:spPr>
          <a:xfrm>
            <a:off x="7444404" y="2370263"/>
            <a:ext cx="180000" cy="17907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Oval 42"/>
          <p:cNvSpPr/>
          <p:nvPr/>
        </p:nvSpPr>
        <p:spPr>
          <a:xfrm>
            <a:off x="7894037" y="2241810"/>
            <a:ext cx="180000" cy="17907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Oval 43"/>
          <p:cNvSpPr/>
          <p:nvPr/>
        </p:nvSpPr>
        <p:spPr>
          <a:xfrm>
            <a:off x="8184232" y="2110781"/>
            <a:ext cx="180000" cy="17907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Oval 44"/>
          <p:cNvSpPr/>
          <p:nvPr/>
        </p:nvSpPr>
        <p:spPr>
          <a:xfrm>
            <a:off x="8544272" y="1913353"/>
            <a:ext cx="180000" cy="17907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3913919" y="2091058"/>
            <a:ext cx="266420" cy="307777"/>
          </a:xfrm>
          <a:prstGeom prst="rect">
            <a:avLst/>
          </a:prstGeom>
          <a:noFill/>
        </p:spPr>
        <p:txBody>
          <a:bodyPr wrap="none" rtlCol="0">
            <a:spAutoFit/>
          </a:bodyPr>
          <a:lstStyle/>
          <a:p>
            <a:r>
              <a:rPr lang="en-CA" sz="1400" dirty="0" smtClean="0">
                <a:latin typeface="Arial Narrow" panose="020B0606020202030204" pitchFamily="34" charset="0"/>
              </a:rPr>
              <a:t>1</a:t>
            </a:r>
            <a:endParaRPr lang="en-CA" sz="1400" dirty="0">
              <a:latin typeface="Arial Narrow" panose="020B0606020202030204" pitchFamily="34" charset="0"/>
            </a:endParaRPr>
          </a:p>
        </p:txBody>
      </p:sp>
      <p:sp>
        <p:nvSpPr>
          <p:cNvPr id="46" name="TextBox 45"/>
          <p:cNvSpPr txBox="1"/>
          <p:nvPr/>
        </p:nvSpPr>
        <p:spPr>
          <a:xfrm>
            <a:off x="4538545" y="2266998"/>
            <a:ext cx="266420" cy="307777"/>
          </a:xfrm>
          <a:prstGeom prst="rect">
            <a:avLst/>
          </a:prstGeom>
          <a:noFill/>
        </p:spPr>
        <p:txBody>
          <a:bodyPr wrap="none" rtlCol="0">
            <a:spAutoFit/>
          </a:bodyPr>
          <a:lstStyle/>
          <a:p>
            <a:r>
              <a:rPr lang="en-CA" sz="1400" dirty="0" smtClean="0">
                <a:latin typeface="Arial Narrow" panose="020B0606020202030204" pitchFamily="34" charset="0"/>
              </a:rPr>
              <a:t>2</a:t>
            </a:r>
            <a:endParaRPr lang="en-CA" sz="1400" dirty="0">
              <a:latin typeface="Arial Narrow" panose="020B0606020202030204" pitchFamily="34" charset="0"/>
            </a:endParaRPr>
          </a:p>
        </p:txBody>
      </p:sp>
      <p:sp>
        <p:nvSpPr>
          <p:cNvPr id="47" name="TextBox 46"/>
          <p:cNvSpPr txBox="1"/>
          <p:nvPr/>
        </p:nvSpPr>
        <p:spPr>
          <a:xfrm>
            <a:off x="5220307" y="1072884"/>
            <a:ext cx="266420" cy="307777"/>
          </a:xfrm>
          <a:prstGeom prst="rect">
            <a:avLst/>
          </a:prstGeom>
          <a:noFill/>
        </p:spPr>
        <p:txBody>
          <a:bodyPr wrap="none" rtlCol="0">
            <a:spAutoFit/>
          </a:bodyPr>
          <a:lstStyle/>
          <a:p>
            <a:r>
              <a:rPr lang="en-CA" sz="1400" dirty="0" smtClean="0">
                <a:latin typeface="Arial Narrow" panose="020B0606020202030204" pitchFamily="34" charset="0"/>
              </a:rPr>
              <a:t>3</a:t>
            </a:r>
            <a:endParaRPr lang="en-CA" sz="1400" dirty="0">
              <a:latin typeface="Arial Narrow" panose="020B0606020202030204" pitchFamily="34" charset="0"/>
            </a:endParaRPr>
          </a:p>
        </p:txBody>
      </p:sp>
      <p:sp>
        <p:nvSpPr>
          <p:cNvPr id="48" name="TextBox 47"/>
          <p:cNvSpPr txBox="1"/>
          <p:nvPr/>
        </p:nvSpPr>
        <p:spPr>
          <a:xfrm>
            <a:off x="6417031" y="2349065"/>
            <a:ext cx="266420" cy="307777"/>
          </a:xfrm>
          <a:prstGeom prst="rect">
            <a:avLst/>
          </a:prstGeom>
          <a:noFill/>
        </p:spPr>
        <p:txBody>
          <a:bodyPr wrap="none" rtlCol="0">
            <a:spAutoFit/>
          </a:bodyPr>
          <a:lstStyle/>
          <a:p>
            <a:r>
              <a:rPr lang="en-CA" sz="1400" dirty="0" smtClean="0">
                <a:latin typeface="Arial Narrow" panose="020B0606020202030204" pitchFamily="34" charset="0"/>
              </a:rPr>
              <a:t>4</a:t>
            </a:r>
            <a:endParaRPr lang="en-CA" sz="1400" dirty="0">
              <a:latin typeface="Arial Narrow" panose="020B0606020202030204" pitchFamily="34" charset="0"/>
            </a:endParaRPr>
          </a:p>
        </p:txBody>
      </p:sp>
      <p:sp>
        <p:nvSpPr>
          <p:cNvPr id="49" name="TextBox 48"/>
          <p:cNvSpPr txBox="1"/>
          <p:nvPr/>
        </p:nvSpPr>
        <p:spPr>
          <a:xfrm>
            <a:off x="6726812" y="2397868"/>
            <a:ext cx="266420" cy="307777"/>
          </a:xfrm>
          <a:prstGeom prst="rect">
            <a:avLst/>
          </a:prstGeom>
          <a:noFill/>
        </p:spPr>
        <p:txBody>
          <a:bodyPr wrap="none" rtlCol="0">
            <a:spAutoFit/>
          </a:bodyPr>
          <a:lstStyle/>
          <a:p>
            <a:r>
              <a:rPr lang="en-CA" sz="1400" dirty="0" smtClean="0">
                <a:latin typeface="Arial Narrow" panose="020B0606020202030204" pitchFamily="34" charset="0"/>
              </a:rPr>
              <a:t>5</a:t>
            </a:r>
            <a:endParaRPr lang="en-CA" sz="1400" dirty="0">
              <a:latin typeface="Arial Narrow" panose="020B0606020202030204" pitchFamily="34" charset="0"/>
            </a:endParaRPr>
          </a:p>
        </p:txBody>
      </p:sp>
      <p:sp>
        <p:nvSpPr>
          <p:cNvPr id="50" name="TextBox 49"/>
          <p:cNvSpPr txBox="1"/>
          <p:nvPr/>
        </p:nvSpPr>
        <p:spPr>
          <a:xfrm>
            <a:off x="7111052" y="2356537"/>
            <a:ext cx="266420" cy="307777"/>
          </a:xfrm>
          <a:prstGeom prst="rect">
            <a:avLst/>
          </a:prstGeom>
          <a:noFill/>
        </p:spPr>
        <p:txBody>
          <a:bodyPr wrap="none" rtlCol="0">
            <a:spAutoFit/>
          </a:bodyPr>
          <a:lstStyle/>
          <a:p>
            <a:r>
              <a:rPr lang="en-CA" sz="1400" dirty="0" smtClean="0">
                <a:latin typeface="Arial Narrow" panose="020B0606020202030204" pitchFamily="34" charset="0"/>
              </a:rPr>
              <a:t>6</a:t>
            </a:r>
            <a:endParaRPr lang="en-CA" sz="1400" dirty="0">
              <a:latin typeface="Arial Narrow" panose="020B0606020202030204" pitchFamily="34" charset="0"/>
            </a:endParaRPr>
          </a:p>
        </p:txBody>
      </p:sp>
      <p:sp>
        <p:nvSpPr>
          <p:cNvPr id="51" name="TextBox 50"/>
          <p:cNvSpPr txBox="1"/>
          <p:nvPr/>
        </p:nvSpPr>
        <p:spPr>
          <a:xfrm>
            <a:off x="7401194" y="2305912"/>
            <a:ext cx="266420" cy="307777"/>
          </a:xfrm>
          <a:prstGeom prst="rect">
            <a:avLst/>
          </a:prstGeom>
          <a:noFill/>
        </p:spPr>
        <p:txBody>
          <a:bodyPr wrap="none" rtlCol="0">
            <a:spAutoFit/>
          </a:bodyPr>
          <a:lstStyle/>
          <a:p>
            <a:r>
              <a:rPr lang="en-CA" sz="1400" dirty="0" smtClean="0">
                <a:latin typeface="Arial Narrow" panose="020B0606020202030204" pitchFamily="34" charset="0"/>
              </a:rPr>
              <a:t>7</a:t>
            </a:r>
            <a:endParaRPr lang="en-CA" sz="1400" dirty="0">
              <a:latin typeface="Arial Narrow" panose="020B0606020202030204" pitchFamily="34" charset="0"/>
            </a:endParaRPr>
          </a:p>
        </p:txBody>
      </p:sp>
      <p:sp>
        <p:nvSpPr>
          <p:cNvPr id="52" name="TextBox 51"/>
          <p:cNvSpPr txBox="1"/>
          <p:nvPr/>
        </p:nvSpPr>
        <p:spPr>
          <a:xfrm>
            <a:off x="7854678" y="2177459"/>
            <a:ext cx="266420" cy="307777"/>
          </a:xfrm>
          <a:prstGeom prst="rect">
            <a:avLst/>
          </a:prstGeom>
          <a:noFill/>
        </p:spPr>
        <p:txBody>
          <a:bodyPr wrap="none" rtlCol="0">
            <a:spAutoFit/>
          </a:bodyPr>
          <a:lstStyle/>
          <a:p>
            <a:r>
              <a:rPr lang="en-CA" sz="1400" dirty="0" smtClean="0">
                <a:latin typeface="Arial Narrow" panose="020B0606020202030204" pitchFamily="34" charset="0"/>
              </a:rPr>
              <a:t>8</a:t>
            </a:r>
            <a:endParaRPr lang="en-CA" sz="1400" dirty="0">
              <a:latin typeface="Arial Narrow" panose="020B0606020202030204" pitchFamily="34" charset="0"/>
            </a:endParaRPr>
          </a:p>
        </p:txBody>
      </p:sp>
      <p:sp>
        <p:nvSpPr>
          <p:cNvPr id="53" name="TextBox 52"/>
          <p:cNvSpPr txBox="1"/>
          <p:nvPr/>
        </p:nvSpPr>
        <p:spPr>
          <a:xfrm>
            <a:off x="8450652" y="1849002"/>
            <a:ext cx="348172" cy="307777"/>
          </a:xfrm>
          <a:prstGeom prst="rect">
            <a:avLst/>
          </a:prstGeom>
          <a:noFill/>
        </p:spPr>
        <p:txBody>
          <a:bodyPr wrap="none" rtlCol="0">
            <a:spAutoFit/>
          </a:bodyPr>
          <a:lstStyle/>
          <a:p>
            <a:r>
              <a:rPr lang="en-CA" sz="1400" dirty="0" smtClean="0">
                <a:latin typeface="Arial Narrow" panose="020B0606020202030204" pitchFamily="34" charset="0"/>
              </a:rPr>
              <a:t>10</a:t>
            </a:r>
            <a:endParaRPr lang="en-CA" sz="1400" dirty="0">
              <a:latin typeface="Arial Narrow" panose="020B0606020202030204" pitchFamily="34" charset="0"/>
            </a:endParaRPr>
          </a:p>
        </p:txBody>
      </p:sp>
      <p:sp>
        <p:nvSpPr>
          <p:cNvPr id="54" name="TextBox 53"/>
          <p:cNvSpPr txBox="1"/>
          <p:nvPr/>
        </p:nvSpPr>
        <p:spPr>
          <a:xfrm>
            <a:off x="8144502" y="2048760"/>
            <a:ext cx="266420" cy="307777"/>
          </a:xfrm>
          <a:prstGeom prst="rect">
            <a:avLst/>
          </a:prstGeom>
          <a:noFill/>
        </p:spPr>
        <p:txBody>
          <a:bodyPr wrap="none" rtlCol="0">
            <a:spAutoFit/>
          </a:bodyPr>
          <a:lstStyle/>
          <a:p>
            <a:r>
              <a:rPr lang="en-CA" sz="1400" dirty="0" smtClean="0">
                <a:latin typeface="Arial Narrow" panose="020B0606020202030204" pitchFamily="34" charset="0"/>
              </a:rPr>
              <a:t>9</a:t>
            </a:r>
            <a:endParaRPr lang="en-CA" sz="1400" dirty="0">
              <a:latin typeface="Arial Narrow" panose="020B0606020202030204" pitchFamily="34" charset="0"/>
            </a:endParaRPr>
          </a:p>
        </p:txBody>
      </p:sp>
      <p:sp>
        <p:nvSpPr>
          <p:cNvPr id="55" name="Freeform 54"/>
          <p:cNvSpPr/>
          <p:nvPr/>
        </p:nvSpPr>
        <p:spPr>
          <a:xfrm>
            <a:off x="4862513" y="904875"/>
            <a:ext cx="4781550" cy="1409700"/>
          </a:xfrm>
          <a:custGeom>
            <a:avLst/>
            <a:gdLst>
              <a:gd name="connsiteX0" fmla="*/ 0 w 4438650"/>
              <a:gd name="connsiteY0" fmla="*/ 957263 h 1333500"/>
              <a:gd name="connsiteX1" fmla="*/ 157162 w 4438650"/>
              <a:gd name="connsiteY1" fmla="*/ 990600 h 1333500"/>
              <a:gd name="connsiteX2" fmla="*/ 290512 w 4438650"/>
              <a:gd name="connsiteY2" fmla="*/ 957263 h 1333500"/>
              <a:gd name="connsiteX3" fmla="*/ 438150 w 4438650"/>
              <a:gd name="connsiteY3" fmla="*/ 933450 h 1333500"/>
              <a:gd name="connsiteX4" fmla="*/ 557212 w 4438650"/>
              <a:gd name="connsiteY4" fmla="*/ 962025 h 1333500"/>
              <a:gd name="connsiteX5" fmla="*/ 771525 w 4438650"/>
              <a:gd name="connsiteY5" fmla="*/ 1062038 h 1333500"/>
              <a:gd name="connsiteX6" fmla="*/ 923925 w 4438650"/>
              <a:gd name="connsiteY6" fmla="*/ 1128713 h 1333500"/>
              <a:gd name="connsiteX7" fmla="*/ 1085850 w 4438650"/>
              <a:gd name="connsiteY7" fmla="*/ 1176338 h 1333500"/>
              <a:gd name="connsiteX8" fmla="*/ 1257300 w 4438650"/>
              <a:gd name="connsiteY8" fmla="*/ 1185863 h 1333500"/>
              <a:gd name="connsiteX9" fmla="*/ 1471612 w 4438650"/>
              <a:gd name="connsiteY9" fmla="*/ 1238250 h 1333500"/>
              <a:gd name="connsiteX10" fmla="*/ 1643062 w 4438650"/>
              <a:gd name="connsiteY10" fmla="*/ 1285875 h 1333500"/>
              <a:gd name="connsiteX11" fmla="*/ 1752600 w 4438650"/>
              <a:gd name="connsiteY11" fmla="*/ 1328738 h 1333500"/>
              <a:gd name="connsiteX12" fmla="*/ 1871662 w 4438650"/>
              <a:gd name="connsiteY12" fmla="*/ 1285875 h 1333500"/>
              <a:gd name="connsiteX13" fmla="*/ 2076450 w 4438650"/>
              <a:gd name="connsiteY13" fmla="*/ 1204913 h 1333500"/>
              <a:gd name="connsiteX14" fmla="*/ 2276475 w 4438650"/>
              <a:gd name="connsiteY14" fmla="*/ 1190625 h 1333500"/>
              <a:gd name="connsiteX15" fmla="*/ 2428875 w 4438650"/>
              <a:gd name="connsiteY15" fmla="*/ 1185863 h 1333500"/>
              <a:gd name="connsiteX16" fmla="*/ 2566987 w 4438650"/>
              <a:gd name="connsiteY16" fmla="*/ 1214438 h 1333500"/>
              <a:gd name="connsiteX17" fmla="*/ 2643187 w 4438650"/>
              <a:gd name="connsiteY17" fmla="*/ 1219200 h 1333500"/>
              <a:gd name="connsiteX18" fmla="*/ 2695575 w 4438650"/>
              <a:gd name="connsiteY18" fmla="*/ 1200150 h 1333500"/>
              <a:gd name="connsiteX19" fmla="*/ 2728912 w 4438650"/>
              <a:gd name="connsiteY19" fmla="*/ 1176338 h 1333500"/>
              <a:gd name="connsiteX20" fmla="*/ 2871787 w 4438650"/>
              <a:gd name="connsiteY20" fmla="*/ 1209675 h 1333500"/>
              <a:gd name="connsiteX21" fmla="*/ 2857500 w 4438650"/>
              <a:gd name="connsiteY21" fmla="*/ 1319213 h 1333500"/>
              <a:gd name="connsiteX22" fmla="*/ 2947987 w 4438650"/>
              <a:gd name="connsiteY22" fmla="*/ 1333500 h 1333500"/>
              <a:gd name="connsiteX23" fmla="*/ 2990850 w 4438650"/>
              <a:gd name="connsiteY23" fmla="*/ 1333500 h 1333500"/>
              <a:gd name="connsiteX24" fmla="*/ 3109912 w 4438650"/>
              <a:gd name="connsiteY24" fmla="*/ 1309688 h 1333500"/>
              <a:gd name="connsiteX25" fmla="*/ 3286125 w 4438650"/>
              <a:gd name="connsiteY25" fmla="*/ 1257300 h 1333500"/>
              <a:gd name="connsiteX26" fmla="*/ 3452812 w 4438650"/>
              <a:gd name="connsiteY26" fmla="*/ 1190625 h 1333500"/>
              <a:gd name="connsiteX27" fmla="*/ 3629025 w 4438650"/>
              <a:gd name="connsiteY27" fmla="*/ 1066800 h 1333500"/>
              <a:gd name="connsiteX28" fmla="*/ 3705225 w 4438650"/>
              <a:gd name="connsiteY28" fmla="*/ 895350 h 1333500"/>
              <a:gd name="connsiteX29" fmla="*/ 3595687 w 4438650"/>
              <a:gd name="connsiteY29" fmla="*/ 942975 h 1333500"/>
              <a:gd name="connsiteX30" fmla="*/ 3519487 w 4438650"/>
              <a:gd name="connsiteY30" fmla="*/ 923925 h 1333500"/>
              <a:gd name="connsiteX31" fmla="*/ 3395662 w 4438650"/>
              <a:gd name="connsiteY31" fmla="*/ 895350 h 1333500"/>
              <a:gd name="connsiteX32" fmla="*/ 3238500 w 4438650"/>
              <a:gd name="connsiteY32" fmla="*/ 909638 h 1333500"/>
              <a:gd name="connsiteX33" fmla="*/ 3157537 w 4438650"/>
              <a:gd name="connsiteY33" fmla="*/ 909638 h 1333500"/>
              <a:gd name="connsiteX34" fmla="*/ 3114675 w 4438650"/>
              <a:gd name="connsiteY34" fmla="*/ 942975 h 1333500"/>
              <a:gd name="connsiteX35" fmla="*/ 2943225 w 4438650"/>
              <a:gd name="connsiteY35" fmla="*/ 923925 h 1333500"/>
              <a:gd name="connsiteX36" fmla="*/ 2795587 w 4438650"/>
              <a:gd name="connsiteY36" fmla="*/ 890588 h 1333500"/>
              <a:gd name="connsiteX37" fmla="*/ 2690812 w 4438650"/>
              <a:gd name="connsiteY37" fmla="*/ 866775 h 1333500"/>
              <a:gd name="connsiteX38" fmla="*/ 2614612 w 4438650"/>
              <a:gd name="connsiteY38" fmla="*/ 838200 h 1333500"/>
              <a:gd name="connsiteX39" fmla="*/ 2586037 w 4438650"/>
              <a:gd name="connsiteY39" fmla="*/ 781050 h 1333500"/>
              <a:gd name="connsiteX40" fmla="*/ 2576512 w 4438650"/>
              <a:gd name="connsiteY40" fmla="*/ 742950 h 1333500"/>
              <a:gd name="connsiteX41" fmla="*/ 2719387 w 4438650"/>
              <a:gd name="connsiteY41" fmla="*/ 685800 h 1333500"/>
              <a:gd name="connsiteX42" fmla="*/ 2814637 w 4438650"/>
              <a:gd name="connsiteY42" fmla="*/ 685800 h 1333500"/>
              <a:gd name="connsiteX43" fmla="*/ 2919412 w 4438650"/>
              <a:gd name="connsiteY43" fmla="*/ 676275 h 1333500"/>
              <a:gd name="connsiteX44" fmla="*/ 3086100 w 4438650"/>
              <a:gd name="connsiteY44" fmla="*/ 642938 h 1333500"/>
              <a:gd name="connsiteX45" fmla="*/ 3167062 w 4438650"/>
              <a:gd name="connsiteY45" fmla="*/ 604838 h 1333500"/>
              <a:gd name="connsiteX46" fmla="*/ 3219450 w 4438650"/>
              <a:gd name="connsiteY46" fmla="*/ 538163 h 1333500"/>
              <a:gd name="connsiteX47" fmla="*/ 3290887 w 4438650"/>
              <a:gd name="connsiteY47" fmla="*/ 452438 h 1333500"/>
              <a:gd name="connsiteX48" fmla="*/ 3371850 w 4438650"/>
              <a:gd name="connsiteY48" fmla="*/ 452438 h 1333500"/>
              <a:gd name="connsiteX49" fmla="*/ 3476625 w 4438650"/>
              <a:gd name="connsiteY49" fmla="*/ 447675 h 1333500"/>
              <a:gd name="connsiteX50" fmla="*/ 3538537 w 4438650"/>
              <a:gd name="connsiteY50" fmla="*/ 400050 h 1333500"/>
              <a:gd name="connsiteX51" fmla="*/ 3738562 w 4438650"/>
              <a:gd name="connsiteY51" fmla="*/ 366713 h 1333500"/>
              <a:gd name="connsiteX52" fmla="*/ 3929062 w 4438650"/>
              <a:gd name="connsiteY52" fmla="*/ 300038 h 1333500"/>
              <a:gd name="connsiteX53" fmla="*/ 4010025 w 4438650"/>
              <a:gd name="connsiteY53" fmla="*/ 223838 h 1333500"/>
              <a:gd name="connsiteX54" fmla="*/ 4133850 w 4438650"/>
              <a:gd name="connsiteY54" fmla="*/ 147638 h 1333500"/>
              <a:gd name="connsiteX55" fmla="*/ 4176712 w 4438650"/>
              <a:gd name="connsiteY55" fmla="*/ 114300 h 1333500"/>
              <a:gd name="connsiteX56" fmla="*/ 4391025 w 4438650"/>
              <a:gd name="connsiteY56" fmla="*/ 0 h 1333500"/>
              <a:gd name="connsiteX57" fmla="*/ 4438650 w 4438650"/>
              <a:gd name="connsiteY57" fmla="*/ 0 h 1333500"/>
              <a:gd name="connsiteX0" fmla="*/ 0 w 4781550"/>
              <a:gd name="connsiteY0" fmla="*/ 1033463 h 1409700"/>
              <a:gd name="connsiteX1" fmla="*/ 157162 w 4781550"/>
              <a:gd name="connsiteY1" fmla="*/ 1066800 h 1409700"/>
              <a:gd name="connsiteX2" fmla="*/ 290512 w 4781550"/>
              <a:gd name="connsiteY2" fmla="*/ 1033463 h 1409700"/>
              <a:gd name="connsiteX3" fmla="*/ 438150 w 4781550"/>
              <a:gd name="connsiteY3" fmla="*/ 1009650 h 1409700"/>
              <a:gd name="connsiteX4" fmla="*/ 557212 w 4781550"/>
              <a:gd name="connsiteY4" fmla="*/ 1038225 h 1409700"/>
              <a:gd name="connsiteX5" fmla="*/ 771525 w 4781550"/>
              <a:gd name="connsiteY5" fmla="*/ 1138238 h 1409700"/>
              <a:gd name="connsiteX6" fmla="*/ 923925 w 4781550"/>
              <a:gd name="connsiteY6" fmla="*/ 1204913 h 1409700"/>
              <a:gd name="connsiteX7" fmla="*/ 1085850 w 4781550"/>
              <a:gd name="connsiteY7" fmla="*/ 1252538 h 1409700"/>
              <a:gd name="connsiteX8" fmla="*/ 1257300 w 4781550"/>
              <a:gd name="connsiteY8" fmla="*/ 1262063 h 1409700"/>
              <a:gd name="connsiteX9" fmla="*/ 1471612 w 4781550"/>
              <a:gd name="connsiteY9" fmla="*/ 1314450 h 1409700"/>
              <a:gd name="connsiteX10" fmla="*/ 1643062 w 4781550"/>
              <a:gd name="connsiteY10" fmla="*/ 1362075 h 1409700"/>
              <a:gd name="connsiteX11" fmla="*/ 1752600 w 4781550"/>
              <a:gd name="connsiteY11" fmla="*/ 1404938 h 1409700"/>
              <a:gd name="connsiteX12" fmla="*/ 1871662 w 4781550"/>
              <a:gd name="connsiteY12" fmla="*/ 1362075 h 1409700"/>
              <a:gd name="connsiteX13" fmla="*/ 2076450 w 4781550"/>
              <a:gd name="connsiteY13" fmla="*/ 1281113 h 1409700"/>
              <a:gd name="connsiteX14" fmla="*/ 2276475 w 4781550"/>
              <a:gd name="connsiteY14" fmla="*/ 1266825 h 1409700"/>
              <a:gd name="connsiteX15" fmla="*/ 2428875 w 4781550"/>
              <a:gd name="connsiteY15" fmla="*/ 1262063 h 1409700"/>
              <a:gd name="connsiteX16" fmla="*/ 2566987 w 4781550"/>
              <a:gd name="connsiteY16" fmla="*/ 1290638 h 1409700"/>
              <a:gd name="connsiteX17" fmla="*/ 2643187 w 4781550"/>
              <a:gd name="connsiteY17" fmla="*/ 1295400 h 1409700"/>
              <a:gd name="connsiteX18" fmla="*/ 2695575 w 4781550"/>
              <a:gd name="connsiteY18" fmla="*/ 1276350 h 1409700"/>
              <a:gd name="connsiteX19" fmla="*/ 2728912 w 4781550"/>
              <a:gd name="connsiteY19" fmla="*/ 1252538 h 1409700"/>
              <a:gd name="connsiteX20" fmla="*/ 2871787 w 4781550"/>
              <a:gd name="connsiteY20" fmla="*/ 1285875 h 1409700"/>
              <a:gd name="connsiteX21" fmla="*/ 2857500 w 4781550"/>
              <a:gd name="connsiteY21" fmla="*/ 1395413 h 1409700"/>
              <a:gd name="connsiteX22" fmla="*/ 2947987 w 4781550"/>
              <a:gd name="connsiteY22" fmla="*/ 1409700 h 1409700"/>
              <a:gd name="connsiteX23" fmla="*/ 2990850 w 4781550"/>
              <a:gd name="connsiteY23" fmla="*/ 1409700 h 1409700"/>
              <a:gd name="connsiteX24" fmla="*/ 3109912 w 4781550"/>
              <a:gd name="connsiteY24" fmla="*/ 1385888 h 1409700"/>
              <a:gd name="connsiteX25" fmla="*/ 3286125 w 4781550"/>
              <a:gd name="connsiteY25" fmla="*/ 1333500 h 1409700"/>
              <a:gd name="connsiteX26" fmla="*/ 3452812 w 4781550"/>
              <a:gd name="connsiteY26" fmla="*/ 1266825 h 1409700"/>
              <a:gd name="connsiteX27" fmla="*/ 3629025 w 4781550"/>
              <a:gd name="connsiteY27" fmla="*/ 1143000 h 1409700"/>
              <a:gd name="connsiteX28" fmla="*/ 3705225 w 4781550"/>
              <a:gd name="connsiteY28" fmla="*/ 971550 h 1409700"/>
              <a:gd name="connsiteX29" fmla="*/ 3595687 w 4781550"/>
              <a:gd name="connsiteY29" fmla="*/ 1019175 h 1409700"/>
              <a:gd name="connsiteX30" fmla="*/ 3519487 w 4781550"/>
              <a:gd name="connsiteY30" fmla="*/ 1000125 h 1409700"/>
              <a:gd name="connsiteX31" fmla="*/ 3395662 w 4781550"/>
              <a:gd name="connsiteY31" fmla="*/ 971550 h 1409700"/>
              <a:gd name="connsiteX32" fmla="*/ 3238500 w 4781550"/>
              <a:gd name="connsiteY32" fmla="*/ 985838 h 1409700"/>
              <a:gd name="connsiteX33" fmla="*/ 3157537 w 4781550"/>
              <a:gd name="connsiteY33" fmla="*/ 985838 h 1409700"/>
              <a:gd name="connsiteX34" fmla="*/ 3114675 w 4781550"/>
              <a:gd name="connsiteY34" fmla="*/ 1019175 h 1409700"/>
              <a:gd name="connsiteX35" fmla="*/ 2943225 w 4781550"/>
              <a:gd name="connsiteY35" fmla="*/ 1000125 h 1409700"/>
              <a:gd name="connsiteX36" fmla="*/ 2795587 w 4781550"/>
              <a:gd name="connsiteY36" fmla="*/ 966788 h 1409700"/>
              <a:gd name="connsiteX37" fmla="*/ 2690812 w 4781550"/>
              <a:gd name="connsiteY37" fmla="*/ 942975 h 1409700"/>
              <a:gd name="connsiteX38" fmla="*/ 2614612 w 4781550"/>
              <a:gd name="connsiteY38" fmla="*/ 914400 h 1409700"/>
              <a:gd name="connsiteX39" fmla="*/ 2586037 w 4781550"/>
              <a:gd name="connsiteY39" fmla="*/ 857250 h 1409700"/>
              <a:gd name="connsiteX40" fmla="*/ 2576512 w 4781550"/>
              <a:gd name="connsiteY40" fmla="*/ 819150 h 1409700"/>
              <a:gd name="connsiteX41" fmla="*/ 2719387 w 4781550"/>
              <a:gd name="connsiteY41" fmla="*/ 762000 h 1409700"/>
              <a:gd name="connsiteX42" fmla="*/ 2814637 w 4781550"/>
              <a:gd name="connsiteY42" fmla="*/ 762000 h 1409700"/>
              <a:gd name="connsiteX43" fmla="*/ 2919412 w 4781550"/>
              <a:gd name="connsiteY43" fmla="*/ 752475 h 1409700"/>
              <a:gd name="connsiteX44" fmla="*/ 3086100 w 4781550"/>
              <a:gd name="connsiteY44" fmla="*/ 719138 h 1409700"/>
              <a:gd name="connsiteX45" fmla="*/ 3167062 w 4781550"/>
              <a:gd name="connsiteY45" fmla="*/ 681038 h 1409700"/>
              <a:gd name="connsiteX46" fmla="*/ 3219450 w 4781550"/>
              <a:gd name="connsiteY46" fmla="*/ 614363 h 1409700"/>
              <a:gd name="connsiteX47" fmla="*/ 3290887 w 4781550"/>
              <a:gd name="connsiteY47" fmla="*/ 528638 h 1409700"/>
              <a:gd name="connsiteX48" fmla="*/ 3371850 w 4781550"/>
              <a:gd name="connsiteY48" fmla="*/ 528638 h 1409700"/>
              <a:gd name="connsiteX49" fmla="*/ 3476625 w 4781550"/>
              <a:gd name="connsiteY49" fmla="*/ 523875 h 1409700"/>
              <a:gd name="connsiteX50" fmla="*/ 3538537 w 4781550"/>
              <a:gd name="connsiteY50" fmla="*/ 476250 h 1409700"/>
              <a:gd name="connsiteX51" fmla="*/ 3738562 w 4781550"/>
              <a:gd name="connsiteY51" fmla="*/ 442913 h 1409700"/>
              <a:gd name="connsiteX52" fmla="*/ 3929062 w 4781550"/>
              <a:gd name="connsiteY52" fmla="*/ 376238 h 1409700"/>
              <a:gd name="connsiteX53" fmla="*/ 4010025 w 4781550"/>
              <a:gd name="connsiteY53" fmla="*/ 300038 h 1409700"/>
              <a:gd name="connsiteX54" fmla="*/ 4133850 w 4781550"/>
              <a:gd name="connsiteY54" fmla="*/ 223838 h 1409700"/>
              <a:gd name="connsiteX55" fmla="*/ 4176712 w 4781550"/>
              <a:gd name="connsiteY55" fmla="*/ 190500 h 1409700"/>
              <a:gd name="connsiteX56" fmla="*/ 4391025 w 4781550"/>
              <a:gd name="connsiteY56" fmla="*/ 76200 h 1409700"/>
              <a:gd name="connsiteX57" fmla="*/ 4781550 w 4781550"/>
              <a:gd name="connsiteY57" fmla="*/ 0 h 1409700"/>
              <a:gd name="connsiteX0" fmla="*/ 0 w 4781550"/>
              <a:gd name="connsiteY0" fmla="*/ 1033463 h 1409700"/>
              <a:gd name="connsiteX1" fmla="*/ 157162 w 4781550"/>
              <a:gd name="connsiteY1" fmla="*/ 1066800 h 1409700"/>
              <a:gd name="connsiteX2" fmla="*/ 290512 w 4781550"/>
              <a:gd name="connsiteY2" fmla="*/ 1033463 h 1409700"/>
              <a:gd name="connsiteX3" fmla="*/ 438150 w 4781550"/>
              <a:gd name="connsiteY3" fmla="*/ 1009650 h 1409700"/>
              <a:gd name="connsiteX4" fmla="*/ 557212 w 4781550"/>
              <a:gd name="connsiteY4" fmla="*/ 1038225 h 1409700"/>
              <a:gd name="connsiteX5" fmla="*/ 771525 w 4781550"/>
              <a:gd name="connsiteY5" fmla="*/ 1138238 h 1409700"/>
              <a:gd name="connsiteX6" fmla="*/ 923925 w 4781550"/>
              <a:gd name="connsiteY6" fmla="*/ 1204913 h 1409700"/>
              <a:gd name="connsiteX7" fmla="*/ 1085850 w 4781550"/>
              <a:gd name="connsiteY7" fmla="*/ 1252538 h 1409700"/>
              <a:gd name="connsiteX8" fmla="*/ 1257300 w 4781550"/>
              <a:gd name="connsiteY8" fmla="*/ 1262063 h 1409700"/>
              <a:gd name="connsiteX9" fmla="*/ 1471612 w 4781550"/>
              <a:gd name="connsiteY9" fmla="*/ 1314450 h 1409700"/>
              <a:gd name="connsiteX10" fmla="*/ 1643062 w 4781550"/>
              <a:gd name="connsiteY10" fmla="*/ 1362075 h 1409700"/>
              <a:gd name="connsiteX11" fmla="*/ 1752600 w 4781550"/>
              <a:gd name="connsiteY11" fmla="*/ 1404938 h 1409700"/>
              <a:gd name="connsiteX12" fmla="*/ 1871662 w 4781550"/>
              <a:gd name="connsiteY12" fmla="*/ 1362075 h 1409700"/>
              <a:gd name="connsiteX13" fmla="*/ 2076450 w 4781550"/>
              <a:gd name="connsiteY13" fmla="*/ 1281113 h 1409700"/>
              <a:gd name="connsiteX14" fmla="*/ 2276475 w 4781550"/>
              <a:gd name="connsiteY14" fmla="*/ 1266825 h 1409700"/>
              <a:gd name="connsiteX15" fmla="*/ 2428875 w 4781550"/>
              <a:gd name="connsiteY15" fmla="*/ 1262063 h 1409700"/>
              <a:gd name="connsiteX16" fmla="*/ 2566987 w 4781550"/>
              <a:gd name="connsiteY16" fmla="*/ 1290638 h 1409700"/>
              <a:gd name="connsiteX17" fmla="*/ 2643187 w 4781550"/>
              <a:gd name="connsiteY17" fmla="*/ 1295400 h 1409700"/>
              <a:gd name="connsiteX18" fmla="*/ 2695575 w 4781550"/>
              <a:gd name="connsiteY18" fmla="*/ 1276350 h 1409700"/>
              <a:gd name="connsiteX19" fmla="*/ 2728912 w 4781550"/>
              <a:gd name="connsiteY19" fmla="*/ 1252538 h 1409700"/>
              <a:gd name="connsiteX20" fmla="*/ 2871787 w 4781550"/>
              <a:gd name="connsiteY20" fmla="*/ 1285875 h 1409700"/>
              <a:gd name="connsiteX21" fmla="*/ 2857500 w 4781550"/>
              <a:gd name="connsiteY21" fmla="*/ 1395413 h 1409700"/>
              <a:gd name="connsiteX22" fmla="*/ 2947987 w 4781550"/>
              <a:gd name="connsiteY22" fmla="*/ 1409700 h 1409700"/>
              <a:gd name="connsiteX23" fmla="*/ 2990850 w 4781550"/>
              <a:gd name="connsiteY23" fmla="*/ 1409700 h 1409700"/>
              <a:gd name="connsiteX24" fmla="*/ 3109912 w 4781550"/>
              <a:gd name="connsiteY24" fmla="*/ 1385888 h 1409700"/>
              <a:gd name="connsiteX25" fmla="*/ 3286125 w 4781550"/>
              <a:gd name="connsiteY25" fmla="*/ 1333500 h 1409700"/>
              <a:gd name="connsiteX26" fmla="*/ 3452812 w 4781550"/>
              <a:gd name="connsiteY26" fmla="*/ 1266825 h 1409700"/>
              <a:gd name="connsiteX27" fmla="*/ 3629025 w 4781550"/>
              <a:gd name="connsiteY27" fmla="*/ 1143000 h 1409700"/>
              <a:gd name="connsiteX28" fmla="*/ 3705225 w 4781550"/>
              <a:gd name="connsiteY28" fmla="*/ 971550 h 1409700"/>
              <a:gd name="connsiteX29" fmla="*/ 3595687 w 4781550"/>
              <a:gd name="connsiteY29" fmla="*/ 1019175 h 1409700"/>
              <a:gd name="connsiteX30" fmla="*/ 3519487 w 4781550"/>
              <a:gd name="connsiteY30" fmla="*/ 1000125 h 1409700"/>
              <a:gd name="connsiteX31" fmla="*/ 3395662 w 4781550"/>
              <a:gd name="connsiteY31" fmla="*/ 971550 h 1409700"/>
              <a:gd name="connsiteX32" fmla="*/ 3238500 w 4781550"/>
              <a:gd name="connsiteY32" fmla="*/ 985838 h 1409700"/>
              <a:gd name="connsiteX33" fmla="*/ 3157537 w 4781550"/>
              <a:gd name="connsiteY33" fmla="*/ 985838 h 1409700"/>
              <a:gd name="connsiteX34" fmla="*/ 3114675 w 4781550"/>
              <a:gd name="connsiteY34" fmla="*/ 1019175 h 1409700"/>
              <a:gd name="connsiteX35" fmla="*/ 2943225 w 4781550"/>
              <a:gd name="connsiteY35" fmla="*/ 1000125 h 1409700"/>
              <a:gd name="connsiteX36" fmla="*/ 2795587 w 4781550"/>
              <a:gd name="connsiteY36" fmla="*/ 966788 h 1409700"/>
              <a:gd name="connsiteX37" fmla="*/ 2690812 w 4781550"/>
              <a:gd name="connsiteY37" fmla="*/ 942975 h 1409700"/>
              <a:gd name="connsiteX38" fmla="*/ 2614612 w 4781550"/>
              <a:gd name="connsiteY38" fmla="*/ 914400 h 1409700"/>
              <a:gd name="connsiteX39" fmla="*/ 2586037 w 4781550"/>
              <a:gd name="connsiteY39" fmla="*/ 857250 h 1409700"/>
              <a:gd name="connsiteX40" fmla="*/ 2576512 w 4781550"/>
              <a:gd name="connsiteY40" fmla="*/ 819150 h 1409700"/>
              <a:gd name="connsiteX41" fmla="*/ 2719387 w 4781550"/>
              <a:gd name="connsiteY41" fmla="*/ 762000 h 1409700"/>
              <a:gd name="connsiteX42" fmla="*/ 2814637 w 4781550"/>
              <a:gd name="connsiteY42" fmla="*/ 762000 h 1409700"/>
              <a:gd name="connsiteX43" fmla="*/ 2919412 w 4781550"/>
              <a:gd name="connsiteY43" fmla="*/ 752475 h 1409700"/>
              <a:gd name="connsiteX44" fmla="*/ 3086100 w 4781550"/>
              <a:gd name="connsiteY44" fmla="*/ 719138 h 1409700"/>
              <a:gd name="connsiteX45" fmla="*/ 3167062 w 4781550"/>
              <a:gd name="connsiteY45" fmla="*/ 681038 h 1409700"/>
              <a:gd name="connsiteX46" fmla="*/ 3219450 w 4781550"/>
              <a:gd name="connsiteY46" fmla="*/ 614363 h 1409700"/>
              <a:gd name="connsiteX47" fmla="*/ 3290887 w 4781550"/>
              <a:gd name="connsiteY47" fmla="*/ 528638 h 1409700"/>
              <a:gd name="connsiteX48" fmla="*/ 3371850 w 4781550"/>
              <a:gd name="connsiteY48" fmla="*/ 528638 h 1409700"/>
              <a:gd name="connsiteX49" fmla="*/ 3476625 w 4781550"/>
              <a:gd name="connsiteY49" fmla="*/ 523875 h 1409700"/>
              <a:gd name="connsiteX50" fmla="*/ 3538537 w 4781550"/>
              <a:gd name="connsiteY50" fmla="*/ 476250 h 1409700"/>
              <a:gd name="connsiteX51" fmla="*/ 3738562 w 4781550"/>
              <a:gd name="connsiteY51" fmla="*/ 442913 h 1409700"/>
              <a:gd name="connsiteX52" fmla="*/ 3929062 w 4781550"/>
              <a:gd name="connsiteY52" fmla="*/ 376238 h 1409700"/>
              <a:gd name="connsiteX53" fmla="*/ 4010025 w 4781550"/>
              <a:gd name="connsiteY53" fmla="*/ 300038 h 1409700"/>
              <a:gd name="connsiteX54" fmla="*/ 4133850 w 4781550"/>
              <a:gd name="connsiteY54" fmla="*/ 223838 h 1409700"/>
              <a:gd name="connsiteX55" fmla="*/ 4176712 w 4781550"/>
              <a:gd name="connsiteY55" fmla="*/ 190500 h 1409700"/>
              <a:gd name="connsiteX56" fmla="*/ 4391025 w 4781550"/>
              <a:gd name="connsiteY56" fmla="*/ 76200 h 1409700"/>
              <a:gd name="connsiteX57" fmla="*/ 4529137 w 4781550"/>
              <a:gd name="connsiteY57" fmla="*/ 61913 h 1409700"/>
              <a:gd name="connsiteX58" fmla="*/ 4781550 w 4781550"/>
              <a:gd name="connsiteY58" fmla="*/ 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781550" h="1409700">
                <a:moveTo>
                  <a:pt x="0" y="1033463"/>
                </a:moveTo>
                <a:lnTo>
                  <a:pt x="157162" y="1066800"/>
                </a:lnTo>
                <a:lnTo>
                  <a:pt x="290512" y="1033463"/>
                </a:lnTo>
                <a:lnTo>
                  <a:pt x="438150" y="1009650"/>
                </a:lnTo>
                <a:lnTo>
                  <a:pt x="557212" y="1038225"/>
                </a:lnTo>
                <a:lnTo>
                  <a:pt x="771525" y="1138238"/>
                </a:lnTo>
                <a:lnTo>
                  <a:pt x="923925" y="1204913"/>
                </a:lnTo>
                <a:lnTo>
                  <a:pt x="1085850" y="1252538"/>
                </a:lnTo>
                <a:lnTo>
                  <a:pt x="1257300" y="1262063"/>
                </a:lnTo>
                <a:lnTo>
                  <a:pt x="1471612" y="1314450"/>
                </a:lnTo>
                <a:lnTo>
                  <a:pt x="1643062" y="1362075"/>
                </a:lnTo>
                <a:lnTo>
                  <a:pt x="1752600" y="1404938"/>
                </a:lnTo>
                <a:lnTo>
                  <a:pt x="1871662" y="1362075"/>
                </a:lnTo>
                <a:lnTo>
                  <a:pt x="2076450" y="1281113"/>
                </a:lnTo>
                <a:lnTo>
                  <a:pt x="2276475" y="1266825"/>
                </a:lnTo>
                <a:lnTo>
                  <a:pt x="2428875" y="1262063"/>
                </a:lnTo>
                <a:lnTo>
                  <a:pt x="2566987" y="1290638"/>
                </a:lnTo>
                <a:lnTo>
                  <a:pt x="2643187" y="1295400"/>
                </a:lnTo>
                <a:lnTo>
                  <a:pt x="2695575" y="1276350"/>
                </a:lnTo>
                <a:lnTo>
                  <a:pt x="2728912" y="1252538"/>
                </a:lnTo>
                <a:lnTo>
                  <a:pt x="2871787" y="1285875"/>
                </a:lnTo>
                <a:lnTo>
                  <a:pt x="2857500" y="1395413"/>
                </a:lnTo>
                <a:lnTo>
                  <a:pt x="2947987" y="1409700"/>
                </a:lnTo>
                <a:lnTo>
                  <a:pt x="2990850" y="1409700"/>
                </a:lnTo>
                <a:lnTo>
                  <a:pt x="3109912" y="1385888"/>
                </a:lnTo>
                <a:lnTo>
                  <a:pt x="3286125" y="1333500"/>
                </a:lnTo>
                <a:lnTo>
                  <a:pt x="3452812" y="1266825"/>
                </a:lnTo>
                <a:lnTo>
                  <a:pt x="3629025" y="1143000"/>
                </a:lnTo>
                <a:lnTo>
                  <a:pt x="3705225" y="971550"/>
                </a:lnTo>
                <a:lnTo>
                  <a:pt x="3595687" y="1019175"/>
                </a:lnTo>
                <a:lnTo>
                  <a:pt x="3519487" y="1000125"/>
                </a:lnTo>
                <a:lnTo>
                  <a:pt x="3395662" y="971550"/>
                </a:lnTo>
                <a:lnTo>
                  <a:pt x="3238500" y="985838"/>
                </a:lnTo>
                <a:lnTo>
                  <a:pt x="3157537" y="985838"/>
                </a:lnTo>
                <a:lnTo>
                  <a:pt x="3114675" y="1019175"/>
                </a:lnTo>
                <a:lnTo>
                  <a:pt x="2943225" y="1000125"/>
                </a:lnTo>
                <a:lnTo>
                  <a:pt x="2795587" y="966788"/>
                </a:lnTo>
                <a:lnTo>
                  <a:pt x="2690812" y="942975"/>
                </a:lnTo>
                <a:lnTo>
                  <a:pt x="2614612" y="914400"/>
                </a:lnTo>
                <a:lnTo>
                  <a:pt x="2586037" y="857250"/>
                </a:lnTo>
                <a:lnTo>
                  <a:pt x="2576512" y="819150"/>
                </a:lnTo>
                <a:lnTo>
                  <a:pt x="2719387" y="762000"/>
                </a:lnTo>
                <a:lnTo>
                  <a:pt x="2814637" y="762000"/>
                </a:lnTo>
                <a:lnTo>
                  <a:pt x="2919412" y="752475"/>
                </a:lnTo>
                <a:lnTo>
                  <a:pt x="3086100" y="719138"/>
                </a:lnTo>
                <a:lnTo>
                  <a:pt x="3167062" y="681038"/>
                </a:lnTo>
                <a:lnTo>
                  <a:pt x="3219450" y="614363"/>
                </a:lnTo>
                <a:lnTo>
                  <a:pt x="3290887" y="528638"/>
                </a:lnTo>
                <a:lnTo>
                  <a:pt x="3371850" y="528638"/>
                </a:lnTo>
                <a:lnTo>
                  <a:pt x="3476625" y="523875"/>
                </a:lnTo>
                <a:lnTo>
                  <a:pt x="3538537" y="476250"/>
                </a:lnTo>
                <a:lnTo>
                  <a:pt x="3738562" y="442913"/>
                </a:lnTo>
                <a:lnTo>
                  <a:pt x="3929062" y="376238"/>
                </a:lnTo>
                <a:lnTo>
                  <a:pt x="4010025" y="300038"/>
                </a:lnTo>
                <a:lnTo>
                  <a:pt x="4133850" y="223838"/>
                </a:lnTo>
                <a:lnTo>
                  <a:pt x="4176712" y="190500"/>
                </a:lnTo>
                <a:lnTo>
                  <a:pt x="4391025" y="76200"/>
                </a:lnTo>
                <a:cubicBezTo>
                  <a:pt x="4435475" y="69850"/>
                  <a:pt x="4484687" y="68263"/>
                  <a:pt x="4529137" y="61913"/>
                </a:cubicBezTo>
                <a:lnTo>
                  <a:pt x="4781550" y="0"/>
                </a:lnTo>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TextBox 55"/>
          <p:cNvSpPr txBox="1"/>
          <p:nvPr/>
        </p:nvSpPr>
        <p:spPr>
          <a:xfrm>
            <a:off x="776508" y="6287062"/>
            <a:ext cx="4524572" cy="369332"/>
          </a:xfrm>
          <a:prstGeom prst="rect">
            <a:avLst/>
          </a:prstGeom>
          <a:noFill/>
        </p:spPr>
        <p:txBody>
          <a:bodyPr wrap="none" rtlCol="0">
            <a:spAutoFit/>
          </a:bodyPr>
          <a:lstStyle/>
          <a:p>
            <a:r>
              <a:rPr lang="en-CA" dirty="0" smtClean="0"/>
              <a:t>From: Jackson, 1995, OGS Map 2628, 1:50,00</a:t>
            </a:r>
            <a:r>
              <a:rPr lang="en-CA" dirty="0" smtClean="0">
                <a:latin typeface="Arial Narrow" panose="020B0606020202030204" pitchFamily="34" charset="0"/>
              </a:rPr>
              <a:t>0</a:t>
            </a:r>
            <a:endParaRPr lang="en-CA" dirty="0">
              <a:latin typeface="Arial Narrow" panose="020B0606020202030204" pitchFamily="34" charset="0"/>
            </a:endParaRPr>
          </a:p>
        </p:txBody>
      </p:sp>
      <p:sp>
        <p:nvSpPr>
          <p:cNvPr id="57" name="Rectangle 56"/>
          <p:cNvSpPr/>
          <p:nvPr/>
        </p:nvSpPr>
        <p:spPr>
          <a:xfrm>
            <a:off x="5920405" y="728804"/>
            <a:ext cx="3079258" cy="240417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59" name="Group 58"/>
          <p:cNvGrpSpPr/>
          <p:nvPr/>
        </p:nvGrpSpPr>
        <p:grpSpPr>
          <a:xfrm>
            <a:off x="8771191" y="6296054"/>
            <a:ext cx="590226" cy="373306"/>
            <a:chOff x="8771191" y="6296054"/>
            <a:chExt cx="590226" cy="373306"/>
          </a:xfrm>
        </p:grpSpPr>
        <p:sp>
          <p:nvSpPr>
            <p:cNvPr id="60" name="Rectangle 59"/>
            <p:cNvSpPr/>
            <p:nvPr/>
          </p:nvSpPr>
          <p:spPr>
            <a:xfrm>
              <a:off x="8832304" y="6597352"/>
              <a:ext cx="468000" cy="7200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1" name="TextBox 60"/>
            <p:cNvSpPr txBox="1"/>
            <p:nvPr/>
          </p:nvSpPr>
          <p:spPr>
            <a:xfrm>
              <a:off x="8771191" y="6296054"/>
              <a:ext cx="590226" cy="369332"/>
            </a:xfrm>
            <a:prstGeom prst="rect">
              <a:avLst/>
            </a:prstGeom>
            <a:noFill/>
          </p:spPr>
          <p:txBody>
            <a:bodyPr wrap="none" rtlCol="0">
              <a:spAutoFit/>
            </a:bodyPr>
            <a:lstStyle/>
            <a:p>
              <a:r>
                <a:rPr lang="en-CA" dirty="0" smtClean="0"/>
                <a:t>2km</a:t>
              </a:r>
              <a:endParaRPr lang="en-CA" dirty="0"/>
            </a:p>
          </p:txBody>
        </p:sp>
      </p:grpSp>
      <p:sp>
        <p:nvSpPr>
          <p:cNvPr id="62" name="TextBox 61"/>
          <p:cNvSpPr txBox="1"/>
          <p:nvPr/>
        </p:nvSpPr>
        <p:spPr>
          <a:xfrm>
            <a:off x="908295" y="5695104"/>
            <a:ext cx="2709653" cy="369332"/>
          </a:xfrm>
          <a:prstGeom prst="rect">
            <a:avLst/>
          </a:prstGeom>
          <a:noFill/>
        </p:spPr>
        <p:txBody>
          <a:bodyPr wrap="none" rtlCol="0">
            <a:spAutoFit/>
          </a:bodyPr>
          <a:lstStyle/>
          <a:p>
            <a:r>
              <a:rPr lang="en-CA" b="1" dirty="0" smtClean="0"/>
              <a:t>Courtesy of Dr. R. Sherlock</a:t>
            </a:r>
          </a:p>
        </p:txBody>
      </p:sp>
      <p:sp>
        <p:nvSpPr>
          <p:cNvPr id="63" name="Rectangle 62"/>
          <p:cNvSpPr/>
          <p:nvPr/>
        </p:nvSpPr>
        <p:spPr>
          <a:xfrm>
            <a:off x="782121" y="41077"/>
            <a:ext cx="7713522" cy="646331"/>
          </a:xfrm>
          <a:prstGeom prst="rect">
            <a:avLst/>
          </a:prstGeom>
        </p:spPr>
        <p:txBody>
          <a:bodyPr wrap="none">
            <a:spAutoFit/>
          </a:bodyPr>
          <a:lstStyle/>
          <a:p>
            <a:r>
              <a:rPr lang="en-CA" sz="3600" b="1" dirty="0">
                <a:solidFill>
                  <a:srgbClr val="FF0000"/>
                </a:solidFill>
              </a:rPr>
              <a:t>Part 3</a:t>
            </a:r>
            <a:r>
              <a:rPr lang="en-CA" sz="3600" b="1" dirty="0" smtClean="0">
                <a:solidFill>
                  <a:srgbClr val="FF0000"/>
                </a:solidFill>
              </a:rPr>
              <a:t>:  Geology of the Larder Lake area</a:t>
            </a:r>
            <a:endParaRPr lang="en-CA" sz="3600" b="1" dirty="0">
              <a:solidFill>
                <a:schemeClr val="bg1"/>
              </a:solidFill>
            </a:endParaRPr>
          </a:p>
        </p:txBody>
      </p:sp>
    </p:spTree>
    <p:extLst>
      <p:ext uri="{BB962C8B-B14F-4D97-AF65-F5344CB8AC3E}">
        <p14:creationId xmlns:p14="http://schemas.microsoft.com/office/powerpoint/2010/main" val="269476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978526" y="-759622"/>
            <a:ext cx="11409849" cy="307777"/>
          </a:xfrm>
          <a:prstGeom prst="rect">
            <a:avLst/>
          </a:prstGeom>
          <a:noFill/>
        </p:spPr>
        <p:txBody>
          <a:bodyPr wrap="square" rtlCol="0">
            <a:spAutoFit/>
          </a:bodyPr>
          <a:lstStyle/>
          <a:p>
            <a:r>
              <a:rPr lang="en-CA" sz="1400" dirty="0"/>
              <a:t>	</a:t>
            </a:r>
            <a:endParaRPr lang="en-CA" sz="2800" dirty="0">
              <a:latin typeface="Arial Narrow" panose="020B0606020202030204" pitchFamily="34" charset="0"/>
            </a:endParaRPr>
          </a:p>
        </p:txBody>
      </p:sp>
      <p:grpSp>
        <p:nvGrpSpPr>
          <p:cNvPr id="4" name="Group 3"/>
          <p:cNvGrpSpPr/>
          <p:nvPr/>
        </p:nvGrpSpPr>
        <p:grpSpPr>
          <a:xfrm>
            <a:off x="-1898"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grpSp>
      <p:pic>
        <p:nvPicPr>
          <p:cNvPr id="63" name="Picture 62"/>
          <p:cNvPicPr>
            <a:picLocks noChangeAspect="1"/>
          </p:cNvPicPr>
          <p:nvPr/>
        </p:nvPicPr>
        <p:blipFill rotWithShape="1">
          <a:blip r:embed="rId4"/>
          <a:srcRect b="5384"/>
          <a:stretch/>
        </p:blipFill>
        <p:spPr>
          <a:xfrm>
            <a:off x="798771" y="1"/>
            <a:ext cx="8480542" cy="6741368"/>
          </a:xfrm>
          <a:prstGeom prst="rect">
            <a:avLst/>
          </a:prstGeom>
        </p:spPr>
      </p:pic>
      <p:sp>
        <p:nvSpPr>
          <p:cNvPr id="76" name="TextBox 75"/>
          <p:cNvSpPr txBox="1"/>
          <p:nvPr/>
        </p:nvSpPr>
        <p:spPr>
          <a:xfrm>
            <a:off x="9120336" y="34789"/>
            <a:ext cx="2952328" cy="6647974"/>
          </a:xfrm>
          <a:prstGeom prst="rect">
            <a:avLst/>
          </a:prstGeom>
          <a:noFill/>
        </p:spPr>
        <p:txBody>
          <a:bodyPr wrap="square" rtlCol="0">
            <a:spAutoFit/>
          </a:bodyPr>
          <a:lstStyle/>
          <a:p>
            <a:r>
              <a:rPr lang="en-CA" sz="3600" b="1" dirty="0" smtClean="0"/>
              <a:t>Larder Lake- Cadillac Deformation Zone (LLCDZ)</a:t>
            </a:r>
          </a:p>
          <a:p>
            <a:endParaRPr lang="en-CA" sz="2000" dirty="0"/>
          </a:p>
          <a:p>
            <a:r>
              <a:rPr lang="en-CA" sz="2400" b="1" dirty="0" smtClean="0"/>
              <a:t>Research locations</a:t>
            </a:r>
          </a:p>
          <a:p>
            <a:endParaRPr lang="en-CA" sz="800" dirty="0" smtClean="0"/>
          </a:p>
          <a:p>
            <a:pPr marL="342900" indent="-342900">
              <a:buFontTx/>
              <a:buChar char="-"/>
            </a:pPr>
            <a:r>
              <a:rPr lang="en-CA" sz="2400" dirty="0" smtClean="0">
                <a:cs typeface="Arial" panose="020B0604020202020204" pitchFamily="34" charset="0"/>
              </a:rPr>
              <a:t>Cheminis </a:t>
            </a:r>
            <a:r>
              <a:rPr lang="en-CA" sz="2400" dirty="0">
                <a:cs typeface="Arial" panose="020B0604020202020204" pitchFamily="34" charset="0"/>
              </a:rPr>
              <a:t>Mine site </a:t>
            </a:r>
            <a:endParaRPr lang="en-CA" sz="2400" dirty="0" smtClean="0">
              <a:cs typeface="Arial" panose="020B0604020202020204" pitchFamily="34" charset="0"/>
            </a:endParaRPr>
          </a:p>
          <a:p>
            <a:pPr marL="342900" indent="-342900">
              <a:buFontTx/>
              <a:buChar char="-"/>
            </a:pPr>
            <a:endParaRPr lang="en-CA" sz="1200" dirty="0">
              <a:cs typeface="Arial" panose="020B0604020202020204" pitchFamily="34" charset="0"/>
            </a:endParaRPr>
          </a:p>
          <a:p>
            <a:pPr marL="342900" indent="-342900">
              <a:buFontTx/>
              <a:buChar char="-"/>
            </a:pPr>
            <a:r>
              <a:rPr lang="en-CA" sz="2400" dirty="0" smtClean="0">
                <a:cs typeface="Arial" panose="020B0604020202020204" pitchFamily="34" charset="0"/>
              </a:rPr>
              <a:t>Kerr </a:t>
            </a:r>
            <a:r>
              <a:rPr lang="en-CA" sz="2400" dirty="0">
                <a:cs typeface="Arial" panose="020B0604020202020204" pitchFamily="34" charset="0"/>
              </a:rPr>
              <a:t>Addison Mine </a:t>
            </a:r>
            <a:r>
              <a:rPr lang="en-CA" sz="2400" dirty="0" smtClean="0">
                <a:cs typeface="Arial" panose="020B0604020202020204" pitchFamily="34" charset="0"/>
              </a:rPr>
              <a:t>site</a:t>
            </a:r>
          </a:p>
          <a:p>
            <a:pPr marL="342900" indent="-342900">
              <a:buFontTx/>
              <a:buChar char="-"/>
            </a:pPr>
            <a:endParaRPr lang="en-CA" sz="1200" dirty="0">
              <a:cs typeface="Arial" panose="020B0604020202020204" pitchFamily="34" charset="0"/>
            </a:endParaRPr>
          </a:p>
          <a:p>
            <a:r>
              <a:rPr lang="en-CA" sz="2400" dirty="0" smtClean="0">
                <a:cs typeface="Arial" panose="020B0604020202020204" pitchFamily="34" charset="0"/>
              </a:rPr>
              <a:t>-    Reviewed north </a:t>
            </a:r>
            <a:r>
              <a:rPr lang="en-CA" sz="2400" dirty="0">
                <a:cs typeface="Arial" panose="020B0604020202020204" pitchFamily="34" charset="0"/>
              </a:rPr>
              <a:t>and south contacts of the Larder Lake Group with the Timiskaming </a:t>
            </a:r>
            <a:r>
              <a:rPr lang="en-CA" sz="2400" dirty="0" smtClean="0">
                <a:cs typeface="Arial" panose="020B0604020202020204" pitchFamily="34" charset="0"/>
              </a:rPr>
              <a:t>assemblage</a:t>
            </a:r>
            <a:endParaRPr lang="en-CA" sz="2400" dirty="0"/>
          </a:p>
        </p:txBody>
      </p:sp>
      <p:sp>
        <p:nvSpPr>
          <p:cNvPr id="5" name="TextBox 4"/>
          <p:cNvSpPr txBox="1"/>
          <p:nvPr/>
        </p:nvSpPr>
        <p:spPr>
          <a:xfrm>
            <a:off x="978526" y="6498097"/>
            <a:ext cx="3766737" cy="369332"/>
          </a:xfrm>
          <a:prstGeom prst="rect">
            <a:avLst/>
          </a:prstGeom>
          <a:noFill/>
        </p:spPr>
        <p:txBody>
          <a:bodyPr wrap="none" rtlCol="0">
            <a:spAutoFit/>
          </a:bodyPr>
          <a:lstStyle/>
          <a:p>
            <a:r>
              <a:rPr lang="en-CA" dirty="0" smtClean="0"/>
              <a:t>Modified after Thomson, (1941, 1943)</a:t>
            </a:r>
            <a:endParaRPr lang="en-CA" dirty="0"/>
          </a:p>
        </p:txBody>
      </p:sp>
    </p:spTree>
    <p:extLst>
      <p:ext uri="{BB962C8B-B14F-4D97-AF65-F5344CB8AC3E}">
        <p14:creationId xmlns:p14="http://schemas.microsoft.com/office/powerpoint/2010/main" val="17846782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3"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2441" y="6351475"/>
            <a:ext cx="1815408" cy="52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202873" y="1859063"/>
            <a:ext cx="8188036" cy="461665"/>
          </a:xfrm>
          <a:prstGeom prst="rect">
            <a:avLst/>
          </a:prstGeom>
          <a:noFill/>
        </p:spPr>
        <p:txBody>
          <a:bodyPr wrap="square">
            <a:spAutoFit/>
          </a:bodyPr>
          <a:lstStyle/>
          <a:p>
            <a:endParaRPr lang="fr-CA" sz="2400" dirty="0">
              <a:solidFill>
                <a:prstClr val="black"/>
              </a:solidFill>
            </a:endParaRPr>
          </a:p>
        </p:txBody>
      </p:sp>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4653" y="6103053"/>
            <a:ext cx="2852206" cy="70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55439" y="-2631"/>
            <a:ext cx="10969411" cy="6032421"/>
          </a:xfrm>
          <a:prstGeom prst="rect">
            <a:avLst/>
          </a:prstGeom>
          <a:noFill/>
        </p:spPr>
        <p:txBody>
          <a:bodyPr wrap="square" rtlCol="0">
            <a:spAutoFit/>
          </a:bodyPr>
          <a:lstStyle/>
          <a:p>
            <a:r>
              <a:rPr lang="en-CA" sz="3600" b="1" dirty="0" smtClean="0"/>
              <a:t>Outline of Presentation</a:t>
            </a:r>
          </a:p>
          <a:p>
            <a:endParaRPr lang="en-CA" sz="2000" b="1" dirty="0" smtClean="0"/>
          </a:p>
          <a:p>
            <a:r>
              <a:rPr lang="en-CA" sz="3000" b="1" dirty="0" smtClean="0">
                <a:solidFill>
                  <a:srgbClr val="FF3300"/>
                </a:solidFill>
              </a:rPr>
              <a:t>Part 1:  Orogenic Gold deposits and gold endowment</a:t>
            </a:r>
          </a:p>
          <a:p>
            <a:endParaRPr lang="en-CA" sz="1200" b="1" dirty="0" smtClean="0"/>
          </a:p>
          <a:p>
            <a:r>
              <a:rPr lang="en-CA" sz="3000" b="1" dirty="0" smtClean="0"/>
              <a:t>Part 2:  Fault zones and remobilization of gold</a:t>
            </a:r>
          </a:p>
          <a:p>
            <a:endParaRPr lang="en-CA" sz="1200" b="1" dirty="0" smtClean="0"/>
          </a:p>
          <a:p>
            <a:r>
              <a:rPr lang="en-CA" sz="3000" b="1" dirty="0" smtClean="0"/>
              <a:t>            - Models for the Larder Lake - Cadillac Deformation zone </a:t>
            </a:r>
          </a:p>
          <a:p>
            <a:endParaRPr lang="en-CA" sz="1200" b="1" dirty="0" smtClean="0"/>
          </a:p>
          <a:p>
            <a:r>
              <a:rPr lang="en-CA" sz="3000" b="1" dirty="0" smtClean="0"/>
              <a:t>Part 3:  Geology of the Larder Lake area</a:t>
            </a:r>
          </a:p>
          <a:p>
            <a:endParaRPr lang="en-CA" sz="1200" b="1" dirty="0" smtClean="0"/>
          </a:p>
          <a:p>
            <a:r>
              <a:rPr lang="en-CA" sz="3000" b="1" dirty="0" smtClean="0"/>
              <a:t>Part 4:  Structures associated with gold mineralisation</a:t>
            </a:r>
          </a:p>
          <a:p>
            <a:endParaRPr lang="en-CA" sz="1200" b="1" dirty="0"/>
          </a:p>
          <a:p>
            <a:r>
              <a:rPr lang="en-CA" sz="3000" b="1" dirty="0" smtClean="0"/>
              <a:t>Part 5:  Expression of fault systems using Geophysics</a:t>
            </a:r>
          </a:p>
          <a:p>
            <a:endParaRPr lang="en-CA" sz="1200" b="1" dirty="0"/>
          </a:p>
          <a:p>
            <a:r>
              <a:rPr lang="en-CA" sz="3000" b="1" dirty="0" smtClean="0"/>
              <a:t>Part 6:  Conclusions – and </a:t>
            </a:r>
            <a:r>
              <a:rPr lang="en-CA" sz="3000" b="1" dirty="0" err="1" smtClean="0"/>
              <a:t>metallogenic</a:t>
            </a:r>
            <a:r>
              <a:rPr lang="en-CA" sz="3000" b="1" dirty="0" smtClean="0"/>
              <a:t> implications</a:t>
            </a:r>
            <a:endParaRPr lang="en-CA" sz="1200" b="1" dirty="0"/>
          </a:p>
          <a:p>
            <a:endParaRPr lang="en-CA" sz="2400" b="1" dirty="0" smtClean="0">
              <a:solidFill>
                <a:srgbClr val="FF3300"/>
              </a:solidFill>
            </a:endParaRPr>
          </a:p>
          <a:p>
            <a:endParaRPr lang="en-CA" sz="2400" b="1" dirty="0">
              <a:solidFill>
                <a:srgbClr val="FF0000"/>
              </a:solidFill>
            </a:endParaRPr>
          </a:p>
        </p:txBody>
      </p:sp>
      <p:pic>
        <p:nvPicPr>
          <p:cNvPr id="11" name="Picture 10"/>
          <p:cNvPicPr>
            <a:picLocks noChangeAspect="1"/>
          </p:cNvPicPr>
          <p:nvPr/>
        </p:nvPicPr>
        <p:blipFill>
          <a:blip r:embed="rId6"/>
          <a:stretch>
            <a:fillRect/>
          </a:stretch>
        </p:blipFill>
        <p:spPr>
          <a:xfrm>
            <a:off x="799808" y="6268467"/>
            <a:ext cx="2576108" cy="589533"/>
          </a:xfrm>
          <a:prstGeom prst="rect">
            <a:avLst/>
          </a:prstGeom>
        </p:spPr>
      </p:pic>
    </p:spTree>
    <p:extLst>
      <p:ext uri="{BB962C8B-B14F-4D97-AF65-F5344CB8AC3E}">
        <p14:creationId xmlns:p14="http://schemas.microsoft.com/office/powerpoint/2010/main" val="42534931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60673" y="665371"/>
            <a:ext cx="11409849" cy="553998"/>
          </a:xfrm>
          <a:prstGeom prst="rect">
            <a:avLst/>
          </a:prstGeom>
          <a:noFill/>
        </p:spPr>
        <p:txBody>
          <a:bodyPr wrap="square" rtlCol="0">
            <a:spAutoFit/>
          </a:bodyPr>
          <a:lstStyle/>
          <a:p>
            <a:r>
              <a:rPr lang="en-US" sz="3000" b="1" dirty="0">
                <a:cs typeface="Arial" panose="020B0604020202020204" pitchFamily="34" charset="0"/>
              </a:rPr>
              <a:t>Cross section </a:t>
            </a:r>
            <a:r>
              <a:rPr lang="en-US" sz="3000" b="1" dirty="0" smtClean="0">
                <a:cs typeface="Arial" panose="020B0604020202020204" pitchFamily="34" charset="0"/>
              </a:rPr>
              <a:t>- LLCDZ</a:t>
            </a:r>
            <a:endParaRPr lang="en-CA" sz="3000" b="1" dirty="0">
              <a:cs typeface="Arial" panose="020B0604020202020204" pitchFamily="34" charset="0"/>
            </a:endParaRPr>
          </a:p>
        </p:txBody>
      </p:sp>
      <p:grpSp>
        <p:nvGrpSpPr>
          <p:cNvPr id="4" name="Group 3"/>
          <p:cNvGrpSpPr/>
          <p:nvPr/>
        </p:nvGrpSpPr>
        <p:grpSpPr>
          <a:xfrm>
            <a:off x="-4975"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grpSp>
      <p:sp>
        <p:nvSpPr>
          <p:cNvPr id="56" name="TextBox 55"/>
          <p:cNvSpPr txBox="1"/>
          <p:nvPr/>
        </p:nvSpPr>
        <p:spPr>
          <a:xfrm>
            <a:off x="1518475" y="6002340"/>
            <a:ext cx="4449031" cy="369332"/>
          </a:xfrm>
          <a:prstGeom prst="rect">
            <a:avLst/>
          </a:prstGeom>
          <a:noFill/>
        </p:spPr>
        <p:txBody>
          <a:bodyPr wrap="square" rtlCol="0">
            <a:spAutoFit/>
          </a:bodyPr>
          <a:lstStyle/>
          <a:p>
            <a:r>
              <a:rPr lang="en-CA" b="1" dirty="0" smtClean="0"/>
              <a:t>Modified after </a:t>
            </a:r>
            <a:r>
              <a:rPr lang="en-CA" b="1" dirty="0" err="1" smtClean="0"/>
              <a:t>Poulsen</a:t>
            </a:r>
            <a:r>
              <a:rPr lang="en-CA" b="1" dirty="0" smtClean="0"/>
              <a:t>, 2017</a:t>
            </a:r>
            <a:endParaRPr lang="en-CA" b="1" dirty="0"/>
          </a:p>
        </p:txBody>
      </p:sp>
      <p:pic>
        <p:nvPicPr>
          <p:cNvPr id="93" name="Picture 92"/>
          <p:cNvPicPr>
            <a:picLocks noChangeAspect="1"/>
          </p:cNvPicPr>
          <p:nvPr/>
        </p:nvPicPr>
        <p:blipFill rotWithShape="1">
          <a:blip r:embed="rId4"/>
          <a:srcRect b="22811"/>
          <a:stretch/>
        </p:blipFill>
        <p:spPr>
          <a:xfrm>
            <a:off x="783002" y="1257237"/>
            <a:ext cx="9489461" cy="5032838"/>
          </a:xfrm>
          <a:prstGeom prst="rect">
            <a:avLst/>
          </a:prstGeom>
        </p:spPr>
      </p:pic>
      <p:sp>
        <p:nvSpPr>
          <p:cNvPr id="94" name="TextBox 93"/>
          <p:cNvSpPr txBox="1"/>
          <p:nvPr/>
        </p:nvSpPr>
        <p:spPr>
          <a:xfrm>
            <a:off x="8547126" y="5586841"/>
            <a:ext cx="3623396" cy="1200329"/>
          </a:xfrm>
          <a:prstGeom prst="rect">
            <a:avLst/>
          </a:prstGeom>
          <a:solidFill>
            <a:srgbClr val="FFFFFF">
              <a:alpha val="50196"/>
            </a:srgbClr>
          </a:solidFill>
        </p:spPr>
        <p:txBody>
          <a:bodyPr wrap="square" rtlCol="0">
            <a:spAutoFit/>
          </a:bodyPr>
          <a:lstStyle/>
          <a:p>
            <a:r>
              <a:rPr lang="en-US" sz="2400" dirty="0" smtClean="0"/>
              <a:t>Larder Lake Group (</a:t>
            </a:r>
            <a:r>
              <a:rPr lang="en-US" sz="2400" dirty="0" err="1" smtClean="0"/>
              <a:t>Piché</a:t>
            </a:r>
            <a:r>
              <a:rPr lang="en-US" sz="2400" dirty="0" smtClean="0"/>
              <a:t> equivalent) (ca. 2710-2704 Ma)</a:t>
            </a:r>
            <a:endParaRPr lang="en-CA" sz="2400" dirty="0"/>
          </a:p>
        </p:txBody>
      </p:sp>
      <p:sp>
        <p:nvSpPr>
          <p:cNvPr id="95" name="TextBox 94"/>
          <p:cNvSpPr txBox="1"/>
          <p:nvPr/>
        </p:nvSpPr>
        <p:spPr>
          <a:xfrm>
            <a:off x="5715329" y="6159878"/>
            <a:ext cx="1502871" cy="461665"/>
          </a:xfrm>
          <a:prstGeom prst="rect">
            <a:avLst/>
          </a:prstGeom>
          <a:noFill/>
        </p:spPr>
        <p:txBody>
          <a:bodyPr wrap="square" rtlCol="0">
            <a:spAutoFit/>
          </a:bodyPr>
          <a:lstStyle/>
          <a:p>
            <a:r>
              <a:rPr lang="en-CA" sz="2400" b="1" dirty="0" smtClean="0"/>
              <a:t>LLCDZ</a:t>
            </a:r>
            <a:endParaRPr lang="en-CA" sz="2400" b="1" dirty="0"/>
          </a:p>
        </p:txBody>
      </p:sp>
      <p:cxnSp>
        <p:nvCxnSpPr>
          <p:cNvPr id="97" name="Straight Arrow Connector 96"/>
          <p:cNvCxnSpPr/>
          <p:nvPr/>
        </p:nvCxnSpPr>
        <p:spPr>
          <a:xfrm flipV="1">
            <a:off x="6608341" y="5983301"/>
            <a:ext cx="783803" cy="38837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Rectangle 97"/>
          <p:cNvSpPr/>
          <p:nvPr/>
        </p:nvSpPr>
        <p:spPr>
          <a:xfrm>
            <a:off x="783003" y="16421"/>
            <a:ext cx="10484730" cy="646331"/>
          </a:xfrm>
          <a:prstGeom prst="rect">
            <a:avLst/>
          </a:prstGeom>
        </p:spPr>
        <p:txBody>
          <a:bodyPr wrap="none">
            <a:spAutoFit/>
          </a:bodyPr>
          <a:lstStyle/>
          <a:p>
            <a:r>
              <a:rPr lang="en-CA" sz="3600" b="1" dirty="0">
                <a:solidFill>
                  <a:srgbClr val="FF0000"/>
                </a:solidFill>
              </a:rPr>
              <a:t>Part </a:t>
            </a:r>
            <a:r>
              <a:rPr lang="en-CA" sz="3600" b="1" dirty="0" smtClean="0">
                <a:solidFill>
                  <a:srgbClr val="FF0000"/>
                </a:solidFill>
              </a:rPr>
              <a:t>4:  Structures associated with gold mineralization</a:t>
            </a:r>
            <a:endParaRPr lang="en-CA" sz="3600" b="1" dirty="0">
              <a:solidFill>
                <a:schemeClr val="bg1"/>
              </a:solidFill>
            </a:endParaRPr>
          </a:p>
        </p:txBody>
      </p:sp>
      <p:sp>
        <p:nvSpPr>
          <p:cNvPr id="22" name="TextBox 21"/>
          <p:cNvSpPr txBox="1"/>
          <p:nvPr/>
        </p:nvSpPr>
        <p:spPr>
          <a:xfrm>
            <a:off x="8451877" y="3789040"/>
            <a:ext cx="1820586" cy="830997"/>
          </a:xfrm>
          <a:prstGeom prst="rect">
            <a:avLst/>
          </a:prstGeom>
          <a:solidFill>
            <a:schemeClr val="bg1">
              <a:lumMod val="85000"/>
            </a:schemeClr>
          </a:solidFill>
        </p:spPr>
        <p:txBody>
          <a:bodyPr wrap="square" rtlCol="0">
            <a:spAutoFit/>
          </a:bodyPr>
          <a:lstStyle/>
          <a:p>
            <a:r>
              <a:rPr lang="en-CA" sz="2400" dirty="0" smtClean="0"/>
              <a:t>Level of exposure</a:t>
            </a:r>
            <a:endParaRPr lang="en-CA" sz="2400" dirty="0"/>
          </a:p>
        </p:txBody>
      </p:sp>
      <p:sp>
        <p:nvSpPr>
          <p:cNvPr id="31" name="Rectangle 30"/>
          <p:cNvSpPr/>
          <p:nvPr/>
        </p:nvSpPr>
        <p:spPr>
          <a:xfrm>
            <a:off x="866222" y="2124508"/>
            <a:ext cx="3534343" cy="500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400" dirty="0" smtClean="0">
                <a:solidFill>
                  <a:srgbClr val="C00000"/>
                </a:solidFill>
              </a:rPr>
              <a:t>Unconformity</a:t>
            </a:r>
            <a:endParaRPr lang="en-CA" sz="2400" dirty="0">
              <a:solidFill>
                <a:srgbClr val="C00000"/>
              </a:solidFill>
            </a:endParaRPr>
          </a:p>
        </p:txBody>
      </p:sp>
      <p:cxnSp>
        <p:nvCxnSpPr>
          <p:cNvPr id="19" name="Straight Arrow Connector 18"/>
          <p:cNvCxnSpPr/>
          <p:nvPr/>
        </p:nvCxnSpPr>
        <p:spPr>
          <a:xfrm>
            <a:off x="1650002" y="2526379"/>
            <a:ext cx="744489" cy="98580"/>
          </a:xfrm>
          <a:prstGeom prst="straightConnector1">
            <a:avLst/>
          </a:prstGeom>
          <a:ln w="7620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108039" y="2175916"/>
            <a:ext cx="6264696" cy="461665"/>
          </a:xfrm>
          <a:prstGeom prst="rect">
            <a:avLst/>
          </a:prstGeom>
          <a:solidFill>
            <a:schemeClr val="bg1"/>
          </a:solidFill>
        </p:spPr>
        <p:txBody>
          <a:bodyPr wrap="square" rtlCol="0">
            <a:spAutoFit/>
          </a:bodyPr>
          <a:lstStyle/>
          <a:p>
            <a:r>
              <a:rPr lang="en-CA" sz="2400" dirty="0" smtClean="0"/>
              <a:t>Timiskaming (2679 – 2669 Ma)</a:t>
            </a:r>
            <a:endParaRPr lang="en-CA" sz="2400" dirty="0"/>
          </a:p>
        </p:txBody>
      </p:sp>
      <p:sp>
        <p:nvSpPr>
          <p:cNvPr id="7" name="Rectangle 6"/>
          <p:cNvSpPr/>
          <p:nvPr/>
        </p:nvSpPr>
        <p:spPr>
          <a:xfrm>
            <a:off x="7428722" y="1814784"/>
            <a:ext cx="2631861" cy="5557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ectangle 35"/>
          <p:cNvSpPr/>
          <p:nvPr/>
        </p:nvSpPr>
        <p:spPr>
          <a:xfrm>
            <a:off x="7259517" y="1982730"/>
            <a:ext cx="2575218" cy="500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400" dirty="0" smtClean="0">
                <a:solidFill>
                  <a:srgbClr val="C00000"/>
                </a:solidFill>
              </a:rPr>
              <a:t>Unconformity</a:t>
            </a:r>
            <a:endParaRPr lang="en-CA" sz="2400" dirty="0"/>
          </a:p>
        </p:txBody>
      </p:sp>
      <p:cxnSp>
        <p:nvCxnSpPr>
          <p:cNvPr id="38" name="Straight Arrow Connector 37"/>
          <p:cNvCxnSpPr/>
          <p:nvPr/>
        </p:nvCxnSpPr>
        <p:spPr>
          <a:xfrm flipH="1">
            <a:off x="7160201" y="2370528"/>
            <a:ext cx="519975" cy="311702"/>
          </a:xfrm>
          <a:prstGeom prst="straightConnector1">
            <a:avLst/>
          </a:prstGeom>
          <a:ln w="7620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31126" y="5013176"/>
            <a:ext cx="3024714" cy="830997"/>
          </a:xfrm>
          <a:prstGeom prst="rect">
            <a:avLst/>
          </a:prstGeom>
          <a:solidFill>
            <a:srgbClr val="FFFFFF"/>
          </a:solidFill>
        </p:spPr>
        <p:txBody>
          <a:bodyPr wrap="square" rtlCol="0">
            <a:spAutoFit/>
          </a:bodyPr>
          <a:lstStyle/>
          <a:p>
            <a:r>
              <a:rPr lang="en-CA" sz="2400" dirty="0" smtClean="0"/>
              <a:t>Blake River (2704 – 2696 Ma)</a:t>
            </a:r>
            <a:endParaRPr lang="en-CA" sz="2400" dirty="0"/>
          </a:p>
        </p:txBody>
      </p:sp>
      <p:sp>
        <p:nvSpPr>
          <p:cNvPr id="12" name="Rectangle 11"/>
          <p:cNvSpPr/>
          <p:nvPr/>
        </p:nvSpPr>
        <p:spPr>
          <a:xfrm>
            <a:off x="1650002" y="5844173"/>
            <a:ext cx="2861822" cy="1391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7" name="Straight Arrow Connector 26"/>
          <p:cNvCxnSpPr>
            <a:stCxn id="94" idx="1"/>
          </p:cNvCxnSpPr>
          <p:nvPr/>
        </p:nvCxnSpPr>
        <p:spPr>
          <a:xfrm flipH="1" flipV="1">
            <a:off x="7539152" y="5991241"/>
            <a:ext cx="1007974" cy="19576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022246" y="1567348"/>
            <a:ext cx="5406137" cy="4666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797409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5" name="Rectangle 4"/>
          <p:cNvSpPr/>
          <p:nvPr/>
        </p:nvSpPr>
        <p:spPr>
          <a:xfrm>
            <a:off x="2202873" y="1859063"/>
            <a:ext cx="8188036" cy="461665"/>
          </a:xfrm>
          <a:prstGeom prst="rect">
            <a:avLst/>
          </a:prstGeom>
          <a:noFill/>
        </p:spPr>
        <p:txBody>
          <a:bodyPr wrap="square">
            <a:spAutoFit/>
          </a:bodyPr>
          <a:lstStyle/>
          <a:p>
            <a:endParaRPr lang="fr-CA" sz="2400" dirty="0">
              <a:solidFill>
                <a:prstClr val="black"/>
              </a:solidFill>
            </a:endParaRPr>
          </a:p>
        </p:txBody>
      </p:sp>
      <p:sp>
        <p:nvSpPr>
          <p:cNvPr id="11" name="Rectangle 10"/>
          <p:cNvSpPr/>
          <p:nvPr/>
        </p:nvSpPr>
        <p:spPr>
          <a:xfrm>
            <a:off x="816858" y="41076"/>
            <a:ext cx="11111436" cy="646331"/>
          </a:xfrm>
          <a:prstGeom prst="rect">
            <a:avLst/>
          </a:prstGeom>
        </p:spPr>
        <p:txBody>
          <a:bodyPr wrap="square">
            <a:spAutoFit/>
          </a:bodyPr>
          <a:lstStyle/>
          <a:p>
            <a:r>
              <a:rPr lang="en-CA" sz="3600" b="1" dirty="0" smtClean="0"/>
              <a:t>Larder Lake Cadillac Deformation Zone</a:t>
            </a:r>
            <a:endParaRPr lang="en-US" sz="3600" b="1" dirty="0">
              <a:solidFill>
                <a:srgbClr val="FF0000"/>
              </a:solidFill>
            </a:endParaRPr>
          </a:p>
        </p:txBody>
      </p:sp>
      <p:sp>
        <p:nvSpPr>
          <p:cNvPr id="7" name="TextBox 6"/>
          <p:cNvSpPr txBox="1"/>
          <p:nvPr/>
        </p:nvSpPr>
        <p:spPr>
          <a:xfrm>
            <a:off x="665488" y="4232885"/>
            <a:ext cx="11262806" cy="1015663"/>
          </a:xfrm>
          <a:prstGeom prst="rect">
            <a:avLst/>
          </a:prstGeom>
          <a:noFill/>
        </p:spPr>
        <p:txBody>
          <a:bodyPr wrap="square" rtlCol="0">
            <a:spAutoFit/>
          </a:bodyPr>
          <a:lstStyle/>
          <a:p>
            <a:pPr marL="228600" indent="-228600">
              <a:buAutoNum type="arabicPeriod"/>
            </a:pPr>
            <a:endParaRPr lang="en-CA" sz="3000" b="1" dirty="0" smtClean="0"/>
          </a:p>
          <a:p>
            <a:pPr marL="228600" indent="-228600">
              <a:buAutoNum type="arabicPeriod"/>
            </a:pPr>
            <a:endParaRPr lang="en-CA" sz="3000" b="1" dirty="0"/>
          </a:p>
        </p:txBody>
      </p:sp>
      <p:pic>
        <p:nvPicPr>
          <p:cNvPr id="19" name="Picture 18"/>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9000"/>
                    </a14:imgEffect>
                  </a14:imgLayer>
                </a14:imgProps>
              </a:ext>
              <a:ext uri="{28A0092B-C50C-407E-A947-70E740481C1C}">
                <a14:useLocalDpi xmlns:a14="http://schemas.microsoft.com/office/drawing/2010/main" val="0"/>
              </a:ext>
            </a:extLst>
          </a:blip>
          <a:srcRect l="14827" t="4599" b="8792"/>
          <a:stretch/>
        </p:blipFill>
        <p:spPr>
          <a:xfrm>
            <a:off x="5602620" y="687407"/>
            <a:ext cx="6555600" cy="3749705"/>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36272" t="20120" r="6701" b="20224"/>
          <a:stretch/>
        </p:blipFill>
        <p:spPr>
          <a:xfrm>
            <a:off x="798702" y="3473550"/>
            <a:ext cx="5751668" cy="3384450"/>
          </a:xfrm>
          <a:prstGeom prst="rect">
            <a:avLst/>
          </a:prstGeom>
        </p:spPr>
      </p:pic>
      <p:sp>
        <p:nvSpPr>
          <p:cNvPr id="23" name="TextBox 22"/>
          <p:cNvSpPr txBox="1"/>
          <p:nvPr/>
        </p:nvSpPr>
        <p:spPr>
          <a:xfrm>
            <a:off x="8114866" y="1213650"/>
            <a:ext cx="4077134" cy="830997"/>
          </a:xfrm>
          <a:prstGeom prst="rect">
            <a:avLst/>
          </a:prstGeom>
          <a:solidFill>
            <a:schemeClr val="bg1">
              <a:lumMod val="85000"/>
            </a:schemeClr>
          </a:solidFill>
        </p:spPr>
        <p:txBody>
          <a:bodyPr wrap="square" rtlCol="0">
            <a:spAutoFit/>
          </a:bodyPr>
          <a:lstStyle/>
          <a:p>
            <a:r>
              <a:rPr lang="en-CA" sz="2400" b="1" dirty="0">
                <a:latin typeface="Arial" panose="020B0604020202020204" pitchFamily="34" charset="0"/>
                <a:cs typeface="Arial" panose="020B0604020202020204" pitchFamily="34" charset="0"/>
              </a:rPr>
              <a:t>Fuchsite altered ultramafic </a:t>
            </a:r>
            <a:endParaRPr lang="en-CA" sz="2400" b="1" dirty="0" smtClean="0">
              <a:latin typeface="Arial" panose="020B0604020202020204" pitchFamily="34" charset="0"/>
              <a:cs typeface="Arial" panose="020B0604020202020204" pitchFamily="34" charset="0"/>
            </a:endParaRPr>
          </a:p>
          <a:p>
            <a:r>
              <a:rPr lang="en-CA" sz="2400" b="1" dirty="0" smtClean="0">
                <a:latin typeface="Arial" panose="020B0604020202020204" pitchFamily="34" charset="0"/>
                <a:cs typeface="Arial" panose="020B0604020202020204" pitchFamily="34" charset="0"/>
              </a:rPr>
              <a:t>‘green carbonate zone’</a:t>
            </a:r>
            <a:endParaRPr lang="en-CA" sz="2400" b="1" dirty="0">
              <a:latin typeface="Arial" panose="020B0604020202020204" pitchFamily="34" charset="0"/>
              <a:cs typeface="Arial" panose="020B0604020202020204" pitchFamily="34" charset="0"/>
            </a:endParaRPr>
          </a:p>
        </p:txBody>
      </p:sp>
      <p:sp>
        <p:nvSpPr>
          <p:cNvPr id="24" name="Text Placeholder 5"/>
          <p:cNvSpPr txBox="1">
            <a:spLocks/>
          </p:cNvSpPr>
          <p:nvPr/>
        </p:nvSpPr>
        <p:spPr>
          <a:xfrm>
            <a:off x="784018" y="887242"/>
            <a:ext cx="5113439" cy="1322767"/>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CA" sz="3000" dirty="0" smtClean="0">
                <a:cs typeface="Arial" panose="020B0604020202020204" pitchFamily="34" charset="0"/>
              </a:rPr>
              <a:t>Northern contact between Larder Lake Group and </a:t>
            </a:r>
            <a:r>
              <a:rPr lang="en-CA" sz="3000" dirty="0" smtClean="0">
                <a:latin typeface="Arial" panose="020B0604020202020204" pitchFamily="34" charset="0"/>
                <a:cs typeface="Arial" panose="020B0604020202020204" pitchFamily="34" charset="0"/>
              </a:rPr>
              <a:t>Timiskaming assemblage</a:t>
            </a:r>
            <a:endParaRPr lang="en-CA" sz="2400" dirty="0"/>
          </a:p>
        </p:txBody>
      </p:sp>
      <p:sp>
        <p:nvSpPr>
          <p:cNvPr id="18" name="TextBox 17"/>
          <p:cNvSpPr txBox="1"/>
          <p:nvPr/>
        </p:nvSpPr>
        <p:spPr>
          <a:xfrm>
            <a:off x="6529381" y="4675447"/>
            <a:ext cx="5641630" cy="2492990"/>
          </a:xfrm>
          <a:prstGeom prst="rect">
            <a:avLst/>
          </a:prstGeom>
          <a:noFill/>
        </p:spPr>
        <p:txBody>
          <a:bodyPr wrap="square" rtlCol="0">
            <a:spAutoFit/>
          </a:bodyPr>
          <a:lstStyle/>
          <a:p>
            <a:pPr marL="342900" indent="-342900">
              <a:buFont typeface="Arial" panose="020B0604020202020204" pitchFamily="34" charset="0"/>
              <a:buChar char="•"/>
            </a:pPr>
            <a:r>
              <a:rPr lang="en-CA" sz="2400" b="1" dirty="0" smtClean="0">
                <a:latin typeface="Arial" panose="020B0604020202020204" pitchFamily="34" charset="0"/>
                <a:cs typeface="Arial" panose="020B0604020202020204" pitchFamily="34" charset="0"/>
              </a:rPr>
              <a:t>Transition zone - rounded mafic to ultramafic fragments</a:t>
            </a:r>
          </a:p>
          <a:p>
            <a:pPr marL="342900" indent="-342900">
              <a:buFont typeface="Arial" panose="020B0604020202020204" pitchFamily="34" charset="0"/>
              <a:buChar char="•"/>
            </a:pPr>
            <a:endParaRPr lang="en-CA" sz="1200" b="1"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2400" b="1" dirty="0" smtClean="0">
                <a:latin typeface="Arial" panose="020B0604020202020204" pitchFamily="34" charset="0"/>
                <a:cs typeface="Arial" panose="020B0604020202020204" pitchFamily="34" charset="0"/>
              </a:rPr>
              <a:t>composed </a:t>
            </a:r>
            <a:r>
              <a:rPr lang="en-US" sz="2400" b="1" dirty="0" smtClean="0">
                <a:latin typeface="Arial" panose="020B0604020202020204" pitchFamily="34" charset="0"/>
                <a:cs typeface="Arial" panose="020B0604020202020204" pitchFamily="34" charset="0"/>
              </a:rPr>
              <a:t>of </a:t>
            </a:r>
            <a:r>
              <a:rPr lang="en-US" sz="2400" b="1" dirty="0">
                <a:latin typeface="Arial" panose="020B0604020202020204" pitchFamily="34" charset="0"/>
                <a:cs typeface="Arial" panose="020B0604020202020204" pitchFamily="34" charset="0"/>
              </a:rPr>
              <a:t>chlorite-carbonate-quartz-albite in a quartz and sericite-rich siltstone matrix</a:t>
            </a:r>
            <a:endParaRPr lang="en-CA" sz="2400" b="1" dirty="0">
              <a:latin typeface="Arial" panose="020B0604020202020204" pitchFamily="34" charset="0"/>
              <a:cs typeface="Arial" panose="020B0604020202020204" pitchFamily="34" charset="0"/>
            </a:endParaRPr>
          </a:p>
          <a:p>
            <a:endParaRPr lang="en-CA"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25404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5" name="Rectangle 4"/>
          <p:cNvSpPr/>
          <p:nvPr/>
        </p:nvSpPr>
        <p:spPr>
          <a:xfrm>
            <a:off x="2202873" y="1859063"/>
            <a:ext cx="8188036" cy="461665"/>
          </a:xfrm>
          <a:prstGeom prst="rect">
            <a:avLst/>
          </a:prstGeom>
          <a:noFill/>
        </p:spPr>
        <p:txBody>
          <a:bodyPr wrap="square">
            <a:spAutoFit/>
          </a:bodyPr>
          <a:lstStyle/>
          <a:p>
            <a:endParaRPr lang="fr-CA" sz="2400" dirty="0">
              <a:solidFill>
                <a:prstClr val="black"/>
              </a:solidFill>
            </a:endParaRPr>
          </a:p>
        </p:txBody>
      </p:sp>
      <p:sp>
        <p:nvSpPr>
          <p:cNvPr id="11" name="Rectangle 10"/>
          <p:cNvSpPr/>
          <p:nvPr/>
        </p:nvSpPr>
        <p:spPr>
          <a:xfrm>
            <a:off x="798702" y="6653"/>
            <a:ext cx="11111436" cy="646331"/>
          </a:xfrm>
          <a:prstGeom prst="rect">
            <a:avLst/>
          </a:prstGeom>
        </p:spPr>
        <p:txBody>
          <a:bodyPr wrap="square">
            <a:spAutoFit/>
          </a:bodyPr>
          <a:lstStyle/>
          <a:p>
            <a:r>
              <a:rPr lang="en-CA" sz="3600" b="1" dirty="0" smtClean="0"/>
              <a:t>Larder Lake Cadillac Deformation Zone</a:t>
            </a:r>
            <a:endParaRPr lang="en-US" sz="3600" b="1" dirty="0">
              <a:solidFill>
                <a:srgbClr val="FF0000"/>
              </a:solidFill>
            </a:endParaRPr>
          </a:p>
        </p:txBody>
      </p:sp>
      <p:sp>
        <p:nvSpPr>
          <p:cNvPr id="7" name="TextBox 6"/>
          <p:cNvSpPr txBox="1"/>
          <p:nvPr/>
        </p:nvSpPr>
        <p:spPr>
          <a:xfrm>
            <a:off x="665488" y="4232885"/>
            <a:ext cx="11262806" cy="1015663"/>
          </a:xfrm>
          <a:prstGeom prst="rect">
            <a:avLst/>
          </a:prstGeom>
          <a:noFill/>
        </p:spPr>
        <p:txBody>
          <a:bodyPr wrap="square" rtlCol="0">
            <a:spAutoFit/>
          </a:bodyPr>
          <a:lstStyle/>
          <a:p>
            <a:pPr marL="228600" indent="-228600">
              <a:buAutoNum type="arabicPeriod"/>
            </a:pPr>
            <a:endParaRPr lang="en-CA" sz="3000" b="1" dirty="0" smtClean="0"/>
          </a:p>
          <a:p>
            <a:pPr marL="228600" indent="-228600">
              <a:buAutoNum type="arabicPeriod"/>
            </a:pPr>
            <a:endParaRPr lang="en-CA" sz="3000" b="1" dirty="0"/>
          </a:p>
        </p:txBody>
      </p:sp>
      <p:pic>
        <p:nvPicPr>
          <p:cNvPr id="21" name="Picture 20"/>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8000"/>
                    </a14:imgEffect>
                  </a14:imgLayer>
                </a14:imgProps>
              </a:ext>
              <a:ext uri="{28A0092B-C50C-407E-A947-70E740481C1C}">
                <a14:useLocalDpi xmlns:a14="http://schemas.microsoft.com/office/drawing/2010/main" val="0"/>
              </a:ext>
            </a:extLst>
          </a:blip>
          <a:srcRect t="13787"/>
          <a:stretch/>
        </p:blipFill>
        <p:spPr>
          <a:xfrm>
            <a:off x="5249076" y="761204"/>
            <a:ext cx="6896777" cy="3963940"/>
          </a:xfrm>
          <a:prstGeom prst="rect">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l="13267" t="1726" r="-390" b="9033"/>
          <a:stretch/>
        </p:blipFill>
        <p:spPr>
          <a:xfrm>
            <a:off x="798702" y="3542149"/>
            <a:ext cx="5754868" cy="3315851"/>
          </a:xfrm>
          <a:prstGeom prst="rect">
            <a:avLst/>
          </a:prstGeom>
        </p:spPr>
      </p:pic>
      <p:sp>
        <p:nvSpPr>
          <p:cNvPr id="23" name="TextBox 22"/>
          <p:cNvSpPr txBox="1"/>
          <p:nvPr/>
        </p:nvSpPr>
        <p:spPr>
          <a:xfrm>
            <a:off x="851836" y="1043901"/>
            <a:ext cx="4540029" cy="1569660"/>
          </a:xfrm>
          <a:prstGeom prst="rect">
            <a:avLst/>
          </a:prstGeom>
          <a:noFill/>
        </p:spPr>
        <p:txBody>
          <a:bodyPr wrap="square" rtlCol="0">
            <a:spAutoFit/>
          </a:bodyPr>
          <a:lstStyle/>
          <a:p>
            <a:r>
              <a:rPr lang="en-CA" sz="2400" b="1" dirty="0">
                <a:latin typeface="Arial" panose="020B0604020202020204" pitchFamily="34" charset="0"/>
                <a:cs typeface="Arial" panose="020B0604020202020204" pitchFamily="34" charset="0"/>
              </a:rPr>
              <a:t>Fuchsite altered ultramafic </a:t>
            </a:r>
          </a:p>
          <a:p>
            <a:r>
              <a:rPr lang="en-CA" sz="2400" b="1" dirty="0">
                <a:latin typeface="Arial" panose="020B0604020202020204" pitchFamily="34" charset="0"/>
                <a:cs typeface="Arial" panose="020B0604020202020204" pitchFamily="34" charset="0"/>
              </a:rPr>
              <a:t>clasts in Timiskaming </a:t>
            </a:r>
            <a:endParaRPr lang="en-CA" sz="2400" b="1" dirty="0" smtClean="0">
              <a:latin typeface="Arial" panose="020B0604020202020204" pitchFamily="34" charset="0"/>
              <a:cs typeface="Arial" panose="020B0604020202020204" pitchFamily="34" charset="0"/>
            </a:endParaRPr>
          </a:p>
          <a:p>
            <a:r>
              <a:rPr lang="en-CA" sz="2400" b="1" dirty="0" smtClean="0">
                <a:latin typeface="Arial" panose="020B0604020202020204" pitchFamily="34" charset="0"/>
                <a:cs typeface="Arial" panose="020B0604020202020204" pitchFamily="34" charset="0"/>
              </a:rPr>
              <a:t>sedimentary rocks at the </a:t>
            </a:r>
          </a:p>
          <a:p>
            <a:r>
              <a:rPr lang="en-CA" sz="2400" b="1" dirty="0" smtClean="0">
                <a:latin typeface="Arial" panose="020B0604020202020204" pitchFamily="34" charset="0"/>
                <a:cs typeface="Arial" panose="020B0604020202020204" pitchFamily="34" charset="0"/>
              </a:rPr>
              <a:t>‘</a:t>
            </a:r>
            <a:r>
              <a:rPr lang="en-CA" sz="2400" b="1" i="1" dirty="0" smtClean="0">
                <a:latin typeface="Arial" panose="020B0604020202020204" pitchFamily="34" charset="0"/>
                <a:cs typeface="Arial" panose="020B0604020202020204" pitchFamily="34" charset="0"/>
              </a:rPr>
              <a:t>transition zone</a:t>
            </a:r>
            <a:r>
              <a:rPr lang="en-CA" sz="2400" b="1" dirty="0" smtClean="0">
                <a:latin typeface="Arial" panose="020B0604020202020204" pitchFamily="34" charset="0"/>
                <a:cs typeface="Arial" panose="020B0604020202020204" pitchFamily="34" charset="0"/>
              </a:rPr>
              <a:t>’</a:t>
            </a:r>
            <a:endParaRPr lang="en-CA" sz="2400" b="1" dirty="0">
              <a:latin typeface="Arial" panose="020B0604020202020204" pitchFamily="34" charset="0"/>
              <a:cs typeface="Arial" panose="020B0604020202020204" pitchFamily="34" charset="0"/>
            </a:endParaRPr>
          </a:p>
        </p:txBody>
      </p:sp>
      <p:sp>
        <p:nvSpPr>
          <p:cNvPr id="15" name="TextBox 14"/>
          <p:cNvSpPr txBox="1"/>
          <p:nvPr/>
        </p:nvSpPr>
        <p:spPr>
          <a:xfrm>
            <a:off x="6501147" y="5939284"/>
            <a:ext cx="5641630" cy="1200329"/>
          </a:xfrm>
          <a:prstGeom prst="rect">
            <a:avLst/>
          </a:prstGeom>
          <a:noFill/>
        </p:spPr>
        <p:txBody>
          <a:bodyPr wrap="square" rtlCol="0">
            <a:spAutoFit/>
          </a:bodyPr>
          <a:lstStyle/>
          <a:p>
            <a:pPr marL="342900" indent="-342900">
              <a:buFont typeface="Arial" panose="020B0604020202020204" pitchFamily="34" charset="0"/>
              <a:buChar char="•"/>
            </a:pPr>
            <a:r>
              <a:rPr lang="en-CA" sz="2400" b="1" dirty="0" smtClean="0">
                <a:latin typeface="Arial" panose="020B0604020202020204" pitchFamily="34" charset="0"/>
                <a:cs typeface="Arial" panose="020B0604020202020204" pitchFamily="34" charset="0"/>
              </a:rPr>
              <a:t>Flattened mafic to ultramafic fragments in the transition </a:t>
            </a:r>
            <a:r>
              <a:rPr lang="en-CA" sz="2400" b="1" dirty="0" err="1" smtClean="0">
                <a:latin typeface="Arial" panose="020B0604020202020204" pitchFamily="34" charset="0"/>
                <a:cs typeface="Arial" panose="020B0604020202020204" pitchFamily="34" charset="0"/>
              </a:rPr>
              <a:t>zonr</a:t>
            </a:r>
            <a:endParaRPr lang="en-CA" sz="2400" b="1" dirty="0">
              <a:latin typeface="Arial" panose="020B0604020202020204" pitchFamily="34" charset="0"/>
              <a:cs typeface="Arial" panose="020B0604020202020204" pitchFamily="34" charset="0"/>
            </a:endParaRPr>
          </a:p>
          <a:p>
            <a:endParaRPr lang="en-CA"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0500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270302" y="1711816"/>
            <a:ext cx="6248879" cy="3514995"/>
          </a:xfrm>
          <a:prstGeom prst="rect">
            <a:avLst/>
          </a:prstGeom>
        </p:spPr>
      </p:pic>
      <p:pic>
        <p:nvPicPr>
          <p:cNvPr id="29" name="Picture 28"/>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9000"/>
                    </a14:imgEffect>
                  </a14:imgLayer>
                </a14:imgProps>
              </a:ext>
              <a:ext uri="{28A0092B-C50C-407E-A947-70E740481C1C}">
                <a14:useLocalDpi xmlns:a14="http://schemas.microsoft.com/office/drawing/2010/main" val="0"/>
              </a:ext>
            </a:extLst>
          </a:blip>
          <a:stretch>
            <a:fillRect/>
          </a:stretch>
        </p:blipFill>
        <p:spPr>
          <a:xfrm>
            <a:off x="3769923" y="779814"/>
            <a:ext cx="8422077" cy="4737417"/>
          </a:xfrm>
          <a:prstGeom prst="rect">
            <a:avLst/>
          </a:prstGeom>
        </p:spPr>
      </p:pic>
      <p:sp>
        <p:nvSpPr>
          <p:cNvPr id="30" name="Text Placeholder 5"/>
          <p:cNvSpPr txBox="1">
            <a:spLocks/>
          </p:cNvSpPr>
          <p:nvPr/>
        </p:nvSpPr>
        <p:spPr>
          <a:xfrm>
            <a:off x="774707" y="789123"/>
            <a:ext cx="2994878" cy="1934924"/>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CA" sz="3000" dirty="0" smtClean="0">
                <a:cs typeface="Arial" panose="020B0604020202020204" pitchFamily="34" charset="0"/>
              </a:rPr>
              <a:t>Southern contact between Larder Lake Group and the Timiskaming assemblage</a:t>
            </a:r>
            <a:endParaRPr lang="en-CA" sz="2400" dirty="0"/>
          </a:p>
        </p:txBody>
      </p:sp>
      <p:sp>
        <p:nvSpPr>
          <p:cNvPr id="17" name="Rectangle 16"/>
          <p:cNvSpPr/>
          <p:nvPr/>
        </p:nvSpPr>
        <p:spPr>
          <a:xfrm>
            <a:off x="798702" y="21089"/>
            <a:ext cx="11111436" cy="646331"/>
          </a:xfrm>
          <a:prstGeom prst="rect">
            <a:avLst/>
          </a:prstGeom>
        </p:spPr>
        <p:txBody>
          <a:bodyPr wrap="square">
            <a:spAutoFit/>
          </a:bodyPr>
          <a:lstStyle/>
          <a:p>
            <a:r>
              <a:rPr lang="en-CA" sz="3600" b="1" dirty="0" smtClean="0"/>
              <a:t>Larder Lake Cadillac Deformation Zone</a:t>
            </a:r>
            <a:endParaRPr lang="en-US" sz="3600" b="1" dirty="0">
              <a:solidFill>
                <a:srgbClr val="FF0000"/>
              </a:solidFill>
            </a:endParaRPr>
          </a:p>
        </p:txBody>
      </p:sp>
      <p:sp>
        <p:nvSpPr>
          <p:cNvPr id="5" name="TextBox 4"/>
          <p:cNvSpPr txBox="1"/>
          <p:nvPr/>
        </p:nvSpPr>
        <p:spPr>
          <a:xfrm>
            <a:off x="911424" y="5465736"/>
            <a:ext cx="11280576" cy="1384995"/>
          </a:xfrm>
          <a:prstGeom prst="rect">
            <a:avLst/>
          </a:prstGeom>
          <a:noFill/>
        </p:spPr>
        <p:txBody>
          <a:bodyPr wrap="square" rtlCol="0">
            <a:spAutoFit/>
          </a:bodyPr>
          <a:lstStyle/>
          <a:p>
            <a:pPr>
              <a:buFontTx/>
              <a:buChar char="-"/>
            </a:pPr>
            <a:r>
              <a:rPr lang="en-CA" sz="2400" dirty="0" smtClean="0">
                <a:cs typeface="Arial" panose="020B0604020202020204" pitchFamily="34" charset="0"/>
              </a:rPr>
              <a:t> Greywacke to siltstone in sharp contact with strongly </a:t>
            </a:r>
            <a:r>
              <a:rPr lang="en-CA" sz="2400" dirty="0" err="1" smtClean="0">
                <a:cs typeface="Arial" panose="020B0604020202020204" pitchFamily="34" charset="0"/>
              </a:rPr>
              <a:t>carbonatized</a:t>
            </a:r>
            <a:r>
              <a:rPr lang="en-CA" sz="2400" dirty="0" smtClean="0">
                <a:cs typeface="Arial" panose="020B0604020202020204" pitchFamily="34" charset="0"/>
              </a:rPr>
              <a:t> mafic to ultramafic volcanic rocks</a:t>
            </a:r>
          </a:p>
          <a:p>
            <a:pPr>
              <a:buFontTx/>
              <a:buChar char="-"/>
            </a:pPr>
            <a:endParaRPr lang="en-CA" sz="1200" dirty="0">
              <a:cs typeface="Arial" panose="020B0604020202020204" pitchFamily="34" charset="0"/>
            </a:endParaRPr>
          </a:p>
          <a:p>
            <a:pPr>
              <a:buFontTx/>
              <a:buChar char="-"/>
            </a:pPr>
            <a:r>
              <a:rPr lang="en-CA" sz="2400" dirty="0" smtClean="0">
                <a:cs typeface="Arial" panose="020B0604020202020204" pitchFamily="34" charset="0"/>
              </a:rPr>
              <a:t> Facing </a:t>
            </a:r>
            <a:r>
              <a:rPr lang="en-CA" sz="2400" dirty="0">
                <a:cs typeface="Arial" panose="020B0604020202020204" pitchFamily="34" charset="0"/>
              </a:rPr>
              <a:t>directions are to the </a:t>
            </a:r>
            <a:r>
              <a:rPr lang="en-CA" sz="2400" dirty="0" smtClean="0">
                <a:cs typeface="Arial" panose="020B0604020202020204" pitchFamily="34" charset="0"/>
              </a:rPr>
              <a:t>south, </a:t>
            </a:r>
            <a:r>
              <a:rPr lang="en-CA" sz="2400" dirty="0">
                <a:cs typeface="Arial" panose="020B0604020202020204" pitchFamily="34" charset="0"/>
              </a:rPr>
              <a:t>away from the </a:t>
            </a:r>
            <a:r>
              <a:rPr lang="en-CA" sz="2400" dirty="0" smtClean="0">
                <a:cs typeface="Arial" panose="020B0604020202020204" pitchFamily="34" charset="0"/>
              </a:rPr>
              <a:t>Larder Lake Group</a:t>
            </a:r>
            <a:endParaRPr lang="en-CA" sz="2400" dirty="0">
              <a:cs typeface="Arial" panose="020B0604020202020204" pitchFamily="34" charset="0"/>
            </a:endParaRPr>
          </a:p>
        </p:txBody>
      </p:sp>
    </p:spTree>
    <p:extLst>
      <p:ext uri="{BB962C8B-B14F-4D97-AF65-F5344CB8AC3E}">
        <p14:creationId xmlns:p14="http://schemas.microsoft.com/office/powerpoint/2010/main" val="294785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11" name="Rectangle 10"/>
          <p:cNvSpPr/>
          <p:nvPr/>
        </p:nvSpPr>
        <p:spPr>
          <a:xfrm>
            <a:off x="665488" y="-923709"/>
            <a:ext cx="11111436" cy="646331"/>
          </a:xfrm>
          <a:prstGeom prst="rect">
            <a:avLst/>
          </a:prstGeom>
        </p:spPr>
        <p:txBody>
          <a:bodyPr wrap="square">
            <a:spAutoFit/>
          </a:bodyPr>
          <a:lstStyle/>
          <a:p>
            <a:r>
              <a:rPr lang="en-CA" sz="3600" b="1" dirty="0" smtClean="0"/>
              <a:t>Larder Lake Cadillac Deformation Zone</a:t>
            </a:r>
            <a:endParaRPr lang="en-US" sz="3600" b="1" dirty="0">
              <a:solidFill>
                <a:srgbClr val="FF0000"/>
              </a:solidFill>
            </a:endParaRPr>
          </a:p>
        </p:txBody>
      </p:sp>
      <p:sp>
        <p:nvSpPr>
          <p:cNvPr id="7" name="TextBox 6"/>
          <p:cNvSpPr txBox="1"/>
          <p:nvPr/>
        </p:nvSpPr>
        <p:spPr>
          <a:xfrm>
            <a:off x="665488" y="4232885"/>
            <a:ext cx="11262806" cy="1015663"/>
          </a:xfrm>
          <a:prstGeom prst="rect">
            <a:avLst/>
          </a:prstGeom>
          <a:noFill/>
        </p:spPr>
        <p:txBody>
          <a:bodyPr wrap="square" rtlCol="0">
            <a:spAutoFit/>
          </a:bodyPr>
          <a:lstStyle/>
          <a:p>
            <a:pPr marL="228600" indent="-228600">
              <a:buAutoNum type="arabicPeriod"/>
            </a:pPr>
            <a:endParaRPr lang="en-CA" sz="3000" b="1" dirty="0" smtClean="0"/>
          </a:p>
          <a:p>
            <a:pPr marL="228600" indent="-228600">
              <a:buAutoNum type="arabicPeriod"/>
            </a:pPr>
            <a:endParaRPr lang="en-CA" sz="3000" b="1" dirty="0"/>
          </a:p>
        </p:txBody>
      </p:sp>
      <p:pic>
        <p:nvPicPr>
          <p:cNvPr id="27" name="Picture 26"/>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7000"/>
                    </a14:imgEffect>
                  </a14:imgLayer>
                </a14:imgProps>
              </a:ext>
              <a:ext uri="{28A0092B-C50C-407E-A947-70E740481C1C}">
                <a14:useLocalDpi xmlns:a14="http://schemas.microsoft.com/office/drawing/2010/main" val="0"/>
              </a:ext>
            </a:extLst>
          </a:blip>
          <a:srcRect t="5450"/>
          <a:stretch/>
        </p:blipFill>
        <p:spPr>
          <a:xfrm>
            <a:off x="4884423" y="582868"/>
            <a:ext cx="7021914" cy="3734569"/>
          </a:xfrm>
          <a:prstGeom prst="rect">
            <a:avLst/>
          </a:prstGeom>
        </p:spPr>
      </p:pic>
      <p:sp>
        <p:nvSpPr>
          <p:cNvPr id="13" name="Rectangle 12"/>
          <p:cNvSpPr/>
          <p:nvPr/>
        </p:nvSpPr>
        <p:spPr>
          <a:xfrm>
            <a:off x="798702" y="21089"/>
            <a:ext cx="11111436" cy="646331"/>
          </a:xfrm>
          <a:prstGeom prst="rect">
            <a:avLst/>
          </a:prstGeom>
        </p:spPr>
        <p:txBody>
          <a:bodyPr wrap="square">
            <a:spAutoFit/>
          </a:bodyPr>
          <a:lstStyle/>
          <a:p>
            <a:r>
              <a:rPr lang="en-CA" sz="3600" b="1" dirty="0" smtClean="0"/>
              <a:t>Larder Lake Cadillac Deformation Zone</a:t>
            </a:r>
            <a:endParaRPr lang="en-US" sz="3600" b="1" dirty="0">
              <a:solidFill>
                <a:srgbClr val="FF0000"/>
              </a:solidFill>
            </a:endParaRPr>
          </a:p>
        </p:txBody>
      </p:sp>
      <p:pic>
        <p:nvPicPr>
          <p:cNvPr id="25" name="Picture 24"/>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6000"/>
                    </a14:imgEffect>
                  </a14:imgLayer>
                </a14:imgProps>
              </a:ext>
              <a:ext uri="{28A0092B-C50C-407E-A947-70E740481C1C}">
                <a14:useLocalDpi xmlns:a14="http://schemas.microsoft.com/office/drawing/2010/main" val="0"/>
              </a:ext>
            </a:extLst>
          </a:blip>
          <a:srcRect t="6975"/>
          <a:stretch/>
        </p:blipFill>
        <p:spPr>
          <a:xfrm rot="10800000">
            <a:off x="798702" y="3429000"/>
            <a:ext cx="6421270" cy="3360001"/>
          </a:xfrm>
          <a:prstGeom prst="rect">
            <a:avLst/>
          </a:prstGeom>
        </p:spPr>
      </p:pic>
      <p:sp>
        <p:nvSpPr>
          <p:cNvPr id="6" name="TextBox 5"/>
          <p:cNvSpPr txBox="1"/>
          <p:nvPr/>
        </p:nvSpPr>
        <p:spPr>
          <a:xfrm>
            <a:off x="826805" y="1061537"/>
            <a:ext cx="3807025" cy="1569660"/>
          </a:xfrm>
          <a:prstGeom prst="rect">
            <a:avLst/>
          </a:prstGeom>
          <a:noFill/>
        </p:spPr>
        <p:txBody>
          <a:bodyPr wrap="square" rtlCol="0">
            <a:spAutoFit/>
          </a:bodyPr>
          <a:lstStyle/>
          <a:p>
            <a:r>
              <a:rPr lang="en-US" sz="2400" dirty="0" smtClean="0"/>
              <a:t>Moderately </a:t>
            </a:r>
            <a:r>
              <a:rPr lang="en-US" sz="2400" dirty="0"/>
              <a:t>strained, with sheared and attenuated sedimentary beds proximal to the contact</a:t>
            </a:r>
            <a:endParaRPr lang="en-CA" sz="2400" dirty="0"/>
          </a:p>
        </p:txBody>
      </p:sp>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305" y="3223985"/>
            <a:ext cx="6446667" cy="3626251"/>
          </a:xfrm>
          <a:prstGeom prst="rect">
            <a:avLst/>
          </a:prstGeom>
        </p:spPr>
      </p:pic>
      <p:sp>
        <p:nvSpPr>
          <p:cNvPr id="8" name="TextBox 7"/>
          <p:cNvSpPr txBox="1"/>
          <p:nvPr/>
        </p:nvSpPr>
        <p:spPr>
          <a:xfrm>
            <a:off x="7327789" y="5037110"/>
            <a:ext cx="4312827" cy="830997"/>
          </a:xfrm>
          <a:prstGeom prst="rect">
            <a:avLst/>
          </a:prstGeom>
          <a:noFill/>
        </p:spPr>
        <p:txBody>
          <a:bodyPr wrap="square" rtlCol="0">
            <a:spAutoFit/>
          </a:bodyPr>
          <a:lstStyle/>
          <a:p>
            <a:r>
              <a:rPr lang="en-CA" sz="2400" dirty="0" smtClean="0"/>
              <a:t>The southern contact exhibits no transitional zone</a:t>
            </a:r>
            <a:endParaRPr lang="en-CA" sz="2400" dirty="0"/>
          </a:p>
        </p:txBody>
      </p:sp>
    </p:spTree>
    <p:extLst>
      <p:ext uri="{BB962C8B-B14F-4D97-AF65-F5344CB8AC3E}">
        <p14:creationId xmlns:p14="http://schemas.microsoft.com/office/powerpoint/2010/main" val="40680906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75"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grpSp>
      <p:sp>
        <p:nvSpPr>
          <p:cNvPr id="56" name="TextBox 55"/>
          <p:cNvSpPr txBox="1"/>
          <p:nvPr/>
        </p:nvSpPr>
        <p:spPr>
          <a:xfrm>
            <a:off x="959332" y="5010512"/>
            <a:ext cx="4136459" cy="369332"/>
          </a:xfrm>
          <a:prstGeom prst="rect">
            <a:avLst/>
          </a:prstGeom>
          <a:noFill/>
        </p:spPr>
        <p:txBody>
          <a:bodyPr wrap="square" rtlCol="0">
            <a:spAutoFit/>
          </a:bodyPr>
          <a:lstStyle/>
          <a:p>
            <a:r>
              <a:rPr lang="en-CA" b="1" dirty="0" smtClean="0"/>
              <a:t>Modified after </a:t>
            </a:r>
            <a:r>
              <a:rPr lang="en-CA" b="1" dirty="0" err="1" smtClean="0"/>
              <a:t>Poulsen</a:t>
            </a:r>
            <a:r>
              <a:rPr lang="en-CA" b="1" dirty="0" smtClean="0"/>
              <a:t>, 2017</a:t>
            </a:r>
            <a:endParaRPr lang="en-CA" b="1" dirty="0"/>
          </a:p>
        </p:txBody>
      </p:sp>
      <p:pic>
        <p:nvPicPr>
          <p:cNvPr id="93" name="Picture 92"/>
          <p:cNvPicPr>
            <a:picLocks noChangeAspect="1"/>
          </p:cNvPicPr>
          <p:nvPr/>
        </p:nvPicPr>
        <p:blipFill rotWithShape="1">
          <a:blip r:embed="rId4"/>
          <a:srcRect l="7922" b="22811"/>
          <a:stretch/>
        </p:blipFill>
        <p:spPr>
          <a:xfrm>
            <a:off x="828359" y="559660"/>
            <a:ext cx="8123834" cy="4679250"/>
          </a:xfrm>
          <a:prstGeom prst="rect">
            <a:avLst/>
          </a:prstGeom>
        </p:spPr>
      </p:pic>
      <p:sp>
        <p:nvSpPr>
          <p:cNvPr id="95" name="TextBox 94"/>
          <p:cNvSpPr txBox="1"/>
          <p:nvPr/>
        </p:nvSpPr>
        <p:spPr>
          <a:xfrm>
            <a:off x="4621357" y="5078545"/>
            <a:ext cx="1184376" cy="461665"/>
          </a:xfrm>
          <a:prstGeom prst="rect">
            <a:avLst/>
          </a:prstGeom>
          <a:noFill/>
        </p:spPr>
        <p:txBody>
          <a:bodyPr wrap="square" rtlCol="0">
            <a:spAutoFit/>
          </a:bodyPr>
          <a:lstStyle/>
          <a:p>
            <a:r>
              <a:rPr lang="en-CA" sz="2400" dirty="0" smtClean="0"/>
              <a:t>LLCDZ</a:t>
            </a:r>
            <a:endParaRPr lang="en-CA" sz="2400" dirty="0"/>
          </a:p>
        </p:txBody>
      </p:sp>
      <p:cxnSp>
        <p:nvCxnSpPr>
          <p:cNvPr id="97" name="Straight Arrow Connector 96"/>
          <p:cNvCxnSpPr/>
          <p:nvPr/>
        </p:nvCxnSpPr>
        <p:spPr>
          <a:xfrm flipV="1">
            <a:off x="5519936" y="4894945"/>
            <a:ext cx="864096" cy="40209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237093" y="2874700"/>
            <a:ext cx="1451195" cy="830997"/>
          </a:xfrm>
          <a:prstGeom prst="rect">
            <a:avLst/>
          </a:prstGeom>
          <a:solidFill>
            <a:schemeClr val="bg1">
              <a:lumMod val="85000"/>
            </a:schemeClr>
          </a:solidFill>
        </p:spPr>
        <p:txBody>
          <a:bodyPr wrap="square" rtlCol="0">
            <a:spAutoFit/>
          </a:bodyPr>
          <a:lstStyle/>
          <a:p>
            <a:r>
              <a:rPr lang="en-CA" sz="2400" dirty="0" smtClean="0"/>
              <a:t>Level of exposure</a:t>
            </a:r>
            <a:endParaRPr lang="en-CA" sz="2400" dirty="0"/>
          </a:p>
        </p:txBody>
      </p:sp>
      <p:sp>
        <p:nvSpPr>
          <p:cNvPr id="7" name="Rectangle 6"/>
          <p:cNvSpPr/>
          <p:nvPr/>
        </p:nvSpPr>
        <p:spPr>
          <a:xfrm>
            <a:off x="828698" y="778083"/>
            <a:ext cx="7859590" cy="9836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948773" y="4063948"/>
            <a:ext cx="2812209" cy="830997"/>
          </a:xfrm>
          <a:prstGeom prst="rect">
            <a:avLst/>
          </a:prstGeom>
          <a:solidFill>
            <a:srgbClr val="FFFFFF"/>
          </a:solidFill>
        </p:spPr>
        <p:txBody>
          <a:bodyPr wrap="square" rtlCol="0">
            <a:spAutoFit/>
          </a:bodyPr>
          <a:lstStyle/>
          <a:p>
            <a:r>
              <a:rPr lang="en-CA" sz="2400" dirty="0" smtClean="0"/>
              <a:t>Blake River (2704 – 2696 Ma)</a:t>
            </a:r>
            <a:endParaRPr lang="en-CA" sz="2400" dirty="0"/>
          </a:p>
        </p:txBody>
      </p:sp>
      <p:sp>
        <p:nvSpPr>
          <p:cNvPr id="12" name="Rectangle 11"/>
          <p:cNvSpPr/>
          <p:nvPr/>
        </p:nvSpPr>
        <p:spPr>
          <a:xfrm>
            <a:off x="1662694" y="4991600"/>
            <a:ext cx="2660761" cy="1241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a:off x="829037" y="190549"/>
            <a:ext cx="8281342" cy="6089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851758" y="-12104"/>
            <a:ext cx="11409849" cy="646331"/>
          </a:xfrm>
          <a:prstGeom prst="rect">
            <a:avLst/>
          </a:prstGeom>
          <a:noFill/>
        </p:spPr>
        <p:txBody>
          <a:bodyPr wrap="square" rtlCol="0">
            <a:spAutoFit/>
          </a:bodyPr>
          <a:lstStyle/>
          <a:p>
            <a:r>
              <a:rPr lang="en-US" sz="3600" b="1" dirty="0">
                <a:cs typeface="Arial" panose="020B0604020202020204" pitchFamily="34" charset="0"/>
              </a:rPr>
              <a:t>Cross section </a:t>
            </a:r>
            <a:r>
              <a:rPr lang="en-US" sz="3600" b="1" dirty="0" smtClean="0">
                <a:cs typeface="Arial" panose="020B0604020202020204" pitchFamily="34" charset="0"/>
              </a:rPr>
              <a:t>- Larder </a:t>
            </a:r>
            <a:r>
              <a:rPr lang="en-US" sz="3600" b="1" dirty="0">
                <a:cs typeface="Arial" panose="020B0604020202020204" pitchFamily="34" charset="0"/>
              </a:rPr>
              <a:t>Lake Cadillac Deformation Zone</a:t>
            </a:r>
            <a:endParaRPr lang="en-CA" sz="3600" b="1" dirty="0">
              <a:cs typeface="Arial" panose="020B0604020202020204" pitchFamily="34" charset="0"/>
            </a:endParaRPr>
          </a:p>
        </p:txBody>
      </p:sp>
      <p:sp>
        <p:nvSpPr>
          <p:cNvPr id="29" name="TextBox 28"/>
          <p:cNvSpPr txBox="1"/>
          <p:nvPr/>
        </p:nvSpPr>
        <p:spPr>
          <a:xfrm>
            <a:off x="8688288" y="728964"/>
            <a:ext cx="3449113" cy="5078313"/>
          </a:xfrm>
          <a:prstGeom prst="rect">
            <a:avLst/>
          </a:prstGeom>
          <a:noFill/>
        </p:spPr>
        <p:txBody>
          <a:bodyPr wrap="square" rtlCol="0">
            <a:spAutoFit/>
          </a:bodyPr>
          <a:lstStyle/>
          <a:p>
            <a:r>
              <a:rPr lang="en-US" sz="2400" dirty="0">
                <a:cs typeface="Arial" panose="020B0604020202020204" pitchFamily="34" charset="0"/>
              </a:rPr>
              <a:t>North contact interpreted as an unconformity due to</a:t>
            </a:r>
            <a:r>
              <a:rPr lang="en-US" sz="2400" dirty="0" smtClean="0">
                <a:cs typeface="Arial" panose="020B0604020202020204" pitchFamily="34" charset="0"/>
              </a:rPr>
              <a:t>:-</a:t>
            </a:r>
          </a:p>
          <a:p>
            <a:pPr marL="342900" indent="-342900">
              <a:buFontTx/>
              <a:buChar char="-"/>
            </a:pPr>
            <a:r>
              <a:rPr lang="en-US" sz="2400" dirty="0" smtClean="0">
                <a:cs typeface="Arial" panose="020B0604020202020204" pitchFamily="34" charset="0"/>
              </a:rPr>
              <a:t>Gradational </a:t>
            </a:r>
            <a:r>
              <a:rPr lang="en-US" sz="2400" dirty="0">
                <a:cs typeface="Arial" panose="020B0604020202020204" pitchFamily="34" charset="0"/>
              </a:rPr>
              <a:t>contact between the two assemblages </a:t>
            </a:r>
            <a:endParaRPr lang="en-US" sz="2400" dirty="0" smtClean="0">
              <a:cs typeface="Arial" panose="020B0604020202020204" pitchFamily="34" charset="0"/>
            </a:endParaRPr>
          </a:p>
          <a:p>
            <a:pPr marL="342900" indent="-342900">
              <a:buFontTx/>
              <a:buChar char="-"/>
            </a:pPr>
            <a:endParaRPr lang="en-US" sz="1200" dirty="0" smtClean="0">
              <a:cs typeface="Arial" panose="020B0604020202020204" pitchFamily="34" charset="0"/>
            </a:endParaRPr>
          </a:p>
          <a:p>
            <a:pPr marL="342900" indent="-342900">
              <a:buFontTx/>
              <a:buChar char="-"/>
            </a:pPr>
            <a:r>
              <a:rPr lang="en-US" sz="2400" dirty="0" smtClean="0">
                <a:cs typeface="Arial" panose="020B0604020202020204" pitchFamily="34" charset="0"/>
              </a:rPr>
              <a:t>Lack </a:t>
            </a:r>
            <a:r>
              <a:rPr lang="en-US" sz="2400" dirty="0">
                <a:cs typeface="Arial" panose="020B0604020202020204" pitchFamily="34" charset="0"/>
              </a:rPr>
              <a:t>of a major shear zone or structure at the contact </a:t>
            </a:r>
            <a:endParaRPr lang="en-US" sz="2400" dirty="0" smtClean="0">
              <a:cs typeface="Arial" panose="020B0604020202020204" pitchFamily="34" charset="0"/>
            </a:endParaRPr>
          </a:p>
          <a:p>
            <a:pPr marL="342900" indent="-342900">
              <a:buFontTx/>
              <a:buChar char="-"/>
            </a:pPr>
            <a:endParaRPr lang="en-US" sz="1200" dirty="0" smtClean="0">
              <a:cs typeface="Arial" panose="020B0604020202020204" pitchFamily="34" charset="0"/>
            </a:endParaRPr>
          </a:p>
          <a:p>
            <a:r>
              <a:rPr lang="en-US" sz="2400" dirty="0" smtClean="0">
                <a:cs typeface="Arial" panose="020B0604020202020204" pitchFamily="34" charset="0"/>
              </a:rPr>
              <a:t>-    Consistent </a:t>
            </a:r>
            <a:r>
              <a:rPr lang="en-US" sz="2400" dirty="0">
                <a:cs typeface="Arial" panose="020B0604020202020204" pitchFamily="34" charset="0"/>
              </a:rPr>
              <a:t>younging directions away from the volcanic rocks </a:t>
            </a:r>
            <a:endParaRPr lang="en-US" sz="2400" dirty="0" smtClean="0">
              <a:cs typeface="Arial" panose="020B0604020202020204" pitchFamily="34" charset="0"/>
            </a:endParaRPr>
          </a:p>
        </p:txBody>
      </p:sp>
      <p:sp>
        <p:nvSpPr>
          <p:cNvPr id="30" name="TextBox 29"/>
          <p:cNvSpPr txBox="1"/>
          <p:nvPr/>
        </p:nvSpPr>
        <p:spPr>
          <a:xfrm>
            <a:off x="889624" y="5676387"/>
            <a:ext cx="7704394" cy="1107996"/>
          </a:xfrm>
          <a:prstGeom prst="rect">
            <a:avLst/>
          </a:prstGeom>
          <a:noFill/>
        </p:spPr>
        <p:txBody>
          <a:bodyPr wrap="square" rtlCol="0">
            <a:spAutoFit/>
          </a:bodyPr>
          <a:lstStyle/>
          <a:p>
            <a:r>
              <a:rPr lang="en-US" sz="2400" dirty="0">
                <a:cs typeface="Arial" panose="020B0604020202020204" pitchFamily="34" charset="0"/>
              </a:rPr>
              <a:t>Juxtaposition of the Timiskaming and Larder Lake Group prior to main north south shortening deformational event. </a:t>
            </a:r>
          </a:p>
          <a:p>
            <a:endParaRPr lang="en-CA" dirty="0"/>
          </a:p>
        </p:txBody>
      </p:sp>
      <p:sp>
        <p:nvSpPr>
          <p:cNvPr id="31" name="Rectangle 30"/>
          <p:cNvSpPr/>
          <p:nvPr/>
        </p:nvSpPr>
        <p:spPr>
          <a:xfrm>
            <a:off x="828359" y="1185277"/>
            <a:ext cx="2034773" cy="446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400" dirty="0" smtClean="0">
                <a:solidFill>
                  <a:srgbClr val="C00000"/>
                </a:solidFill>
              </a:rPr>
              <a:t>Unconformity</a:t>
            </a:r>
            <a:endParaRPr lang="en-CA" sz="2400" dirty="0">
              <a:solidFill>
                <a:srgbClr val="C00000"/>
              </a:solidFill>
            </a:endParaRPr>
          </a:p>
        </p:txBody>
      </p:sp>
      <p:cxnSp>
        <p:nvCxnSpPr>
          <p:cNvPr id="19" name="Straight Arrow Connector 18"/>
          <p:cNvCxnSpPr/>
          <p:nvPr/>
        </p:nvCxnSpPr>
        <p:spPr>
          <a:xfrm>
            <a:off x="1126873" y="1539540"/>
            <a:ext cx="535821" cy="318879"/>
          </a:xfrm>
          <a:prstGeom prst="straightConnector1">
            <a:avLst/>
          </a:prstGeom>
          <a:ln w="7620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893452" y="1370566"/>
            <a:ext cx="4426684" cy="461665"/>
          </a:xfrm>
          <a:prstGeom prst="rect">
            <a:avLst/>
          </a:prstGeom>
          <a:solidFill>
            <a:schemeClr val="bg1"/>
          </a:solidFill>
        </p:spPr>
        <p:txBody>
          <a:bodyPr wrap="square" rtlCol="0">
            <a:spAutoFit/>
          </a:bodyPr>
          <a:lstStyle/>
          <a:p>
            <a:r>
              <a:rPr lang="en-CA" sz="2400" dirty="0" smtClean="0"/>
              <a:t>Timiskaming (2679 – 2669 Ma)</a:t>
            </a:r>
            <a:endParaRPr lang="en-CA" sz="2400" dirty="0"/>
          </a:p>
        </p:txBody>
      </p:sp>
    </p:spTree>
    <p:extLst>
      <p:ext uri="{BB962C8B-B14F-4D97-AF65-F5344CB8AC3E}">
        <p14:creationId xmlns:p14="http://schemas.microsoft.com/office/powerpoint/2010/main" val="12219126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739" y="-20348"/>
            <a:ext cx="9792691" cy="6858000"/>
          </a:xfrm>
          <a:prstGeom prst="rect">
            <a:avLst/>
          </a:prstGeom>
        </p:spPr>
      </p:pic>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grpSp>
      <p:cxnSp>
        <p:nvCxnSpPr>
          <p:cNvPr id="7" name="Straight Arrow Connector 6"/>
          <p:cNvCxnSpPr/>
          <p:nvPr/>
        </p:nvCxnSpPr>
        <p:spPr>
          <a:xfrm flipV="1">
            <a:off x="6425366" y="1484784"/>
            <a:ext cx="104736" cy="360040"/>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807562" y="1466725"/>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flipV="1">
            <a:off x="6877516" y="1226773"/>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rot="2127308">
            <a:off x="5376382" y="3095228"/>
            <a:ext cx="139908" cy="471968"/>
            <a:chOff x="5015880" y="2829008"/>
            <a:chExt cx="139908" cy="471968"/>
          </a:xfrm>
        </p:grpSpPr>
        <p:cxnSp>
          <p:nvCxnSpPr>
            <p:cNvPr id="21" name="Straight Arrow Connector 20"/>
            <p:cNvCxnSpPr/>
            <p:nvPr/>
          </p:nvCxnSpPr>
          <p:spPr>
            <a:xfrm flipV="1">
              <a:off x="5015880" y="3068960"/>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5085834" y="2829008"/>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2127308">
            <a:off x="5567432" y="3340055"/>
            <a:ext cx="139908" cy="471968"/>
            <a:chOff x="5015880" y="2829008"/>
            <a:chExt cx="139908" cy="471968"/>
          </a:xfrm>
        </p:grpSpPr>
        <p:cxnSp>
          <p:nvCxnSpPr>
            <p:cNvPr id="25" name="Straight Arrow Connector 24"/>
            <p:cNvCxnSpPr/>
            <p:nvPr/>
          </p:nvCxnSpPr>
          <p:spPr>
            <a:xfrm flipV="1">
              <a:off x="5015880" y="3068960"/>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0800000" flipV="1">
              <a:off x="5085834" y="2829008"/>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rot="19237774">
            <a:off x="6905535" y="2654684"/>
            <a:ext cx="83869" cy="370962"/>
            <a:chOff x="5015880" y="2829008"/>
            <a:chExt cx="139908" cy="471968"/>
          </a:xfrm>
        </p:grpSpPr>
        <p:cxnSp>
          <p:nvCxnSpPr>
            <p:cNvPr id="28" name="Straight Arrow Connector 27"/>
            <p:cNvCxnSpPr/>
            <p:nvPr/>
          </p:nvCxnSpPr>
          <p:spPr>
            <a:xfrm flipV="1">
              <a:off x="5015880" y="3068960"/>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10800000" flipV="1">
              <a:off x="5085834" y="2829008"/>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30" name="Straight Arrow Connector 29"/>
          <p:cNvCxnSpPr/>
          <p:nvPr/>
        </p:nvCxnSpPr>
        <p:spPr>
          <a:xfrm flipH="1" flipV="1">
            <a:off x="6532525" y="2599965"/>
            <a:ext cx="133389" cy="291069"/>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rot="6837512">
            <a:off x="6099044" y="3792423"/>
            <a:ext cx="139908" cy="471968"/>
            <a:chOff x="5015880" y="2829008"/>
            <a:chExt cx="139908" cy="471968"/>
          </a:xfrm>
        </p:grpSpPr>
        <p:cxnSp>
          <p:nvCxnSpPr>
            <p:cNvPr id="34" name="Straight Arrow Connector 33"/>
            <p:cNvCxnSpPr/>
            <p:nvPr/>
          </p:nvCxnSpPr>
          <p:spPr>
            <a:xfrm flipV="1">
              <a:off x="5015880" y="3068960"/>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0800000" flipV="1">
              <a:off x="5085834" y="2829008"/>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rot="732583">
            <a:off x="6360819" y="4357445"/>
            <a:ext cx="139908" cy="471968"/>
            <a:chOff x="5015880" y="2829008"/>
            <a:chExt cx="139908" cy="471968"/>
          </a:xfrm>
        </p:grpSpPr>
        <p:cxnSp>
          <p:nvCxnSpPr>
            <p:cNvPr id="37" name="Straight Arrow Connector 36"/>
            <p:cNvCxnSpPr/>
            <p:nvPr/>
          </p:nvCxnSpPr>
          <p:spPr>
            <a:xfrm flipV="1">
              <a:off x="5015880" y="3068960"/>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0800000" flipV="1">
              <a:off x="5085834" y="2829008"/>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39" name="Straight Arrow Connector 38"/>
          <p:cNvCxnSpPr/>
          <p:nvPr/>
        </p:nvCxnSpPr>
        <p:spPr>
          <a:xfrm flipV="1">
            <a:off x="6503626" y="4824076"/>
            <a:ext cx="168438" cy="235965"/>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rot="1042362">
            <a:off x="6241380" y="4835981"/>
            <a:ext cx="140198" cy="315812"/>
            <a:chOff x="5015880" y="2829008"/>
            <a:chExt cx="139908" cy="471968"/>
          </a:xfrm>
        </p:grpSpPr>
        <p:cxnSp>
          <p:nvCxnSpPr>
            <p:cNvPr id="42" name="Straight Arrow Connector 41"/>
            <p:cNvCxnSpPr/>
            <p:nvPr/>
          </p:nvCxnSpPr>
          <p:spPr>
            <a:xfrm flipV="1">
              <a:off x="5015880" y="3068960"/>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0800000" flipV="1">
              <a:off x="5085834" y="2829008"/>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46" name="TextBox 45"/>
          <p:cNvSpPr txBox="1"/>
          <p:nvPr/>
        </p:nvSpPr>
        <p:spPr>
          <a:xfrm>
            <a:off x="1376205" y="5308"/>
            <a:ext cx="11409849" cy="646331"/>
          </a:xfrm>
          <a:prstGeom prst="rect">
            <a:avLst/>
          </a:prstGeom>
          <a:noFill/>
        </p:spPr>
        <p:txBody>
          <a:bodyPr wrap="square" rtlCol="0">
            <a:spAutoFit/>
          </a:bodyPr>
          <a:lstStyle/>
          <a:p>
            <a:r>
              <a:rPr lang="en-US" sz="3600" b="1" dirty="0" smtClean="0"/>
              <a:t>Lincoln Nipissing Shear Zone (LNSZ)</a:t>
            </a:r>
            <a:endParaRPr lang="en-CA" sz="3600" b="1" dirty="0"/>
          </a:p>
        </p:txBody>
      </p:sp>
      <p:sp>
        <p:nvSpPr>
          <p:cNvPr id="5" name="Freeform 4"/>
          <p:cNvSpPr/>
          <p:nvPr/>
        </p:nvSpPr>
        <p:spPr>
          <a:xfrm>
            <a:off x="4893312" y="4845228"/>
            <a:ext cx="2817845" cy="1268963"/>
          </a:xfrm>
          <a:custGeom>
            <a:avLst/>
            <a:gdLst>
              <a:gd name="connsiteX0" fmla="*/ 0 w 2817845"/>
              <a:gd name="connsiteY0" fmla="*/ 0 h 1268963"/>
              <a:gd name="connsiteX1" fmla="*/ 307910 w 2817845"/>
              <a:gd name="connsiteY1" fmla="*/ 111967 h 1268963"/>
              <a:gd name="connsiteX2" fmla="*/ 485192 w 2817845"/>
              <a:gd name="connsiteY2" fmla="*/ 214604 h 1268963"/>
              <a:gd name="connsiteX3" fmla="*/ 597159 w 2817845"/>
              <a:gd name="connsiteY3" fmla="*/ 298579 h 1268963"/>
              <a:gd name="connsiteX4" fmla="*/ 653143 w 2817845"/>
              <a:gd name="connsiteY4" fmla="*/ 335902 h 1268963"/>
              <a:gd name="connsiteX5" fmla="*/ 811763 w 2817845"/>
              <a:gd name="connsiteY5" fmla="*/ 410546 h 1268963"/>
              <a:gd name="connsiteX6" fmla="*/ 989045 w 2817845"/>
              <a:gd name="connsiteY6" fmla="*/ 494522 h 1268963"/>
              <a:gd name="connsiteX7" fmla="*/ 1091682 w 2817845"/>
              <a:gd name="connsiteY7" fmla="*/ 531844 h 1268963"/>
              <a:gd name="connsiteX8" fmla="*/ 1287625 w 2817845"/>
              <a:gd name="connsiteY8" fmla="*/ 653142 h 1268963"/>
              <a:gd name="connsiteX9" fmla="*/ 1539551 w 2817845"/>
              <a:gd name="connsiteY9" fmla="*/ 737118 h 1268963"/>
              <a:gd name="connsiteX10" fmla="*/ 1735494 w 2817845"/>
              <a:gd name="connsiteY10" fmla="*/ 774440 h 1268963"/>
              <a:gd name="connsiteX11" fmla="*/ 1950098 w 2817845"/>
              <a:gd name="connsiteY11" fmla="*/ 849085 h 1268963"/>
              <a:gd name="connsiteX12" fmla="*/ 2136710 w 2817845"/>
              <a:gd name="connsiteY12" fmla="*/ 923730 h 1268963"/>
              <a:gd name="connsiteX13" fmla="*/ 2258008 w 2817845"/>
              <a:gd name="connsiteY13" fmla="*/ 970383 h 1268963"/>
              <a:gd name="connsiteX14" fmla="*/ 2416629 w 2817845"/>
              <a:gd name="connsiteY14" fmla="*/ 1017036 h 1268963"/>
              <a:gd name="connsiteX15" fmla="*/ 2631233 w 2817845"/>
              <a:gd name="connsiteY15" fmla="*/ 1119673 h 1268963"/>
              <a:gd name="connsiteX16" fmla="*/ 2771192 w 2817845"/>
              <a:gd name="connsiteY16" fmla="*/ 1203649 h 1268963"/>
              <a:gd name="connsiteX17" fmla="*/ 2817845 w 2817845"/>
              <a:gd name="connsiteY17" fmla="*/ 1268963 h 126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7845" h="1268963">
                <a:moveTo>
                  <a:pt x="0" y="0"/>
                </a:moveTo>
                <a:lnTo>
                  <a:pt x="307910" y="111967"/>
                </a:lnTo>
                <a:lnTo>
                  <a:pt x="485192" y="214604"/>
                </a:lnTo>
                <a:lnTo>
                  <a:pt x="597159" y="298579"/>
                </a:lnTo>
                <a:lnTo>
                  <a:pt x="653143" y="335902"/>
                </a:lnTo>
                <a:lnTo>
                  <a:pt x="811763" y="410546"/>
                </a:lnTo>
                <a:lnTo>
                  <a:pt x="989045" y="494522"/>
                </a:lnTo>
                <a:lnTo>
                  <a:pt x="1091682" y="531844"/>
                </a:lnTo>
                <a:lnTo>
                  <a:pt x="1287625" y="653142"/>
                </a:lnTo>
                <a:lnTo>
                  <a:pt x="1539551" y="737118"/>
                </a:lnTo>
                <a:lnTo>
                  <a:pt x="1735494" y="774440"/>
                </a:lnTo>
                <a:lnTo>
                  <a:pt x="1950098" y="849085"/>
                </a:lnTo>
                <a:lnTo>
                  <a:pt x="2136710" y="923730"/>
                </a:lnTo>
                <a:lnTo>
                  <a:pt x="2258008" y="970383"/>
                </a:lnTo>
                <a:lnTo>
                  <a:pt x="2416629" y="1017036"/>
                </a:lnTo>
                <a:lnTo>
                  <a:pt x="2631233" y="1119673"/>
                </a:lnTo>
                <a:lnTo>
                  <a:pt x="2771192" y="1203649"/>
                </a:lnTo>
                <a:lnTo>
                  <a:pt x="2817845" y="1268963"/>
                </a:lnTo>
              </a:path>
            </a:pathLst>
          </a:cu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1376205" y="4775259"/>
            <a:ext cx="2925673" cy="369332"/>
          </a:xfrm>
          <a:prstGeom prst="rect">
            <a:avLst/>
          </a:prstGeom>
          <a:noFill/>
        </p:spPr>
        <p:txBody>
          <a:bodyPr wrap="none" rtlCol="0">
            <a:spAutoFit/>
          </a:bodyPr>
          <a:lstStyle/>
          <a:p>
            <a:r>
              <a:rPr lang="en-US" dirty="0"/>
              <a:t>Lincoln </a:t>
            </a:r>
            <a:r>
              <a:rPr lang="en-US" dirty="0" smtClean="0"/>
              <a:t>Nipissing fault system</a:t>
            </a:r>
            <a:endParaRPr lang="en-CA" dirty="0"/>
          </a:p>
        </p:txBody>
      </p:sp>
      <p:sp>
        <p:nvSpPr>
          <p:cNvPr id="8" name="Rectangle 7"/>
          <p:cNvSpPr/>
          <p:nvPr/>
        </p:nvSpPr>
        <p:spPr>
          <a:xfrm>
            <a:off x="4892973" y="4018685"/>
            <a:ext cx="3985768" cy="27774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TextBox 39"/>
          <p:cNvSpPr txBox="1"/>
          <p:nvPr/>
        </p:nvSpPr>
        <p:spPr>
          <a:xfrm>
            <a:off x="1449142" y="5791025"/>
            <a:ext cx="2525050" cy="646331"/>
          </a:xfrm>
          <a:prstGeom prst="rect">
            <a:avLst/>
          </a:prstGeom>
          <a:noFill/>
        </p:spPr>
        <p:txBody>
          <a:bodyPr wrap="none" rtlCol="0">
            <a:spAutoFit/>
          </a:bodyPr>
          <a:lstStyle/>
          <a:p>
            <a:r>
              <a:rPr lang="en-CA" dirty="0" smtClean="0"/>
              <a:t>From: Jackson, 1995, </a:t>
            </a:r>
          </a:p>
          <a:p>
            <a:r>
              <a:rPr lang="en-CA" dirty="0" smtClean="0"/>
              <a:t>OGS Map 2628, 1:50,000</a:t>
            </a:r>
            <a:endParaRPr lang="en-CA" dirty="0"/>
          </a:p>
        </p:txBody>
      </p:sp>
      <p:grpSp>
        <p:nvGrpSpPr>
          <p:cNvPr id="45" name="Group 44"/>
          <p:cNvGrpSpPr/>
          <p:nvPr/>
        </p:nvGrpSpPr>
        <p:grpSpPr>
          <a:xfrm>
            <a:off x="8771191" y="6296054"/>
            <a:ext cx="590226" cy="373306"/>
            <a:chOff x="8771191" y="6296054"/>
            <a:chExt cx="590226" cy="373306"/>
          </a:xfrm>
        </p:grpSpPr>
        <p:sp>
          <p:nvSpPr>
            <p:cNvPr id="47" name="Rectangle 46"/>
            <p:cNvSpPr/>
            <p:nvPr/>
          </p:nvSpPr>
          <p:spPr>
            <a:xfrm>
              <a:off x="8832304" y="6597352"/>
              <a:ext cx="468000" cy="7200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TextBox 47"/>
            <p:cNvSpPr txBox="1"/>
            <p:nvPr/>
          </p:nvSpPr>
          <p:spPr>
            <a:xfrm>
              <a:off x="8771191" y="6296054"/>
              <a:ext cx="590226" cy="369332"/>
            </a:xfrm>
            <a:prstGeom prst="rect">
              <a:avLst/>
            </a:prstGeom>
            <a:noFill/>
          </p:spPr>
          <p:txBody>
            <a:bodyPr wrap="none" rtlCol="0">
              <a:spAutoFit/>
            </a:bodyPr>
            <a:lstStyle/>
            <a:p>
              <a:r>
                <a:rPr lang="en-CA" dirty="0" smtClean="0"/>
                <a:t>2km</a:t>
              </a:r>
              <a:endParaRPr lang="en-CA" dirty="0"/>
            </a:p>
          </p:txBody>
        </p:sp>
      </p:grpSp>
    </p:spTree>
    <p:extLst>
      <p:ext uri="{BB962C8B-B14F-4D97-AF65-F5344CB8AC3E}">
        <p14:creationId xmlns:p14="http://schemas.microsoft.com/office/powerpoint/2010/main" val="19770097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grpSp>
      <p:sp>
        <p:nvSpPr>
          <p:cNvPr id="16" name="TextBox 15"/>
          <p:cNvSpPr txBox="1"/>
          <p:nvPr/>
        </p:nvSpPr>
        <p:spPr>
          <a:xfrm>
            <a:off x="1193971" y="40914"/>
            <a:ext cx="11357651" cy="646331"/>
          </a:xfrm>
          <a:prstGeom prst="rect">
            <a:avLst/>
          </a:prstGeom>
          <a:noFill/>
        </p:spPr>
        <p:txBody>
          <a:bodyPr wrap="square" rtlCol="0">
            <a:spAutoFit/>
          </a:bodyPr>
          <a:lstStyle/>
          <a:p>
            <a:r>
              <a:rPr lang="en-US" sz="3600" b="1" dirty="0" smtClean="0"/>
              <a:t>Lincoln Nipissing Shear Zone</a:t>
            </a:r>
            <a:endParaRPr lang="en-CA" sz="3600" b="1" dirty="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1176" t="58400" r="19851"/>
          <a:stretch/>
        </p:blipFill>
        <p:spPr>
          <a:xfrm>
            <a:off x="4963469" y="873122"/>
            <a:ext cx="7079215" cy="5292000"/>
          </a:xfrm>
          <a:prstGeom prst="rect">
            <a:avLst/>
          </a:prstGeom>
        </p:spPr>
      </p:pic>
      <p:sp>
        <p:nvSpPr>
          <p:cNvPr id="9" name="Freeform 8"/>
          <p:cNvSpPr/>
          <p:nvPr/>
        </p:nvSpPr>
        <p:spPr>
          <a:xfrm>
            <a:off x="5481048" y="2572065"/>
            <a:ext cx="4991877" cy="2397967"/>
          </a:xfrm>
          <a:custGeom>
            <a:avLst/>
            <a:gdLst>
              <a:gd name="connsiteX0" fmla="*/ 0 w 4991877"/>
              <a:gd name="connsiteY0" fmla="*/ 0 h 2397967"/>
              <a:gd name="connsiteX1" fmla="*/ 251926 w 4991877"/>
              <a:gd name="connsiteY1" fmla="*/ 83975 h 2397967"/>
              <a:gd name="connsiteX2" fmla="*/ 419877 w 4991877"/>
              <a:gd name="connsiteY2" fmla="*/ 177281 h 2397967"/>
              <a:gd name="connsiteX3" fmla="*/ 541175 w 4991877"/>
              <a:gd name="connsiteY3" fmla="*/ 251926 h 2397967"/>
              <a:gd name="connsiteX4" fmla="*/ 718457 w 4991877"/>
              <a:gd name="connsiteY4" fmla="*/ 391886 h 2397967"/>
              <a:gd name="connsiteX5" fmla="*/ 811763 w 4991877"/>
              <a:gd name="connsiteY5" fmla="*/ 447869 h 2397967"/>
              <a:gd name="connsiteX6" fmla="*/ 1147665 w 4991877"/>
              <a:gd name="connsiteY6" fmla="*/ 578498 h 2397967"/>
              <a:gd name="connsiteX7" fmla="*/ 1418253 w 4991877"/>
              <a:gd name="connsiteY7" fmla="*/ 699796 h 2397967"/>
              <a:gd name="connsiteX8" fmla="*/ 1679510 w 4991877"/>
              <a:gd name="connsiteY8" fmla="*/ 830424 h 2397967"/>
              <a:gd name="connsiteX9" fmla="*/ 1866122 w 4991877"/>
              <a:gd name="connsiteY9" fmla="*/ 942392 h 2397967"/>
              <a:gd name="connsiteX10" fmla="*/ 1978090 w 4991877"/>
              <a:gd name="connsiteY10" fmla="*/ 1007706 h 2397967"/>
              <a:gd name="connsiteX11" fmla="*/ 2071396 w 4991877"/>
              <a:gd name="connsiteY11" fmla="*/ 1017037 h 2397967"/>
              <a:gd name="connsiteX12" fmla="*/ 2174033 w 4991877"/>
              <a:gd name="connsiteY12" fmla="*/ 1073020 h 2397967"/>
              <a:gd name="connsiteX13" fmla="*/ 2416629 w 4991877"/>
              <a:gd name="connsiteY13" fmla="*/ 1147665 h 2397967"/>
              <a:gd name="connsiteX14" fmla="*/ 2687216 w 4991877"/>
              <a:gd name="connsiteY14" fmla="*/ 1231641 h 2397967"/>
              <a:gd name="connsiteX15" fmla="*/ 2911151 w 4991877"/>
              <a:gd name="connsiteY15" fmla="*/ 1278294 h 2397967"/>
              <a:gd name="connsiteX16" fmla="*/ 3228392 w 4991877"/>
              <a:gd name="connsiteY16" fmla="*/ 1380930 h 2397967"/>
              <a:gd name="connsiteX17" fmla="*/ 3452326 w 4991877"/>
              <a:gd name="connsiteY17" fmla="*/ 1464906 h 2397967"/>
              <a:gd name="connsiteX18" fmla="*/ 3666931 w 4991877"/>
              <a:gd name="connsiteY18" fmla="*/ 1558212 h 2397967"/>
              <a:gd name="connsiteX19" fmla="*/ 3928188 w 4991877"/>
              <a:gd name="connsiteY19" fmla="*/ 1670179 h 2397967"/>
              <a:gd name="connsiteX20" fmla="*/ 4208106 w 4991877"/>
              <a:gd name="connsiteY20" fmla="*/ 1754155 h 2397967"/>
              <a:gd name="connsiteX21" fmla="*/ 4432041 w 4991877"/>
              <a:gd name="connsiteY21" fmla="*/ 1856792 h 2397967"/>
              <a:gd name="connsiteX22" fmla="*/ 4655975 w 4991877"/>
              <a:gd name="connsiteY22" fmla="*/ 1987420 h 2397967"/>
              <a:gd name="connsiteX23" fmla="*/ 4805265 w 4991877"/>
              <a:gd name="connsiteY23" fmla="*/ 2127379 h 2397967"/>
              <a:gd name="connsiteX24" fmla="*/ 4889241 w 4991877"/>
              <a:gd name="connsiteY24" fmla="*/ 2211355 h 2397967"/>
              <a:gd name="connsiteX25" fmla="*/ 4991877 w 4991877"/>
              <a:gd name="connsiteY25" fmla="*/ 2397967 h 239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91877" h="2397967">
                <a:moveTo>
                  <a:pt x="0" y="0"/>
                </a:moveTo>
                <a:lnTo>
                  <a:pt x="251926" y="83975"/>
                </a:lnTo>
                <a:lnTo>
                  <a:pt x="419877" y="177281"/>
                </a:lnTo>
                <a:lnTo>
                  <a:pt x="541175" y="251926"/>
                </a:lnTo>
                <a:lnTo>
                  <a:pt x="718457" y="391886"/>
                </a:lnTo>
                <a:lnTo>
                  <a:pt x="811763" y="447869"/>
                </a:lnTo>
                <a:lnTo>
                  <a:pt x="1147665" y="578498"/>
                </a:lnTo>
                <a:lnTo>
                  <a:pt x="1418253" y="699796"/>
                </a:lnTo>
                <a:lnTo>
                  <a:pt x="1679510" y="830424"/>
                </a:lnTo>
                <a:lnTo>
                  <a:pt x="1866122" y="942392"/>
                </a:lnTo>
                <a:lnTo>
                  <a:pt x="1978090" y="1007706"/>
                </a:lnTo>
                <a:lnTo>
                  <a:pt x="2071396" y="1017037"/>
                </a:lnTo>
                <a:lnTo>
                  <a:pt x="2174033" y="1073020"/>
                </a:lnTo>
                <a:lnTo>
                  <a:pt x="2416629" y="1147665"/>
                </a:lnTo>
                <a:lnTo>
                  <a:pt x="2687216" y="1231641"/>
                </a:lnTo>
                <a:lnTo>
                  <a:pt x="2911151" y="1278294"/>
                </a:lnTo>
                <a:lnTo>
                  <a:pt x="3228392" y="1380930"/>
                </a:lnTo>
                <a:lnTo>
                  <a:pt x="3452326" y="1464906"/>
                </a:lnTo>
                <a:lnTo>
                  <a:pt x="3666931" y="1558212"/>
                </a:lnTo>
                <a:lnTo>
                  <a:pt x="3928188" y="1670179"/>
                </a:lnTo>
                <a:lnTo>
                  <a:pt x="4208106" y="1754155"/>
                </a:lnTo>
                <a:lnTo>
                  <a:pt x="4432041" y="1856792"/>
                </a:lnTo>
                <a:lnTo>
                  <a:pt x="4655975" y="1987420"/>
                </a:lnTo>
                <a:lnTo>
                  <a:pt x="4805265" y="2127379"/>
                </a:lnTo>
                <a:lnTo>
                  <a:pt x="4889241" y="2211355"/>
                </a:lnTo>
                <a:lnTo>
                  <a:pt x="4991877" y="2397967"/>
                </a:ln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p:cNvSpPr txBox="1"/>
          <p:nvPr/>
        </p:nvSpPr>
        <p:spPr>
          <a:xfrm>
            <a:off x="881308" y="884091"/>
            <a:ext cx="3594480" cy="1938992"/>
          </a:xfrm>
          <a:prstGeom prst="rect">
            <a:avLst/>
          </a:prstGeom>
          <a:noFill/>
        </p:spPr>
        <p:txBody>
          <a:bodyPr wrap="square" rtlCol="0">
            <a:spAutoFit/>
          </a:bodyPr>
          <a:lstStyle/>
          <a:p>
            <a:r>
              <a:rPr lang="en-CA" sz="3000" dirty="0" smtClean="0"/>
              <a:t>Unconformity at contact between clastic sediments and UM volcanic rocks</a:t>
            </a:r>
          </a:p>
        </p:txBody>
      </p:sp>
      <p:sp>
        <p:nvSpPr>
          <p:cNvPr id="20" name="TextBox 19"/>
          <p:cNvSpPr txBox="1"/>
          <p:nvPr/>
        </p:nvSpPr>
        <p:spPr>
          <a:xfrm rot="18528509">
            <a:off x="7909890" y="5162674"/>
            <a:ext cx="1279390" cy="379656"/>
          </a:xfrm>
          <a:prstGeom prst="rect">
            <a:avLst/>
          </a:prstGeom>
          <a:noFill/>
        </p:spPr>
        <p:txBody>
          <a:bodyPr wrap="none" rtlCol="0">
            <a:spAutoFit/>
          </a:bodyPr>
          <a:lstStyle/>
          <a:p>
            <a:r>
              <a:rPr lang="en-CA" sz="1867" dirty="0" err="1"/>
              <a:t>Skead</a:t>
            </a:r>
            <a:r>
              <a:rPr lang="en-CA" sz="1867" dirty="0"/>
              <a:t> </a:t>
            </a:r>
            <a:r>
              <a:rPr lang="en-CA" sz="1867" dirty="0" err="1"/>
              <a:t>Volc</a:t>
            </a:r>
            <a:r>
              <a:rPr lang="en-CA" sz="1867" dirty="0"/>
              <a:t>.</a:t>
            </a:r>
          </a:p>
        </p:txBody>
      </p:sp>
      <p:grpSp>
        <p:nvGrpSpPr>
          <p:cNvPr id="21" name="Group 20"/>
          <p:cNvGrpSpPr/>
          <p:nvPr/>
        </p:nvGrpSpPr>
        <p:grpSpPr>
          <a:xfrm rot="1893355">
            <a:off x="6819444" y="4688395"/>
            <a:ext cx="1016697" cy="340142"/>
            <a:chOff x="1446339" y="2230604"/>
            <a:chExt cx="762523" cy="255106"/>
          </a:xfrm>
        </p:grpSpPr>
        <p:cxnSp>
          <p:nvCxnSpPr>
            <p:cNvPr id="22" name="Straight Connector 21"/>
            <p:cNvCxnSpPr/>
            <p:nvPr/>
          </p:nvCxnSpPr>
          <p:spPr>
            <a:xfrm>
              <a:off x="1446339" y="2389422"/>
              <a:ext cx="7625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ie 22"/>
            <p:cNvSpPr/>
            <p:nvPr/>
          </p:nvSpPr>
          <p:spPr>
            <a:xfrm rot="10800000">
              <a:off x="1578846" y="2292470"/>
              <a:ext cx="463924" cy="193240"/>
            </a:xfrm>
            <a:prstGeom prst="pie">
              <a:avLst>
                <a:gd name="adj1" fmla="val 0"/>
                <a:gd name="adj2" fmla="val 10805750"/>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cxnSp>
          <p:nvCxnSpPr>
            <p:cNvPr id="24" name="Straight Connector 23"/>
            <p:cNvCxnSpPr/>
            <p:nvPr/>
          </p:nvCxnSpPr>
          <p:spPr>
            <a:xfrm flipV="1">
              <a:off x="1814950" y="2230604"/>
              <a:ext cx="143" cy="12854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rot="732583">
            <a:off x="8422096" y="1806187"/>
            <a:ext cx="139908" cy="471968"/>
            <a:chOff x="5015880" y="2829008"/>
            <a:chExt cx="139908" cy="471968"/>
          </a:xfrm>
        </p:grpSpPr>
        <p:cxnSp>
          <p:nvCxnSpPr>
            <p:cNvPr id="26" name="Straight Arrow Connector 25"/>
            <p:cNvCxnSpPr/>
            <p:nvPr/>
          </p:nvCxnSpPr>
          <p:spPr>
            <a:xfrm flipV="1">
              <a:off x="5015880" y="3068960"/>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0800000" flipV="1">
              <a:off x="5085834" y="2829008"/>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p:cNvCxnSpPr/>
          <p:nvPr/>
        </p:nvCxnSpPr>
        <p:spPr>
          <a:xfrm flipV="1">
            <a:off x="8721105" y="2475350"/>
            <a:ext cx="168438" cy="235965"/>
          </a:xfrm>
          <a:prstGeom prst="straightConnector1">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rot="1042362">
            <a:off x="8164117" y="2496698"/>
            <a:ext cx="140198" cy="315812"/>
            <a:chOff x="5015880" y="2829008"/>
            <a:chExt cx="139908" cy="471968"/>
          </a:xfrm>
        </p:grpSpPr>
        <p:cxnSp>
          <p:nvCxnSpPr>
            <p:cNvPr id="30" name="Straight Arrow Connector 29"/>
            <p:cNvCxnSpPr/>
            <p:nvPr/>
          </p:nvCxnSpPr>
          <p:spPr>
            <a:xfrm flipV="1">
              <a:off x="5015880" y="3068960"/>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flipV="1">
              <a:off x="5085834" y="2829008"/>
              <a:ext cx="69954" cy="23201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848627" y="6099556"/>
            <a:ext cx="2520242" cy="253916"/>
          </a:xfrm>
          <a:prstGeom prst="rect">
            <a:avLst/>
          </a:prstGeom>
          <a:noFill/>
        </p:spPr>
        <p:txBody>
          <a:bodyPr wrap="none" rtlCol="0">
            <a:spAutoFit/>
          </a:bodyPr>
          <a:lstStyle/>
          <a:p>
            <a:r>
              <a:rPr lang="en-CA" sz="1050" dirty="0" smtClean="0">
                <a:latin typeface="Arial Narrow" panose="020B0606020202030204" pitchFamily="34" charset="0"/>
              </a:rPr>
              <a:t>From: Jackson, 1995, OGS Map 2628, 1:50,000</a:t>
            </a:r>
            <a:endParaRPr lang="en-CA" sz="1050" dirty="0">
              <a:latin typeface="Arial Narrow" panose="020B0606020202030204" pitchFamily="34" charset="0"/>
            </a:endParaRPr>
          </a:p>
        </p:txBody>
      </p:sp>
      <p:grpSp>
        <p:nvGrpSpPr>
          <p:cNvPr id="5" name="Group 4"/>
          <p:cNvGrpSpPr/>
          <p:nvPr/>
        </p:nvGrpSpPr>
        <p:grpSpPr>
          <a:xfrm>
            <a:off x="11084149" y="5567159"/>
            <a:ext cx="864096" cy="377802"/>
            <a:chOff x="8475531" y="5476958"/>
            <a:chExt cx="864096" cy="377802"/>
          </a:xfrm>
        </p:grpSpPr>
        <p:sp>
          <p:nvSpPr>
            <p:cNvPr id="34" name="Rectangle 33"/>
            <p:cNvSpPr/>
            <p:nvPr/>
          </p:nvSpPr>
          <p:spPr>
            <a:xfrm>
              <a:off x="8475531" y="5782752"/>
              <a:ext cx="864096" cy="7200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TextBox 34"/>
            <p:cNvSpPr txBox="1"/>
            <p:nvPr/>
          </p:nvSpPr>
          <p:spPr>
            <a:xfrm>
              <a:off x="8688288" y="5476958"/>
              <a:ext cx="590226" cy="369332"/>
            </a:xfrm>
            <a:prstGeom prst="rect">
              <a:avLst/>
            </a:prstGeom>
            <a:noFill/>
          </p:spPr>
          <p:txBody>
            <a:bodyPr wrap="none" rtlCol="0">
              <a:spAutoFit/>
            </a:bodyPr>
            <a:lstStyle/>
            <a:p>
              <a:r>
                <a:rPr lang="en-CA" dirty="0" smtClean="0"/>
                <a:t>2km</a:t>
              </a:r>
              <a:endParaRPr lang="en-CA" dirty="0"/>
            </a:p>
          </p:txBody>
        </p:sp>
      </p:grpSp>
      <p:sp>
        <p:nvSpPr>
          <p:cNvPr id="33" name="TextBox 32"/>
          <p:cNvSpPr txBox="1"/>
          <p:nvPr/>
        </p:nvSpPr>
        <p:spPr>
          <a:xfrm>
            <a:off x="958890" y="3155064"/>
            <a:ext cx="4306647" cy="1938992"/>
          </a:xfrm>
          <a:prstGeom prst="rect">
            <a:avLst/>
          </a:prstGeom>
          <a:noFill/>
        </p:spPr>
        <p:txBody>
          <a:bodyPr wrap="square" rtlCol="0">
            <a:spAutoFit/>
          </a:bodyPr>
          <a:lstStyle/>
          <a:p>
            <a:r>
              <a:rPr lang="en-CA" sz="3000" dirty="0" smtClean="0"/>
              <a:t>Small volume intrusive stocks</a:t>
            </a:r>
          </a:p>
          <a:p>
            <a:r>
              <a:rPr lang="en-CA" sz="3000" dirty="0" smtClean="0"/>
              <a:t>associated with gold in </a:t>
            </a:r>
          </a:p>
          <a:p>
            <a:r>
              <a:rPr lang="en-CA" sz="3000" dirty="0" err="1" smtClean="0"/>
              <a:t>stockwork</a:t>
            </a:r>
            <a:r>
              <a:rPr lang="en-CA" sz="3000" dirty="0" smtClean="0"/>
              <a:t> veins</a:t>
            </a:r>
            <a:endParaRPr lang="en-CA" sz="3000" dirty="0"/>
          </a:p>
        </p:txBody>
      </p:sp>
    </p:spTree>
    <p:extLst>
      <p:ext uri="{BB962C8B-B14F-4D97-AF65-F5344CB8AC3E}">
        <p14:creationId xmlns:p14="http://schemas.microsoft.com/office/powerpoint/2010/main" val="14378448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grpSp>
      <p:sp>
        <p:nvSpPr>
          <p:cNvPr id="45" name="Rectangle 44"/>
          <p:cNvSpPr/>
          <p:nvPr/>
        </p:nvSpPr>
        <p:spPr>
          <a:xfrm>
            <a:off x="3016446" y="5446839"/>
            <a:ext cx="9144003" cy="683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r="50066"/>
          <a:stretch/>
        </p:blipFill>
        <p:spPr>
          <a:xfrm>
            <a:off x="5735960" y="548680"/>
            <a:ext cx="2612766" cy="3363696"/>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a:ext>
            </a:extLst>
          </a:blip>
          <a:srcRect l="51196" t="2426"/>
          <a:stretch/>
        </p:blipFill>
        <p:spPr>
          <a:xfrm>
            <a:off x="8444887" y="620688"/>
            <a:ext cx="2547657" cy="3274390"/>
          </a:xfrm>
          <a:prstGeom prst="rect">
            <a:avLst/>
          </a:prstGeom>
        </p:spPr>
      </p:pic>
      <p:pic>
        <p:nvPicPr>
          <p:cNvPr id="16" name="Picture 15"/>
          <p:cNvPicPr>
            <a:picLocks noChangeAspect="1"/>
          </p:cNvPicPr>
          <p:nvPr/>
        </p:nvPicPr>
        <p:blipFill rotWithShape="1">
          <a:blip r:embed="rId5" cstate="screen">
            <a:extLst>
              <a:ext uri="{28A0092B-C50C-407E-A947-70E740481C1C}">
                <a14:useLocalDpi xmlns:a14="http://schemas.microsoft.com/office/drawing/2010/main"/>
              </a:ext>
            </a:extLst>
          </a:blip>
          <a:srcRect t="17746"/>
          <a:stretch/>
        </p:blipFill>
        <p:spPr bwMode="auto">
          <a:xfrm>
            <a:off x="5056977" y="3932124"/>
            <a:ext cx="6992054" cy="2925876"/>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7" name="TextBox 16"/>
          <p:cNvSpPr txBox="1"/>
          <p:nvPr/>
        </p:nvSpPr>
        <p:spPr>
          <a:xfrm>
            <a:off x="4893803" y="4084423"/>
            <a:ext cx="343364" cy="420564"/>
          </a:xfrm>
          <a:prstGeom prst="rect">
            <a:avLst/>
          </a:prstGeom>
          <a:noFill/>
        </p:spPr>
        <p:txBody>
          <a:bodyPr wrap="none" rtlCol="0">
            <a:spAutoFit/>
          </a:bodyPr>
          <a:lstStyle/>
          <a:p>
            <a:r>
              <a:rPr lang="en-CA" sz="2133" dirty="0">
                <a:solidFill>
                  <a:schemeClr val="bg1"/>
                </a:solidFill>
              </a:rPr>
              <a:t>A</a:t>
            </a:r>
          </a:p>
        </p:txBody>
      </p:sp>
      <p:sp>
        <p:nvSpPr>
          <p:cNvPr id="9" name="TextBox 8"/>
          <p:cNvSpPr txBox="1"/>
          <p:nvPr/>
        </p:nvSpPr>
        <p:spPr>
          <a:xfrm>
            <a:off x="798702" y="739497"/>
            <a:ext cx="4438465" cy="5221879"/>
          </a:xfrm>
          <a:prstGeom prst="rect">
            <a:avLst/>
          </a:prstGeom>
          <a:noFill/>
        </p:spPr>
        <p:txBody>
          <a:bodyPr wrap="square" rtlCol="0">
            <a:spAutoFit/>
          </a:bodyPr>
          <a:lstStyle/>
          <a:p>
            <a:pPr marL="457200" indent="-457200">
              <a:buFont typeface="Arial" panose="020B0604020202020204" pitchFamily="34" charset="0"/>
              <a:buChar char="•"/>
            </a:pPr>
            <a:r>
              <a:rPr lang="en-CA" sz="3000" dirty="0"/>
              <a:t>Basal unconformity developed between </a:t>
            </a:r>
            <a:r>
              <a:rPr lang="en-CA" sz="3000" dirty="0" smtClean="0"/>
              <a:t>the </a:t>
            </a:r>
            <a:r>
              <a:rPr lang="en-CA" sz="3000" dirty="0"/>
              <a:t>Larder Lake grp. (</a:t>
            </a:r>
            <a:r>
              <a:rPr lang="en-US" sz="3000" dirty="0"/>
              <a:t>ca. 2710-2704 </a:t>
            </a:r>
            <a:r>
              <a:rPr lang="en-US" sz="3000" dirty="0" smtClean="0"/>
              <a:t>Ma) and the </a:t>
            </a:r>
            <a:r>
              <a:rPr lang="en-US" sz="3000" dirty="0"/>
              <a:t>Hearst </a:t>
            </a:r>
            <a:r>
              <a:rPr lang="en-US" sz="3000" dirty="0" smtClean="0"/>
              <a:t>assemblage.      (&gt; </a:t>
            </a:r>
            <a:r>
              <a:rPr lang="en-US" sz="3000" dirty="0"/>
              <a:t>ca. 2700 Ma)</a:t>
            </a:r>
            <a:r>
              <a:rPr lang="en-CA" sz="3000" dirty="0"/>
              <a:t> </a:t>
            </a:r>
          </a:p>
          <a:p>
            <a:endParaRPr lang="en-CA" sz="1400" dirty="0"/>
          </a:p>
          <a:p>
            <a:pPr marL="457200" indent="-457200">
              <a:buFont typeface="Arial" panose="020B0604020202020204" pitchFamily="34" charset="0"/>
              <a:buChar char="•"/>
            </a:pPr>
            <a:r>
              <a:rPr lang="en-CA" sz="3000" dirty="0"/>
              <a:t>Similar structural / stratigraphic </a:t>
            </a:r>
            <a:r>
              <a:rPr lang="en-CA" sz="3000" dirty="0" smtClean="0"/>
              <a:t>relationship </a:t>
            </a:r>
            <a:r>
              <a:rPr lang="en-CA" sz="3000" dirty="0"/>
              <a:t>as the </a:t>
            </a:r>
            <a:r>
              <a:rPr lang="en-CA" sz="3000" dirty="0" smtClean="0"/>
              <a:t>LLCDZ</a:t>
            </a:r>
            <a:endParaRPr lang="en-CA" sz="3000" dirty="0"/>
          </a:p>
          <a:p>
            <a:endParaRPr lang="en-CA" sz="2133" dirty="0"/>
          </a:p>
        </p:txBody>
      </p:sp>
      <p:sp>
        <p:nvSpPr>
          <p:cNvPr id="19" name="TextBox 18"/>
          <p:cNvSpPr txBox="1"/>
          <p:nvPr/>
        </p:nvSpPr>
        <p:spPr>
          <a:xfrm>
            <a:off x="1337419" y="-25643"/>
            <a:ext cx="11409848" cy="646331"/>
          </a:xfrm>
          <a:prstGeom prst="rect">
            <a:avLst/>
          </a:prstGeom>
          <a:noFill/>
        </p:spPr>
        <p:txBody>
          <a:bodyPr wrap="square" rtlCol="0">
            <a:spAutoFit/>
          </a:bodyPr>
          <a:lstStyle/>
          <a:p>
            <a:r>
              <a:rPr lang="en-US" sz="3600" b="1" dirty="0">
                <a:cs typeface="Arial" panose="020B0604020202020204" pitchFamily="34" charset="0"/>
              </a:rPr>
              <a:t>Lincoln </a:t>
            </a:r>
            <a:r>
              <a:rPr lang="en-US" sz="3600" b="1" dirty="0" smtClean="0">
                <a:cs typeface="Arial" panose="020B0604020202020204" pitchFamily="34" charset="0"/>
              </a:rPr>
              <a:t>Nipissing </a:t>
            </a:r>
            <a:r>
              <a:rPr lang="en-US" sz="3600" b="1" dirty="0">
                <a:cs typeface="Arial" panose="020B0604020202020204" pitchFamily="34" charset="0"/>
              </a:rPr>
              <a:t>shear zone</a:t>
            </a:r>
            <a:endParaRPr lang="en-CA" sz="3600" b="1" dirty="0">
              <a:cs typeface="Arial" panose="020B0604020202020204" pitchFamily="34" charset="0"/>
            </a:endParaRPr>
          </a:p>
        </p:txBody>
      </p:sp>
    </p:spTree>
    <p:extLst>
      <p:ext uri="{BB962C8B-B14F-4D97-AF65-F5344CB8AC3E}">
        <p14:creationId xmlns:p14="http://schemas.microsoft.com/office/powerpoint/2010/main" val="37605648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grpSp>
      <p:sp>
        <p:nvSpPr>
          <p:cNvPr id="16" name="TextBox 15"/>
          <p:cNvSpPr txBox="1"/>
          <p:nvPr/>
        </p:nvSpPr>
        <p:spPr>
          <a:xfrm>
            <a:off x="398367" y="-8101"/>
            <a:ext cx="12381141" cy="646331"/>
          </a:xfrm>
          <a:prstGeom prst="rect">
            <a:avLst/>
          </a:prstGeom>
          <a:noFill/>
        </p:spPr>
        <p:txBody>
          <a:bodyPr wrap="square" rtlCol="0">
            <a:spAutoFit/>
          </a:bodyPr>
          <a:lstStyle/>
          <a:p>
            <a:r>
              <a:rPr lang="en-CA" sz="1400" dirty="0"/>
              <a:t>	</a:t>
            </a:r>
            <a:r>
              <a:rPr lang="en-US" sz="3600" b="1" dirty="0" smtClean="0"/>
              <a:t>Lincoln Nipissing Shear zone</a:t>
            </a:r>
            <a:endParaRPr lang="en-CA" sz="3600" b="1"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735" y="3057139"/>
            <a:ext cx="6757086" cy="380086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6752" y="618947"/>
            <a:ext cx="6730055" cy="3785656"/>
          </a:xfrm>
          <a:prstGeom prst="rect">
            <a:avLst/>
          </a:prstGeom>
          <a:ln w="57150">
            <a:solidFill>
              <a:schemeClr val="bg1"/>
            </a:solidFill>
          </a:ln>
        </p:spPr>
      </p:pic>
      <p:sp>
        <p:nvSpPr>
          <p:cNvPr id="9" name="TextBox 8"/>
          <p:cNvSpPr txBox="1"/>
          <p:nvPr/>
        </p:nvSpPr>
        <p:spPr>
          <a:xfrm>
            <a:off x="1343472" y="1020737"/>
            <a:ext cx="4676285" cy="830997"/>
          </a:xfrm>
          <a:prstGeom prst="rect">
            <a:avLst/>
          </a:prstGeom>
          <a:noFill/>
        </p:spPr>
        <p:txBody>
          <a:bodyPr wrap="square" rtlCol="0">
            <a:spAutoFit/>
          </a:bodyPr>
          <a:lstStyle/>
          <a:p>
            <a:r>
              <a:rPr lang="en-CA" sz="3000" dirty="0" smtClean="0"/>
              <a:t>Iron carbonate alteration </a:t>
            </a:r>
          </a:p>
          <a:p>
            <a:endParaRPr lang="en-CA" dirty="0"/>
          </a:p>
        </p:txBody>
      </p:sp>
      <p:sp>
        <p:nvSpPr>
          <p:cNvPr id="15" name="TextBox 14"/>
          <p:cNvSpPr txBox="1"/>
          <p:nvPr/>
        </p:nvSpPr>
        <p:spPr>
          <a:xfrm>
            <a:off x="7536160" y="5169617"/>
            <a:ext cx="4676285" cy="830997"/>
          </a:xfrm>
          <a:prstGeom prst="rect">
            <a:avLst/>
          </a:prstGeom>
          <a:noFill/>
        </p:spPr>
        <p:txBody>
          <a:bodyPr wrap="square" rtlCol="0">
            <a:spAutoFit/>
          </a:bodyPr>
          <a:lstStyle/>
          <a:p>
            <a:r>
              <a:rPr lang="en-CA" sz="3000" dirty="0" smtClean="0"/>
              <a:t>Fuchsite – quartz veins</a:t>
            </a:r>
          </a:p>
          <a:p>
            <a:endParaRPr lang="en-CA" dirty="0"/>
          </a:p>
        </p:txBody>
      </p:sp>
    </p:spTree>
    <p:extLst>
      <p:ext uri="{BB962C8B-B14F-4D97-AF65-F5344CB8AC3E}">
        <p14:creationId xmlns:p14="http://schemas.microsoft.com/office/powerpoint/2010/main" val="3772207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5" name="Rectangle 4"/>
          <p:cNvSpPr/>
          <p:nvPr/>
        </p:nvSpPr>
        <p:spPr>
          <a:xfrm>
            <a:off x="2202873" y="1859063"/>
            <a:ext cx="8188036" cy="461665"/>
          </a:xfrm>
          <a:prstGeom prst="rect">
            <a:avLst/>
          </a:prstGeom>
          <a:noFill/>
        </p:spPr>
        <p:txBody>
          <a:bodyPr wrap="square">
            <a:spAutoFit/>
          </a:bodyPr>
          <a:lstStyle/>
          <a:p>
            <a:endParaRPr lang="fr-CA" sz="2400" dirty="0">
              <a:solidFill>
                <a:prstClr val="black"/>
              </a:solidFill>
            </a:endParaRPr>
          </a:p>
        </p:txBody>
      </p:sp>
      <p:sp>
        <p:nvSpPr>
          <p:cNvPr id="6" name="TextBox 5"/>
          <p:cNvSpPr txBox="1"/>
          <p:nvPr/>
        </p:nvSpPr>
        <p:spPr>
          <a:xfrm>
            <a:off x="9312618" y="1074233"/>
            <a:ext cx="2859031" cy="2062103"/>
          </a:xfrm>
          <a:prstGeom prst="rect">
            <a:avLst/>
          </a:prstGeom>
          <a:noFill/>
        </p:spPr>
        <p:txBody>
          <a:bodyPr wrap="square" rtlCol="0">
            <a:spAutoFit/>
          </a:bodyPr>
          <a:lstStyle/>
          <a:p>
            <a:r>
              <a:rPr lang="en-CA" sz="3200" b="1" dirty="0" smtClean="0"/>
              <a:t>Location of Giant Orogenic Gold Deposits</a:t>
            </a:r>
          </a:p>
          <a:p>
            <a:endParaRPr lang="en-CA" sz="3200" b="1"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753" y="1108285"/>
            <a:ext cx="8209591" cy="5316688"/>
          </a:xfrm>
          <a:prstGeom prst="rect">
            <a:avLst/>
          </a:prstGeom>
          <a:ln>
            <a:solidFill>
              <a:schemeClr val="tx1"/>
            </a:solidFill>
          </a:ln>
        </p:spPr>
      </p:pic>
      <p:sp>
        <p:nvSpPr>
          <p:cNvPr id="9" name="TextBox 8"/>
          <p:cNvSpPr txBox="1"/>
          <p:nvPr/>
        </p:nvSpPr>
        <p:spPr>
          <a:xfrm>
            <a:off x="7548643" y="6381328"/>
            <a:ext cx="4392488" cy="400110"/>
          </a:xfrm>
          <a:prstGeom prst="rect">
            <a:avLst/>
          </a:prstGeom>
          <a:noFill/>
        </p:spPr>
        <p:txBody>
          <a:bodyPr wrap="square" rtlCol="0">
            <a:spAutoFit/>
          </a:bodyPr>
          <a:lstStyle/>
          <a:p>
            <a:r>
              <a:rPr lang="en-CA" sz="2000" b="1" i="1" dirty="0" smtClean="0"/>
              <a:t>Modified after </a:t>
            </a:r>
            <a:r>
              <a:rPr lang="en-CA" sz="2000" b="1" i="1" dirty="0" err="1" smtClean="0"/>
              <a:t>Bierlein</a:t>
            </a:r>
            <a:r>
              <a:rPr lang="en-CA" sz="2000" b="1" i="1" dirty="0" smtClean="0"/>
              <a:t> et al. (2006) </a:t>
            </a:r>
            <a:endParaRPr lang="en-CA" sz="2000" b="1" i="1" dirty="0"/>
          </a:p>
        </p:txBody>
      </p:sp>
      <p:sp>
        <p:nvSpPr>
          <p:cNvPr id="8" name="Oval 7"/>
          <p:cNvSpPr/>
          <p:nvPr/>
        </p:nvSpPr>
        <p:spPr>
          <a:xfrm>
            <a:off x="3071664" y="3356992"/>
            <a:ext cx="288032" cy="2160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798702" y="117578"/>
            <a:ext cx="10342447" cy="646331"/>
          </a:xfrm>
          <a:prstGeom prst="rect">
            <a:avLst/>
          </a:prstGeom>
        </p:spPr>
        <p:txBody>
          <a:bodyPr wrap="none">
            <a:spAutoFit/>
          </a:bodyPr>
          <a:lstStyle/>
          <a:p>
            <a:r>
              <a:rPr lang="en-CA" sz="3600" b="1" dirty="0">
                <a:solidFill>
                  <a:srgbClr val="FF0000"/>
                </a:solidFill>
              </a:rPr>
              <a:t>Part 1:  </a:t>
            </a:r>
            <a:r>
              <a:rPr lang="en-CA" sz="3600" b="1" dirty="0" smtClean="0">
                <a:solidFill>
                  <a:srgbClr val="FF0000"/>
                </a:solidFill>
              </a:rPr>
              <a:t>Orogenic Gold Deposits and gold endowment</a:t>
            </a:r>
            <a:endParaRPr lang="en-CA" sz="3600" b="1" dirty="0">
              <a:solidFill>
                <a:schemeClr val="bg1"/>
              </a:solidFill>
            </a:endParaRPr>
          </a:p>
        </p:txBody>
      </p:sp>
    </p:spTree>
    <p:extLst>
      <p:ext uri="{BB962C8B-B14F-4D97-AF65-F5344CB8AC3E}">
        <p14:creationId xmlns:p14="http://schemas.microsoft.com/office/powerpoint/2010/main" val="11718160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grpSp>
      <p:sp>
        <p:nvSpPr>
          <p:cNvPr id="16" name="TextBox 15"/>
          <p:cNvSpPr txBox="1"/>
          <p:nvPr/>
        </p:nvSpPr>
        <p:spPr>
          <a:xfrm>
            <a:off x="392500" y="-22674"/>
            <a:ext cx="11409849" cy="646331"/>
          </a:xfrm>
          <a:prstGeom prst="rect">
            <a:avLst/>
          </a:prstGeom>
          <a:noFill/>
        </p:spPr>
        <p:txBody>
          <a:bodyPr wrap="square" rtlCol="0">
            <a:spAutoFit/>
          </a:bodyPr>
          <a:lstStyle/>
          <a:p>
            <a:r>
              <a:rPr lang="en-CA" sz="1400" dirty="0"/>
              <a:t>	</a:t>
            </a:r>
            <a:r>
              <a:rPr lang="en-US" sz="3600" b="1" dirty="0" smtClean="0"/>
              <a:t>Lincoln Nipissing intrusive rocks</a:t>
            </a:r>
            <a:endParaRPr lang="en-CA" sz="3600" b="1" dirty="0"/>
          </a:p>
        </p:txBody>
      </p:sp>
      <p:sp>
        <p:nvSpPr>
          <p:cNvPr id="6" name="TextBox 5"/>
          <p:cNvSpPr txBox="1"/>
          <p:nvPr/>
        </p:nvSpPr>
        <p:spPr>
          <a:xfrm>
            <a:off x="983432" y="764704"/>
            <a:ext cx="4896544" cy="369332"/>
          </a:xfrm>
          <a:prstGeom prst="rect">
            <a:avLst/>
          </a:prstGeom>
          <a:noFill/>
        </p:spPr>
        <p:txBody>
          <a:bodyPr wrap="square" rtlCol="0">
            <a:spAutoFit/>
          </a:bodyPr>
          <a:lstStyle/>
          <a:p>
            <a:endParaRPr lang="en-CA" dirty="0"/>
          </a:p>
        </p:txBody>
      </p:sp>
      <p:sp>
        <p:nvSpPr>
          <p:cNvPr id="19" name="Rectangle 18"/>
          <p:cNvSpPr/>
          <p:nvPr/>
        </p:nvSpPr>
        <p:spPr>
          <a:xfrm>
            <a:off x="1026076" y="2792405"/>
            <a:ext cx="720080" cy="7222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9571656" y="5085184"/>
            <a:ext cx="2645211" cy="369332"/>
          </a:xfrm>
          <a:prstGeom prst="rect">
            <a:avLst/>
          </a:prstGeom>
          <a:noFill/>
        </p:spPr>
        <p:txBody>
          <a:bodyPr wrap="none" rtlCol="0">
            <a:spAutoFit/>
          </a:bodyPr>
          <a:lstStyle/>
          <a:p>
            <a:r>
              <a:rPr lang="en-CA" dirty="0" smtClean="0"/>
              <a:t>Sean Brace MSc candidate</a:t>
            </a:r>
            <a:endParaRPr lang="en-CA" dirty="0"/>
          </a:p>
        </p:txBody>
      </p:sp>
      <p:sp>
        <p:nvSpPr>
          <p:cNvPr id="8" name="Rectangle 7"/>
          <p:cNvSpPr/>
          <p:nvPr/>
        </p:nvSpPr>
        <p:spPr>
          <a:xfrm>
            <a:off x="768604" y="786915"/>
            <a:ext cx="4412397" cy="6001643"/>
          </a:xfrm>
          <a:prstGeom prst="rect">
            <a:avLst/>
          </a:prstGeom>
        </p:spPr>
        <p:txBody>
          <a:bodyPr wrap="square">
            <a:spAutoFit/>
          </a:bodyPr>
          <a:lstStyle/>
          <a:p>
            <a:pPr marL="342900" indent="-342900">
              <a:buFont typeface="Arial" panose="020B0604020202020204" pitchFamily="34" charset="0"/>
              <a:buChar char="•"/>
            </a:pPr>
            <a:r>
              <a:rPr lang="en-CA" sz="2400" dirty="0" smtClean="0">
                <a:cs typeface="Arial" panose="020B0604020202020204" pitchFamily="34" charset="0"/>
              </a:rPr>
              <a:t>Represent </a:t>
            </a:r>
            <a:r>
              <a:rPr lang="en-CA" sz="2400" b="1" dirty="0">
                <a:cs typeface="Arial" panose="020B0604020202020204" pitchFamily="34" charset="0"/>
              </a:rPr>
              <a:t>compositionally distinct suites</a:t>
            </a:r>
            <a:r>
              <a:rPr lang="en-CA" sz="2400" dirty="0">
                <a:cs typeface="Arial" panose="020B0604020202020204" pitchFamily="34" charset="0"/>
              </a:rPr>
              <a:t> of rock</a:t>
            </a:r>
            <a:r>
              <a:rPr lang="en-CA" sz="2400" dirty="0" smtClean="0">
                <a:cs typeface="Arial" panose="020B0604020202020204" pitchFamily="34" charset="0"/>
              </a:rPr>
              <a:t>. </a:t>
            </a:r>
            <a:endParaRPr lang="en-CA" sz="2400" dirty="0">
              <a:cs typeface="Arial" panose="020B0604020202020204" pitchFamily="34" charset="0"/>
            </a:endParaRPr>
          </a:p>
          <a:p>
            <a:endParaRPr lang="en-CA" sz="1200" dirty="0" smtClean="0">
              <a:cs typeface="Arial" panose="020B0604020202020204" pitchFamily="34" charset="0"/>
            </a:endParaRPr>
          </a:p>
          <a:p>
            <a:pPr marL="342900" indent="-342900">
              <a:buFont typeface="Arial" panose="020B0604020202020204" pitchFamily="34" charset="0"/>
              <a:buChar char="•"/>
            </a:pPr>
            <a:r>
              <a:rPr lang="en-CA" sz="2400" dirty="0" smtClean="0">
                <a:cs typeface="Arial" panose="020B0604020202020204" pitchFamily="34" charset="0"/>
              </a:rPr>
              <a:t>The </a:t>
            </a:r>
            <a:r>
              <a:rPr lang="en-CA" sz="2400" b="1" dirty="0">
                <a:cs typeface="Arial" panose="020B0604020202020204" pitchFamily="34" charset="0"/>
              </a:rPr>
              <a:t>primary magmatic textures </a:t>
            </a:r>
            <a:r>
              <a:rPr lang="en-CA" sz="2400" dirty="0">
                <a:cs typeface="Arial" panose="020B0604020202020204" pitchFamily="34" charset="0"/>
              </a:rPr>
              <a:t>of the intrusive rocks are </a:t>
            </a:r>
            <a:r>
              <a:rPr lang="en-CA" sz="2400" b="1" dirty="0">
                <a:cs typeface="Arial" panose="020B0604020202020204" pitchFamily="34" charset="0"/>
              </a:rPr>
              <a:t>preserved</a:t>
            </a:r>
            <a:r>
              <a:rPr lang="en-CA" sz="2400" dirty="0">
                <a:cs typeface="Arial" panose="020B0604020202020204" pitchFamily="34" charset="0"/>
              </a:rPr>
              <a:t>. </a:t>
            </a:r>
          </a:p>
          <a:p>
            <a:endParaRPr lang="en-CA" sz="1200" dirty="0" smtClean="0">
              <a:cs typeface="Arial" panose="020B0604020202020204" pitchFamily="34" charset="0"/>
            </a:endParaRPr>
          </a:p>
          <a:p>
            <a:pPr marL="342900" indent="-342900">
              <a:buFont typeface="Arial" panose="020B0604020202020204" pitchFamily="34" charset="0"/>
              <a:buChar char="•"/>
            </a:pPr>
            <a:r>
              <a:rPr lang="en-CA" sz="2400" dirty="0" smtClean="0">
                <a:cs typeface="Arial" panose="020B0604020202020204" pitchFamily="34" charset="0"/>
              </a:rPr>
              <a:t>The </a:t>
            </a:r>
            <a:r>
              <a:rPr lang="en-CA" sz="2400" b="1" dirty="0">
                <a:cs typeface="Arial" panose="020B0604020202020204" pitchFamily="34" charset="0"/>
              </a:rPr>
              <a:t>overprinting alteration is metasomatic, pervasive and affects all intrusive rocks.</a:t>
            </a:r>
          </a:p>
          <a:p>
            <a:endParaRPr lang="en-CA" sz="1200" dirty="0" smtClean="0">
              <a:cs typeface="Arial" panose="020B0604020202020204" pitchFamily="34" charset="0"/>
            </a:endParaRPr>
          </a:p>
          <a:p>
            <a:pPr marL="342900" indent="-342900">
              <a:buFont typeface="Arial" panose="020B0604020202020204" pitchFamily="34" charset="0"/>
              <a:buChar char="•"/>
            </a:pPr>
            <a:r>
              <a:rPr lang="en-CA" sz="2400" dirty="0" smtClean="0">
                <a:cs typeface="Arial" panose="020B0604020202020204" pitchFamily="34" charset="0"/>
              </a:rPr>
              <a:t>The </a:t>
            </a:r>
            <a:r>
              <a:rPr lang="en-CA" sz="2400" b="1" dirty="0">
                <a:cs typeface="Arial" panose="020B0604020202020204" pitchFamily="34" charset="0"/>
              </a:rPr>
              <a:t>pervasive pitting </a:t>
            </a:r>
            <a:r>
              <a:rPr lang="en-CA" sz="2400" dirty="0">
                <a:cs typeface="Arial" panose="020B0604020202020204" pitchFamily="34" charset="0"/>
              </a:rPr>
              <a:t>of feldspars is the </a:t>
            </a:r>
            <a:r>
              <a:rPr lang="en-CA" sz="2400" b="1" dirty="0">
                <a:cs typeface="Arial" panose="020B0604020202020204" pitchFamily="34" charset="0"/>
              </a:rPr>
              <a:t>result of coupled dissolution and re-precipitation </a:t>
            </a:r>
            <a:r>
              <a:rPr lang="en-CA" sz="2400" dirty="0" smtClean="0">
                <a:cs typeface="Arial" panose="020B0604020202020204" pitchFamily="34" charset="0"/>
              </a:rPr>
              <a:t>processes.</a:t>
            </a:r>
          </a:p>
          <a:p>
            <a:endParaRPr lang="en-CA" sz="1200" dirty="0">
              <a:cs typeface="Arial" panose="020B0604020202020204" pitchFamily="34" charset="0"/>
            </a:endParaRPr>
          </a:p>
          <a:p>
            <a:pPr marL="342900" indent="-342900">
              <a:buFont typeface="Arial" panose="020B0604020202020204" pitchFamily="34" charset="0"/>
              <a:buChar char="•"/>
            </a:pPr>
            <a:r>
              <a:rPr lang="en-CA" sz="2400" b="1" dirty="0" smtClean="0">
                <a:cs typeface="Arial" panose="020B0604020202020204" pitchFamily="34" charset="0"/>
              </a:rPr>
              <a:t>Significant alteration and fluid flux </a:t>
            </a:r>
            <a:endParaRPr lang="en-CA" sz="2400" b="1" dirty="0">
              <a:cs typeface="Arial" panose="020B0604020202020204" pitchFamily="34"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3872" y="747689"/>
            <a:ext cx="7248128" cy="4474789"/>
          </a:xfrm>
          <a:prstGeom prst="rect">
            <a:avLst/>
          </a:prstGeom>
        </p:spPr>
      </p:pic>
    </p:spTree>
    <p:extLst>
      <p:ext uri="{BB962C8B-B14F-4D97-AF65-F5344CB8AC3E}">
        <p14:creationId xmlns:p14="http://schemas.microsoft.com/office/powerpoint/2010/main" val="312778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gr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52342" t="50441" r="187" b="25209"/>
          <a:stretch/>
        </p:blipFill>
        <p:spPr>
          <a:xfrm>
            <a:off x="798702" y="3048789"/>
            <a:ext cx="5746008" cy="3547685"/>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52236" t="439" r="187" b="74783"/>
          <a:stretch/>
        </p:blipFill>
        <p:spPr>
          <a:xfrm>
            <a:off x="6803794" y="54674"/>
            <a:ext cx="5382550" cy="3374326"/>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b="6768"/>
          <a:stretch/>
        </p:blipFill>
        <p:spPr>
          <a:xfrm>
            <a:off x="6803455" y="3429000"/>
            <a:ext cx="5381897" cy="3345096"/>
          </a:xfrm>
          <a:prstGeom prst="rect">
            <a:avLst/>
          </a:prstGeom>
          <a:ln>
            <a:noFill/>
          </a:ln>
        </p:spPr>
      </p:pic>
      <p:sp>
        <p:nvSpPr>
          <p:cNvPr id="6" name="TextBox 5"/>
          <p:cNvSpPr txBox="1"/>
          <p:nvPr/>
        </p:nvSpPr>
        <p:spPr>
          <a:xfrm>
            <a:off x="798701" y="862687"/>
            <a:ext cx="6004753" cy="1754326"/>
          </a:xfrm>
          <a:prstGeom prst="rect">
            <a:avLst/>
          </a:prstGeom>
          <a:noFill/>
        </p:spPr>
        <p:txBody>
          <a:bodyPr wrap="square" rtlCol="0">
            <a:spAutoFit/>
          </a:bodyPr>
          <a:lstStyle/>
          <a:p>
            <a:pPr marL="342900" indent="-342900">
              <a:buFont typeface="Arial" panose="020B0604020202020204" pitchFamily="34" charset="0"/>
              <a:buChar char="•"/>
            </a:pPr>
            <a:r>
              <a:rPr lang="en-CA" sz="2400" dirty="0" smtClean="0">
                <a:cs typeface="Arial" panose="020B0604020202020204" pitchFamily="34" charset="0"/>
              </a:rPr>
              <a:t>Intense alteration of </a:t>
            </a:r>
            <a:r>
              <a:rPr lang="en-CA" sz="2400" dirty="0">
                <a:cs typeface="Arial" panose="020B0604020202020204" pitchFamily="34" charset="0"/>
              </a:rPr>
              <a:t>host rocks</a:t>
            </a:r>
          </a:p>
          <a:p>
            <a:r>
              <a:rPr lang="en-CA" sz="2400" dirty="0" smtClean="0">
                <a:cs typeface="Arial" panose="020B0604020202020204" pitchFamily="34" charset="0"/>
              </a:rPr>
              <a:t>ca. 2675Ma ~ Timiskaming in age</a:t>
            </a:r>
          </a:p>
          <a:p>
            <a:endParaRPr lang="en-CA" sz="1200" dirty="0">
              <a:cs typeface="Arial" panose="020B0604020202020204" pitchFamily="34" charset="0"/>
            </a:endParaRPr>
          </a:p>
          <a:p>
            <a:pPr marL="342900" indent="-342900">
              <a:buFont typeface="Arial" panose="020B0604020202020204" pitchFamily="34" charset="0"/>
              <a:buChar char="•"/>
            </a:pPr>
            <a:r>
              <a:rPr lang="en-CA" sz="2400" dirty="0" smtClean="0">
                <a:cs typeface="Arial" panose="020B0604020202020204" pitchFamily="34" charset="0"/>
              </a:rPr>
              <a:t>Gold was located in the felsic intrusive rocks within late quartz ± carbonate veins</a:t>
            </a:r>
            <a:endParaRPr lang="en-CA" sz="2400" dirty="0"/>
          </a:p>
        </p:txBody>
      </p:sp>
      <p:sp>
        <p:nvSpPr>
          <p:cNvPr id="7" name="Rectangle 6"/>
          <p:cNvSpPr/>
          <p:nvPr/>
        </p:nvSpPr>
        <p:spPr>
          <a:xfrm>
            <a:off x="6803455" y="18250"/>
            <a:ext cx="720080" cy="7222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p:nvSpPr>
        <p:spPr>
          <a:xfrm>
            <a:off x="797710" y="3047598"/>
            <a:ext cx="1049818" cy="7222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1005366" y="6488668"/>
            <a:ext cx="2645211" cy="369332"/>
          </a:xfrm>
          <a:prstGeom prst="rect">
            <a:avLst/>
          </a:prstGeom>
          <a:noFill/>
        </p:spPr>
        <p:txBody>
          <a:bodyPr wrap="none" rtlCol="0">
            <a:spAutoFit/>
          </a:bodyPr>
          <a:lstStyle/>
          <a:p>
            <a:r>
              <a:rPr lang="en-CA" dirty="0" smtClean="0"/>
              <a:t>Sean Brace MSc candidate</a:t>
            </a:r>
            <a:endParaRPr lang="en-CA" dirty="0"/>
          </a:p>
        </p:txBody>
      </p:sp>
      <p:sp>
        <p:nvSpPr>
          <p:cNvPr id="16" name="TextBox 15"/>
          <p:cNvSpPr txBox="1"/>
          <p:nvPr/>
        </p:nvSpPr>
        <p:spPr>
          <a:xfrm>
            <a:off x="191344" y="94153"/>
            <a:ext cx="11409849" cy="646331"/>
          </a:xfrm>
          <a:prstGeom prst="rect">
            <a:avLst/>
          </a:prstGeom>
          <a:noFill/>
        </p:spPr>
        <p:txBody>
          <a:bodyPr wrap="square" rtlCol="0">
            <a:spAutoFit/>
          </a:bodyPr>
          <a:lstStyle/>
          <a:p>
            <a:r>
              <a:rPr lang="en-CA" sz="1400" dirty="0"/>
              <a:t>	</a:t>
            </a:r>
            <a:r>
              <a:rPr lang="en-US" sz="3600" b="1" dirty="0" smtClean="0"/>
              <a:t>Lincoln Nipissing intrusive rocks</a:t>
            </a:r>
            <a:endParaRPr lang="en-CA" sz="3600" b="1" dirty="0"/>
          </a:p>
        </p:txBody>
      </p:sp>
    </p:spTree>
    <p:extLst>
      <p:ext uri="{BB962C8B-B14F-4D97-AF65-F5344CB8AC3E}">
        <p14:creationId xmlns:p14="http://schemas.microsoft.com/office/powerpoint/2010/main" val="37910163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grpSp>
      <p:sp>
        <p:nvSpPr>
          <p:cNvPr id="10" name="Title 6"/>
          <p:cNvSpPr txBox="1">
            <a:spLocks/>
          </p:cNvSpPr>
          <p:nvPr/>
        </p:nvSpPr>
        <p:spPr>
          <a:xfrm>
            <a:off x="1199456" y="7197"/>
            <a:ext cx="11386752" cy="7920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600" b="1" dirty="0" smtClean="0">
                <a:latin typeface="+mn-lt"/>
              </a:rPr>
              <a:t>Lincoln Nipissing Shear Zone versus the LLCDZ</a:t>
            </a:r>
            <a:endParaRPr lang="en-CA" sz="3600" b="1" dirty="0">
              <a:latin typeface="+mn-lt"/>
            </a:endParaRPr>
          </a:p>
        </p:txBody>
      </p:sp>
      <p:sp>
        <p:nvSpPr>
          <p:cNvPr id="11" name="Content Placeholder 9"/>
          <p:cNvSpPr txBox="1">
            <a:spLocks/>
          </p:cNvSpPr>
          <p:nvPr/>
        </p:nvSpPr>
        <p:spPr>
          <a:xfrm>
            <a:off x="798702" y="1252948"/>
            <a:ext cx="5336266" cy="4370158"/>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r>
              <a:rPr lang="en-CA" sz="3000" dirty="0" smtClean="0"/>
              <a:t>Similar structural juxtaposition of different assemblages</a:t>
            </a:r>
          </a:p>
          <a:p>
            <a:pPr marL="285750" indent="-285750"/>
            <a:r>
              <a:rPr lang="en-CA" sz="3000" dirty="0" smtClean="0"/>
              <a:t>Similar </a:t>
            </a:r>
            <a:r>
              <a:rPr lang="en-CA" sz="3000" dirty="0" err="1" smtClean="0"/>
              <a:t>lithologies</a:t>
            </a:r>
            <a:r>
              <a:rPr lang="en-CA" sz="3000" dirty="0" smtClean="0"/>
              <a:t> – Ultramafic – mafic volcanic rocks and clastic sedimentary rocks.</a:t>
            </a:r>
          </a:p>
          <a:p>
            <a:pPr marL="285750" indent="-285750"/>
            <a:r>
              <a:rPr lang="en-CA" sz="3000" dirty="0" smtClean="0"/>
              <a:t>Similar alteration:-</a:t>
            </a:r>
          </a:p>
          <a:p>
            <a:pPr marL="742950" lvl="1" indent="-285750"/>
            <a:r>
              <a:rPr lang="en-CA" sz="3000" dirty="0" smtClean="0"/>
              <a:t>Strong iron carbonate alteration, quartz and quartz – carbonate veins </a:t>
            </a:r>
          </a:p>
          <a:p>
            <a:pPr marL="742950" lvl="1" indent="-285750"/>
            <a:r>
              <a:rPr lang="en-CA" sz="3000" dirty="0" smtClean="0"/>
              <a:t>Fuchsite and sericite</a:t>
            </a:r>
          </a:p>
          <a:p>
            <a:pPr marL="285750" indent="-285750"/>
            <a:r>
              <a:rPr lang="en-CA" sz="3000" dirty="0" smtClean="0"/>
              <a:t>Strong foliation and down dip lineation </a:t>
            </a:r>
          </a:p>
          <a:p>
            <a:pPr lvl="1"/>
            <a:endParaRPr lang="en-US" dirty="0"/>
          </a:p>
        </p:txBody>
      </p:sp>
      <p:sp>
        <p:nvSpPr>
          <p:cNvPr id="12" name="Content Placeholder 9"/>
          <p:cNvSpPr txBox="1">
            <a:spLocks/>
          </p:cNvSpPr>
          <p:nvPr/>
        </p:nvSpPr>
        <p:spPr>
          <a:xfrm>
            <a:off x="6455115" y="1252948"/>
            <a:ext cx="5615397" cy="4796447"/>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r>
              <a:rPr lang="en-CA" sz="3000" dirty="0" smtClean="0"/>
              <a:t>The LLCDZ has widespread </a:t>
            </a:r>
            <a:r>
              <a:rPr lang="en-CA" sz="3000" dirty="0" err="1" smtClean="0"/>
              <a:t>alkalic</a:t>
            </a:r>
            <a:r>
              <a:rPr lang="en-CA" sz="3000" dirty="0" smtClean="0"/>
              <a:t> volcanic rocks intercalated with Timiskaming sedimentary rocks.</a:t>
            </a:r>
          </a:p>
          <a:p>
            <a:pPr marL="285750" indent="-285750"/>
            <a:r>
              <a:rPr lang="en-CA" sz="3000" dirty="0" smtClean="0"/>
              <a:t>A wide damage zone is observed in the footwall of the main break</a:t>
            </a:r>
          </a:p>
          <a:p>
            <a:pPr marL="285750" indent="-285750"/>
            <a:r>
              <a:rPr lang="en-CA" sz="3000" dirty="0" smtClean="0"/>
              <a:t>Large gold deposits (11Moz Kerr Addison) associated with the main LLCDZ.  </a:t>
            </a:r>
          </a:p>
          <a:p>
            <a:pPr marL="285750" indent="-285750"/>
            <a:r>
              <a:rPr lang="en-CA" sz="3000" dirty="0" smtClean="0"/>
              <a:t>The LLCDZ can be traced up to 30 km on the seismic section</a:t>
            </a:r>
          </a:p>
          <a:p>
            <a:pPr lvl="1"/>
            <a:endParaRPr lang="en-US" dirty="0"/>
          </a:p>
        </p:txBody>
      </p:sp>
      <p:sp>
        <p:nvSpPr>
          <p:cNvPr id="5" name="TextBox 4"/>
          <p:cNvSpPr txBox="1"/>
          <p:nvPr/>
        </p:nvSpPr>
        <p:spPr>
          <a:xfrm>
            <a:off x="842324" y="664851"/>
            <a:ext cx="1842171" cy="523220"/>
          </a:xfrm>
          <a:prstGeom prst="rect">
            <a:avLst/>
          </a:prstGeom>
          <a:noFill/>
        </p:spPr>
        <p:txBody>
          <a:bodyPr wrap="none" rtlCol="0">
            <a:spAutoFit/>
          </a:bodyPr>
          <a:lstStyle/>
          <a:p>
            <a:r>
              <a:rPr lang="en-CA" sz="2800" b="1" dirty="0" smtClean="0"/>
              <a:t>Similarities</a:t>
            </a:r>
            <a:endParaRPr lang="en-CA" b="1" dirty="0"/>
          </a:p>
        </p:txBody>
      </p:sp>
      <p:sp>
        <p:nvSpPr>
          <p:cNvPr id="6" name="TextBox 5"/>
          <p:cNvSpPr txBox="1"/>
          <p:nvPr/>
        </p:nvSpPr>
        <p:spPr>
          <a:xfrm>
            <a:off x="6458687" y="729728"/>
            <a:ext cx="1873526" cy="523220"/>
          </a:xfrm>
          <a:prstGeom prst="rect">
            <a:avLst/>
          </a:prstGeom>
          <a:noFill/>
        </p:spPr>
        <p:txBody>
          <a:bodyPr wrap="none" rtlCol="0">
            <a:spAutoFit/>
          </a:bodyPr>
          <a:lstStyle/>
          <a:p>
            <a:r>
              <a:rPr lang="en-CA" sz="2800" b="1" dirty="0" smtClean="0"/>
              <a:t>Differences</a:t>
            </a:r>
            <a:endParaRPr lang="en-CA" sz="2800" b="1" dirty="0"/>
          </a:p>
        </p:txBody>
      </p:sp>
    </p:spTree>
    <p:extLst>
      <p:ext uri="{BB962C8B-B14F-4D97-AF65-F5344CB8AC3E}">
        <p14:creationId xmlns:p14="http://schemas.microsoft.com/office/powerpoint/2010/main" val="21095268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grpSp>
      <p:sp>
        <p:nvSpPr>
          <p:cNvPr id="11" name="TextBox 10"/>
          <p:cNvSpPr txBox="1"/>
          <p:nvPr/>
        </p:nvSpPr>
        <p:spPr>
          <a:xfrm>
            <a:off x="1507441" y="-287441"/>
            <a:ext cx="11409848" cy="307777"/>
          </a:xfrm>
          <a:prstGeom prst="rect">
            <a:avLst/>
          </a:prstGeom>
          <a:noFill/>
        </p:spPr>
        <p:txBody>
          <a:bodyPr wrap="square" rtlCol="0">
            <a:spAutoFit/>
          </a:bodyPr>
          <a:lstStyle/>
          <a:p>
            <a:r>
              <a:rPr lang="en-CA" sz="1400" dirty="0"/>
              <a:t>	</a:t>
            </a:r>
            <a:endParaRPr lang="en-CA" sz="2800" dirty="0">
              <a:latin typeface="Arial Narrow" panose="020B0606020202030204" pitchFamily="34" charset="0"/>
            </a:endParaRPr>
          </a:p>
        </p:txBody>
      </p:sp>
      <p:pic>
        <p:nvPicPr>
          <p:cNvPr id="39" name="Picture 3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66695" y="324198"/>
            <a:ext cx="7255740" cy="6533802"/>
          </a:xfrm>
          <a:prstGeom prst="rect">
            <a:avLst/>
          </a:prstGeom>
        </p:spPr>
      </p:pic>
      <p:grpSp>
        <p:nvGrpSpPr>
          <p:cNvPr id="106" name="Group 105"/>
          <p:cNvGrpSpPr/>
          <p:nvPr/>
        </p:nvGrpSpPr>
        <p:grpSpPr>
          <a:xfrm>
            <a:off x="2603500" y="1514476"/>
            <a:ext cx="7162800" cy="5051425"/>
            <a:chOff x="1952625" y="1135856"/>
            <a:chExt cx="5372100" cy="3788569"/>
          </a:xfrm>
        </p:grpSpPr>
        <p:sp>
          <p:nvSpPr>
            <p:cNvPr id="45" name="Freeform 44"/>
            <p:cNvSpPr/>
            <p:nvPr/>
          </p:nvSpPr>
          <p:spPr>
            <a:xfrm>
              <a:off x="3857625" y="1404938"/>
              <a:ext cx="838200" cy="180975"/>
            </a:xfrm>
            <a:custGeom>
              <a:avLst/>
              <a:gdLst>
                <a:gd name="connsiteX0" fmla="*/ 0 w 838200"/>
                <a:gd name="connsiteY0" fmla="*/ 0 h 180975"/>
                <a:gd name="connsiteX1" fmla="*/ 152400 w 838200"/>
                <a:gd name="connsiteY1" fmla="*/ 57150 h 180975"/>
                <a:gd name="connsiteX2" fmla="*/ 347663 w 838200"/>
                <a:gd name="connsiteY2" fmla="*/ 104775 h 180975"/>
                <a:gd name="connsiteX3" fmla="*/ 581025 w 838200"/>
                <a:gd name="connsiteY3" fmla="*/ 138112 h 180975"/>
                <a:gd name="connsiteX4" fmla="*/ 762000 w 838200"/>
                <a:gd name="connsiteY4" fmla="*/ 166687 h 180975"/>
                <a:gd name="connsiteX5" fmla="*/ 838200 w 838200"/>
                <a:gd name="connsiteY5" fmla="*/ 1809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200" h="180975">
                  <a:moveTo>
                    <a:pt x="0" y="0"/>
                  </a:moveTo>
                  <a:lnTo>
                    <a:pt x="152400" y="57150"/>
                  </a:lnTo>
                  <a:lnTo>
                    <a:pt x="347663" y="104775"/>
                  </a:lnTo>
                  <a:lnTo>
                    <a:pt x="581025" y="138112"/>
                  </a:lnTo>
                  <a:lnTo>
                    <a:pt x="762000" y="166687"/>
                  </a:lnTo>
                  <a:lnTo>
                    <a:pt x="838200" y="180975"/>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59" name="Freeform 58"/>
            <p:cNvSpPr/>
            <p:nvPr/>
          </p:nvSpPr>
          <p:spPr>
            <a:xfrm>
              <a:off x="4953000" y="1628775"/>
              <a:ext cx="738188" cy="338138"/>
            </a:xfrm>
            <a:custGeom>
              <a:avLst/>
              <a:gdLst>
                <a:gd name="connsiteX0" fmla="*/ 0 w 738188"/>
                <a:gd name="connsiteY0" fmla="*/ 0 h 338138"/>
                <a:gd name="connsiteX1" fmla="*/ 152400 w 738188"/>
                <a:gd name="connsiteY1" fmla="*/ 61913 h 338138"/>
                <a:gd name="connsiteX2" fmla="*/ 361950 w 738188"/>
                <a:gd name="connsiteY2" fmla="*/ 138113 h 338138"/>
                <a:gd name="connsiteX3" fmla="*/ 533400 w 738188"/>
                <a:gd name="connsiteY3" fmla="*/ 233363 h 338138"/>
                <a:gd name="connsiteX4" fmla="*/ 738188 w 738188"/>
                <a:gd name="connsiteY4" fmla="*/ 338138 h 33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188" h="338138">
                  <a:moveTo>
                    <a:pt x="0" y="0"/>
                  </a:moveTo>
                  <a:lnTo>
                    <a:pt x="152400" y="61913"/>
                  </a:lnTo>
                  <a:lnTo>
                    <a:pt x="361950" y="138113"/>
                  </a:lnTo>
                  <a:lnTo>
                    <a:pt x="533400" y="233363"/>
                  </a:lnTo>
                  <a:lnTo>
                    <a:pt x="738188" y="338138"/>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60" name="Freeform 59"/>
            <p:cNvSpPr/>
            <p:nvPr/>
          </p:nvSpPr>
          <p:spPr>
            <a:xfrm>
              <a:off x="5029200" y="1409700"/>
              <a:ext cx="709613" cy="261938"/>
            </a:xfrm>
            <a:custGeom>
              <a:avLst/>
              <a:gdLst>
                <a:gd name="connsiteX0" fmla="*/ 0 w 709613"/>
                <a:gd name="connsiteY0" fmla="*/ 0 h 261938"/>
                <a:gd name="connsiteX1" fmla="*/ 166688 w 709613"/>
                <a:gd name="connsiteY1" fmla="*/ 76200 h 261938"/>
                <a:gd name="connsiteX2" fmla="*/ 338138 w 709613"/>
                <a:gd name="connsiteY2" fmla="*/ 147638 h 261938"/>
                <a:gd name="connsiteX3" fmla="*/ 457200 w 709613"/>
                <a:gd name="connsiteY3" fmla="*/ 209550 h 261938"/>
                <a:gd name="connsiteX4" fmla="*/ 600075 w 709613"/>
                <a:gd name="connsiteY4" fmla="*/ 233363 h 261938"/>
                <a:gd name="connsiteX5" fmla="*/ 709613 w 709613"/>
                <a:gd name="connsiteY5" fmla="*/ 261938 h 26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613" h="261938">
                  <a:moveTo>
                    <a:pt x="0" y="0"/>
                  </a:moveTo>
                  <a:lnTo>
                    <a:pt x="166688" y="76200"/>
                  </a:lnTo>
                  <a:lnTo>
                    <a:pt x="338138" y="147638"/>
                  </a:lnTo>
                  <a:lnTo>
                    <a:pt x="457200" y="209550"/>
                  </a:lnTo>
                  <a:lnTo>
                    <a:pt x="600075" y="233363"/>
                  </a:lnTo>
                  <a:lnTo>
                    <a:pt x="709613" y="261938"/>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61" name="Freeform 60"/>
            <p:cNvSpPr/>
            <p:nvPr/>
          </p:nvSpPr>
          <p:spPr>
            <a:xfrm>
              <a:off x="4224338" y="1852613"/>
              <a:ext cx="476250" cy="66675"/>
            </a:xfrm>
            <a:custGeom>
              <a:avLst/>
              <a:gdLst>
                <a:gd name="connsiteX0" fmla="*/ 0 w 476250"/>
                <a:gd name="connsiteY0" fmla="*/ 0 h 66675"/>
                <a:gd name="connsiteX1" fmla="*/ 233362 w 476250"/>
                <a:gd name="connsiteY1" fmla="*/ 47625 h 66675"/>
                <a:gd name="connsiteX2" fmla="*/ 476250 w 476250"/>
                <a:gd name="connsiteY2" fmla="*/ 66675 h 66675"/>
              </a:gdLst>
              <a:ahLst/>
              <a:cxnLst>
                <a:cxn ang="0">
                  <a:pos x="connsiteX0" y="connsiteY0"/>
                </a:cxn>
                <a:cxn ang="0">
                  <a:pos x="connsiteX1" y="connsiteY1"/>
                </a:cxn>
                <a:cxn ang="0">
                  <a:pos x="connsiteX2" y="connsiteY2"/>
                </a:cxn>
              </a:cxnLst>
              <a:rect l="l" t="t" r="r" b="b"/>
              <a:pathLst>
                <a:path w="476250" h="66675">
                  <a:moveTo>
                    <a:pt x="0" y="0"/>
                  </a:moveTo>
                  <a:lnTo>
                    <a:pt x="233362" y="47625"/>
                  </a:lnTo>
                  <a:lnTo>
                    <a:pt x="476250" y="66675"/>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63" name="Freeform 62"/>
            <p:cNvSpPr/>
            <p:nvPr/>
          </p:nvSpPr>
          <p:spPr>
            <a:xfrm>
              <a:off x="5072063" y="2119313"/>
              <a:ext cx="900112" cy="414337"/>
            </a:xfrm>
            <a:custGeom>
              <a:avLst/>
              <a:gdLst>
                <a:gd name="connsiteX0" fmla="*/ 0 w 900112"/>
                <a:gd name="connsiteY0" fmla="*/ 0 h 414337"/>
                <a:gd name="connsiteX1" fmla="*/ 276225 w 900112"/>
                <a:gd name="connsiteY1" fmla="*/ 133350 h 414337"/>
                <a:gd name="connsiteX2" fmla="*/ 561975 w 900112"/>
                <a:gd name="connsiteY2" fmla="*/ 285750 h 414337"/>
                <a:gd name="connsiteX3" fmla="*/ 738187 w 900112"/>
                <a:gd name="connsiteY3" fmla="*/ 357187 h 414337"/>
                <a:gd name="connsiteX4" fmla="*/ 900112 w 900112"/>
                <a:gd name="connsiteY4" fmla="*/ 414337 h 414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112" h="414337">
                  <a:moveTo>
                    <a:pt x="0" y="0"/>
                  </a:moveTo>
                  <a:lnTo>
                    <a:pt x="276225" y="133350"/>
                  </a:lnTo>
                  <a:lnTo>
                    <a:pt x="561975" y="285750"/>
                  </a:lnTo>
                  <a:lnTo>
                    <a:pt x="738187" y="357187"/>
                  </a:lnTo>
                  <a:lnTo>
                    <a:pt x="900112" y="414337"/>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65" name="Freeform 64"/>
            <p:cNvSpPr/>
            <p:nvPr/>
          </p:nvSpPr>
          <p:spPr>
            <a:xfrm>
              <a:off x="4648200" y="2081213"/>
              <a:ext cx="523875" cy="247650"/>
            </a:xfrm>
            <a:custGeom>
              <a:avLst/>
              <a:gdLst>
                <a:gd name="connsiteX0" fmla="*/ 0 w 523875"/>
                <a:gd name="connsiteY0" fmla="*/ 0 h 247650"/>
                <a:gd name="connsiteX1" fmla="*/ 147638 w 523875"/>
                <a:gd name="connsiteY1" fmla="*/ 71437 h 247650"/>
                <a:gd name="connsiteX2" fmla="*/ 328613 w 523875"/>
                <a:gd name="connsiteY2" fmla="*/ 161925 h 247650"/>
                <a:gd name="connsiteX3" fmla="*/ 523875 w 523875"/>
                <a:gd name="connsiteY3" fmla="*/ 247650 h 247650"/>
              </a:gdLst>
              <a:ahLst/>
              <a:cxnLst>
                <a:cxn ang="0">
                  <a:pos x="connsiteX0" y="connsiteY0"/>
                </a:cxn>
                <a:cxn ang="0">
                  <a:pos x="connsiteX1" y="connsiteY1"/>
                </a:cxn>
                <a:cxn ang="0">
                  <a:pos x="connsiteX2" y="connsiteY2"/>
                </a:cxn>
                <a:cxn ang="0">
                  <a:pos x="connsiteX3" y="connsiteY3"/>
                </a:cxn>
              </a:cxnLst>
              <a:rect l="l" t="t" r="r" b="b"/>
              <a:pathLst>
                <a:path w="523875" h="247650">
                  <a:moveTo>
                    <a:pt x="0" y="0"/>
                  </a:moveTo>
                  <a:lnTo>
                    <a:pt x="147638" y="71437"/>
                  </a:lnTo>
                  <a:lnTo>
                    <a:pt x="328613" y="161925"/>
                  </a:lnTo>
                  <a:lnTo>
                    <a:pt x="523875" y="247650"/>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66" name="Freeform 65"/>
            <p:cNvSpPr/>
            <p:nvPr/>
          </p:nvSpPr>
          <p:spPr>
            <a:xfrm>
              <a:off x="4214813" y="2209800"/>
              <a:ext cx="538162" cy="23813"/>
            </a:xfrm>
            <a:custGeom>
              <a:avLst/>
              <a:gdLst>
                <a:gd name="connsiteX0" fmla="*/ 0 w 538162"/>
                <a:gd name="connsiteY0" fmla="*/ 0 h 23813"/>
                <a:gd name="connsiteX1" fmla="*/ 185737 w 538162"/>
                <a:gd name="connsiteY1" fmla="*/ 19050 h 23813"/>
                <a:gd name="connsiteX2" fmla="*/ 361950 w 538162"/>
                <a:gd name="connsiteY2" fmla="*/ 23813 h 23813"/>
                <a:gd name="connsiteX3" fmla="*/ 538162 w 538162"/>
                <a:gd name="connsiteY3" fmla="*/ 14288 h 23813"/>
              </a:gdLst>
              <a:ahLst/>
              <a:cxnLst>
                <a:cxn ang="0">
                  <a:pos x="connsiteX0" y="connsiteY0"/>
                </a:cxn>
                <a:cxn ang="0">
                  <a:pos x="connsiteX1" y="connsiteY1"/>
                </a:cxn>
                <a:cxn ang="0">
                  <a:pos x="connsiteX2" y="connsiteY2"/>
                </a:cxn>
                <a:cxn ang="0">
                  <a:pos x="connsiteX3" y="connsiteY3"/>
                </a:cxn>
              </a:cxnLst>
              <a:rect l="l" t="t" r="r" b="b"/>
              <a:pathLst>
                <a:path w="538162" h="23813">
                  <a:moveTo>
                    <a:pt x="0" y="0"/>
                  </a:moveTo>
                  <a:lnTo>
                    <a:pt x="185737" y="19050"/>
                  </a:lnTo>
                  <a:lnTo>
                    <a:pt x="361950" y="23813"/>
                  </a:lnTo>
                  <a:lnTo>
                    <a:pt x="538162" y="14288"/>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76" name="Freeform 75"/>
            <p:cNvSpPr/>
            <p:nvPr/>
          </p:nvSpPr>
          <p:spPr>
            <a:xfrm>
              <a:off x="3600450" y="2109788"/>
              <a:ext cx="704850" cy="361950"/>
            </a:xfrm>
            <a:custGeom>
              <a:avLst/>
              <a:gdLst>
                <a:gd name="connsiteX0" fmla="*/ 0 w 704850"/>
                <a:gd name="connsiteY0" fmla="*/ 0 h 361950"/>
                <a:gd name="connsiteX1" fmla="*/ 180975 w 704850"/>
                <a:gd name="connsiteY1" fmla="*/ 76200 h 361950"/>
                <a:gd name="connsiteX2" fmla="*/ 385763 w 704850"/>
                <a:gd name="connsiteY2" fmla="*/ 176212 h 361950"/>
                <a:gd name="connsiteX3" fmla="*/ 547688 w 704850"/>
                <a:gd name="connsiteY3" fmla="*/ 271462 h 361950"/>
                <a:gd name="connsiteX4" fmla="*/ 704850 w 704850"/>
                <a:gd name="connsiteY4" fmla="*/ 361950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0" h="361950">
                  <a:moveTo>
                    <a:pt x="0" y="0"/>
                  </a:moveTo>
                  <a:lnTo>
                    <a:pt x="180975" y="76200"/>
                  </a:lnTo>
                  <a:lnTo>
                    <a:pt x="385763" y="176212"/>
                  </a:lnTo>
                  <a:lnTo>
                    <a:pt x="547688" y="271462"/>
                  </a:lnTo>
                  <a:lnTo>
                    <a:pt x="704850" y="361950"/>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77" name="Freeform 76"/>
            <p:cNvSpPr/>
            <p:nvPr/>
          </p:nvSpPr>
          <p:spPr>
            <a:xfrm>
              <a:off x="4171950" y="2176463"/>
              <a:ext cx="1181100" cy="614362"/>
            </a:xfrm>
            <a:custGeom>
              <a:avLst/>
              <a:gdLst>
                <a:gd name="connsiteX0" fmla="*/ 1181100 w 1181100"/>
                <a:gd name="connsiteY0" fmla="*/ 614362 h 614362"/>
                <a:gd name="connsiteX1" fmla="*/ 1000125 w 1181100"/>
                <a:gd name="connsiteY1" fmla="*/ 481012 h 614362"/>
                <a:gd name="connsiteX2" fmla="*/ 733425 w 1181100"/>
                <a:gd name="connsiteY2" fmla="*/ 333375 h 614362"/>
                <a:gd name="connsiteX3" fmla="*/ 419100 w 1181100"/>
                <a:gd name="connsiteY3" fmla="*/ 195262 h 614362"/>
                <a:gd name="connsiteX4" fmla="*/ 223838 w 1181100"/>
                <a:gd name="connsiteY4" fmla="*/ 109537 h 614362"/>
                <a:gd name="connsiteX5" fmla="*/ 0 w 1181100"/>
                <a:gd name="connsiteY5" fmla="*/ 0 h 61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1100" h="614362">
                  <a:moveTo>
                    <a:pt x="1181100" y="614362"/>
                  </a:moveTo>
                  <a:lnTo>
                    <a:pt x="1000125" y="481012"/>
                  </a:lnTo>
                  <a:lnTo>
                    <a:pt x="733425" y="333375"/>
                  </a:lnTo>
                  <a:lnTo>
                    <a:pt x="419100" y="195262"/>
                  </a:lnTo>
                  <a:lnTo>
                    <a:pt x="223838" y="109537"/>
                  </a:lnTo>
                  <a:lnTo>
                    <a:pt x="0" y="0"/>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79" name="Freeform 78"/>
            <p:cNvSpPr/>
            <p:nvPr/>
          </p:nvSpPr>
          <p:spPr>
            <a:xfrm>
              <a:off x="6515100" y="2747963"/>
              <a:ext cx="766763" cy="166687"/>
            </a:xfrm>
            <a:custGeom>
              <a:avLst/>
              <a:gdLst>
                <a:gd name="connsiteX0" fmla="*/ 0 w 766763"/>
                <a:gd name="connsiteY0" fmla="*/ 166687 h 166687"/>
                <a:gd name="connsiteX1" fmla="*/ 295275 w 766763"/>
                <a:gd name="connsiteY1" fmla="*/ 133350 h 166687"/>
                <a:gd name="connsiteX2" fmla="*/ 552450 w 766763"/>
                <a:gd name="connsiteY2" fmla="*/ 61912 h 166687"/>
                <a:gd name="connsiteX3" fmla="*/ 766763 w 766763"/>
                <a:gd name="connsiteY3" fmla="*/ 0 h 166687"/>
              </a:gdLst>
              <a:ahLst/>
              <a:cxnLst>
                <a:cxn ang="0">
                  <a:pos x="connsiteX0" y="connsiteY0"/>
                </a:cxn>
                <a:cxn ang="0">
                  <a:pos x="connsiteX1" y="connsiteY1"/>
                </a:cxn>
                <a:cxn ang="0">
                  <a:pos x="connsiteX2" y="connsiteY2"/>
                </a:cxn>
                <a:cxn ang="0">
                  <a:pos x="connsiteX3" y="connsiteY3"/>
                </a:cxn>
              </a:cxnLst>
              <a:rect l="l" t="t" r="r" b="b"/>
              <a:pathLst>
                <a:path w="766763" h="166687">
                  <a:moveTo>
                    <a:pt x="0" y="166687"/>
                  </a:moveTo>
                  <a:lnTo>
                    <a:pt x="295275" y="133350"/>
                  </a:lnTo>
                  <a:lnTo>
                    <a:pt x="552450" y="61912"/>
                  </a:lnTo>
                  <a:lnTo>
                    <a:pt x="766763" y="0"/>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0" name="Freeform 79"/>
            <p:cNvSpPr/>
            <p:nvPr/>
          </p:nvSpPr>
          <p:spPr>
            <a:xfrm>
              <a:off x="5119688" y="2547938"/>
              <a:ext cx="747712" cy="204787"/>
            </a:xfrm>
            <a:custGeom>
              <a:avLst/>
              <a:gdLst>
                <a:gd name="connsiteX0" fmla="*/ 0 w 747712"/>
                <a:gd name="connsiteY0" fmla="*/ 0 h 204787"/>
                <a:gd name="connsiteX1" fmla="*/ 157162 w 747712"/>
                <a:gd name="connsiteY1" fmla="*/ 95250 h 204787"/>
                <a:gd name="connsiteX2" fmla="*/ 457200 w 747712"/>
                <a:gd name="connsiteY2" fmla="*/ 195262 h 204787"/>
                <a:gd name="connsiteX3" fmla="*/ 747712 w 747712"/>
                <a:gd name="connsiteY3" fmla="*/ 204787 h 204787"/>
              </a:gdLst>
              <a:ahLst/>
              <a:cxnLst>
                <a:cxn ang="0">
                  <a:pos x="connsiteX0" y="connsiteY0"/>
                </a:cxn>
                <a:cxn ang="0">
                  <a:pos x="connsiteX1" y="connsiteY1"/>
                </a:cxn>
                <a:cxn ang="0">
                  <a:pos x="connsiteX2" y="connsiteY2"/>
                </a:cxn>
                <a:cxn ang="0">
                  <a:pos x="connsiteX3" y="connsiteY3"/>
                </a:cxn>
              </a:cxnLst>
              <a:rect l="l" t="t" r="r" b="b"/>
              <a:pathLst>
                <a:path w="747712" h="204787">
                  <a:moveTo>
                    <a:pt x="0" y="0"/>
                  </a:moveTo>
                  <a:lnTo>
                    <a:pt x="157162" y="95250"/>
                  </a:lnTo>
                  <a:lnTo>
                    <a:pt x="457200" y="195262"/>
                  </a:lnTo>
                  <a:lnTo>
                    <a:pt x="747712" y="204787"/>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1" name="Freeform 80"/>
            <p:cNvSpPr/>
            <p:nvPr/>
          </p:nvSpPr>
          <p:spPr>
            <a:xfrm>
              <a:off x="3614738" y="2476500"/>
              <a:ext cx="1109662" cy="128588"/>
            </a:xfrm>
            <a:custGeom>
              <a:avLst/>
              <a:gdLst>
                <a:gd name="connsiteX0" fmla="*/ 0 w 1109662"/>
                <a:gd name="connsiteY0" fmla="*/ 0 h 128588"/>
                <a:gd name="connsiteX1" fmla="*/ 233362 w 1109662"/>
                <a:gd name="connsiteY1" fmla="*/ 71438 h 128588"/>
                <a:gd name="connsiteX2" fmla="*/ 604837 w 1109662"/>
                <a:gd name="connsiteY2" fmla="*/ 109538 h 128588"/>
                <a:gd name="connsiteX3" fmla="*/ 1109662 w 1109662"/>
                <a:gd name="connsiteY3" fmla="*/ 128588 h 128588"/>
              </a:gdLst>
              <a:ahLst/>
              <a:cxnLst>
                <a:cxn ang="0">
                  <a:pos x="connsiteX0" y="connsiteY0"/>
                </a:cxn>
                <a:cxn ang="0">
                  <a:pos x="connsiteX1" y="connsiteY1"/>
                </a:cxn>
                <a:cxn ang="0">
                  <a:pos x="connsiteX2" y="connsiteY2"/>
                </a:cxn>
                <a:cxn ang="0">
                  <a:pos x="connsiteX3" y="connsiteY3"/>
                </a:cxn>
              </a:cxnLst>
              <a:rect l="l" t="t" r="r" b="b"/>
              <a:pathLst>
                <a:path w="1109662" h="128588">
                  <a:moveTo>
                    <a:pt x="0" y="0"/>
                  </a:moveTo>
                  <a:lnTo>
                    <a:pt x="233362" y="71438"/>
                  </a:lnTo>
                  <a:lnTo>
                    <a:pt x="604837" y="109538"/>
                  </a:lnTo>
                  <a:lnTo>
                    <a:pt x="1109662" y="128588"/>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2" name="Freeform 81"/>
            <p:cNvSpPr/>
            <p:nvPr/>
          </p:nvSpPr>
          <p:spPr>
            <a:xfrm>
              <a:off x="3262313" y="2728913"/>
              <a:ext cx="1700212" cy="261937"/>
            </a:xfrm>
            <a:custGeom>
              <a:avLst/>
              <a:gdLst>
                <a:gd name="connsiteX0" fmla="*/ 0 w 1700212"/>
                <a:gd name="connsiteY0" fmla="*/ 0 h 261937"/>
                <a:gd name="connsiteX1" fmla="*/ 223837 w 1700212"/>
                <a:gd name="connsiteY1" fmla="*/ 109537 h 261937"/>
                <a:gd name="connsiteX2" fmla="*/ 733425 w 1700212"/>
                <a:gd name="connsiteY2" fmla="*/ 200025 h 261937"/>
                <a:gd name="connsiteX3" fmla="*/ 1181100 w 1700212"/>
                <a:gd name="connsiteY3" fmla="*/ 261937 h 261937"/>
                <a:gd name="connsiteX4" fmla="*/ 1700212 w 1700212"/>
                <a:gd name="connsiteY4" fmla="*/ 242887 h 26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212" h="261937">
                  <a:moveTo>
                    <a:pt x="0" y="0"/>
                  </a:moveTo>
                  <a:lnTo>
                    <a:pt x="223837" y="109537"/>
                  </a:lnTo>
                  <a:lnTo>
                    <a:pt x="733425" y="200025"/>
                  </a:lnTo>
                  <a:lnTo>
                    <a:pt x="1181100" y="261937"/>
                  </a:lnTo>
                  <a:lnTo>
                    <a:pt x="1700212" y="242887"/>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3" name="Freeform 82"/>
            <p:cNvSpPr/>
            <p:nvPr/>
          </p:nvSpPr>
          <p:spPr>
            <a:xfrm>
              <a:off x="4986338" y="3124200"/>
              <a:ext cx="642937" cy="152400"/>
            </a:xfrm>
            <a:custGeom>
              <a:avLst/>
              <a:gdLst>
                <a:gd name="connsiteX0" fmla="*/ 0 w 642937"/>
                <a:gd name="connsiteY0" fmla="*/ 0 h 152400"/>
                <a:gd name="connsiteX1" fmla="*/ 214312 w 642937"/>
                <a:gd name="connsiteY1" fmla="*/ 76200 h 152400"/>
                <a:gd name="connsiteX2" fmla="*/ 476250 w 642937"/>
                <a:gd name="connsiteY2" fmla="*/ 152400 h 152400"/>
                <a:gd name="connsiteX3" fmla="*/ 642937 w 642937"/>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642937" h="152400">
                  <a:moveTo>
                    <a:pt x="0" y="0"/>
                  </a:moveTo>
                  <a:lnTo>
                    <a:pt x="214312" y="76200"/>
                  </a:lnTo>
                  <a:lnTo>
                    <a:pt x="476250" y="152400"/>
                  </a:lnTo>
                  <a:lnTo>
                    <a:pt x="642937" y="152400"/>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4" name="Freeform 83"/>
            <p:cNvSpPr/>
            <p:nvPr/>
          </p:nvSpPr>
          <p:spPr>
            <a:xfrm>
              <a:off x="6877050" y="2695575"/>
              <a:ext cx="447675" cy="9525"/>
            </a:xfrm>
            <a:custGeom>
              <a:avLst/>
              <a:gdLst>
                <a:gd name="connsiteX0" fmla="*/ 0 w 447675"/>
                <a:gd name="connsiteY0" fmla="*/ 9525 h 9525"/>
                <a:gd name="connsiteX1" fmla="*/ 271463 w 447675"/>
                <a:gd name="connsiteY1" fmla="*/ 4763 h 9525"/>
                <a:gd name="connsiteX2" fmla="*/ 447675 w 447675"/>
                <a:gd name="connsiteY2" fmla="*/ 0 h 9525"/>
              </a:gdLst>
              <a:ahLst/>
              <a:cxnLst>
                <a:cxn ang="0">
                  <a:pos x="connsiteX0" y="connsiteY0"/>
                </a:cxn>
                <a:cxn ang="0">
                  <a:pos x="connsiteX1" y="connsiteY1"/>
                </a:cxn>
                <a:cxn ang="0">
                  <a:pos x="connsiteX2" y="connsiteY2"/>
                </a:cxn>
              </a:cxnLst>
              <a:rect l="l" t="t" r="r" b="b"/>
              <a:pathLst>
                <a:path w="447675" h="9525">
                  <a:moveTo>
                    <a:pt x="0" y="9525"/>
                  </a:moveTo>
                  <a:lnTo>
                    <a:pt x="271463" y="4763"/>
                  </a:lnTo>
                  <a:lnTo>
                    <a:pt x="447675" y="0"/>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5" name="Freeform 84"/>
            <p:cNvSpPr/>
            <p:nvPr/>
          </p:nvSpPr>
          <p:spPr>
            <a:xfrm>
              <a:off x="3343275" y="3048000"/>
              <a:ext cx="1543050" cy="200025"/>
            </a:xfrm>
            <a:custGeom>
              <a:avLst/>
              <a:gdLst>
                <a:gd name="connsiteX0" fmla="*/ 0 w 1543050"/>
                <a:gd name="connsiteY0" fmla="*/ 0 h 200025"/>
                <a:gd name="connsiteX1" fmla="*/ 233363 w 1543050"/>
                <a:gd name="connsiteY1" fmla="*/ 66675 h 200025"/>
                <a:gd name="connsiteX2" fmla="*/ 576263 w 1543050"/>
                <a:gd name="connsiteY2" fmla="*/ 123825 h 200025"/>
                <a:gd name="connsiteX3" fmla="*/ 866775 w 1543050"/>
                <a:gd name="connsiteY3" fmla="*/ 171450 h 200025"/>
                <a:gd name="connsiteX4" fmla="*/ 1543050 w 1543050"/>
                <a:gd name="connsiteY4" fmla="*/ 200025 h 20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50" h="200025">
                  <a:moveTo>
                    <a:pt x="0" y="0"/>
                  </a:moveTo>
                  <a:lnTo>
                    <a:pt x="233363" y="66675"/>
                  </a:lnTo>
                  <a:lnTo>
                    <a:pt x="576263" y="123825"/>
                  </a:lnTo>
                  <a:lnTo>
                    <a:pt x="866775" y="171450"/>
                  </a:lnTo>
                  <a:lnTo>
                    <a:pt x="1543050" y="200025"/>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6" name="Freeform 85"/>
            <p:cNvSpPr/>
            <p:nvPr/>
          </p:nvSpPr>
          <p:spPr>
            <a:xfrm>
              <a:off x="3414713" y="3657600"/>
              <a:ext cx="1481137" cy="166688"/>
            </a:xfrm>
            <a:custGeom>
              <a:avLst/>
              <a:gdLst>
                <a:gd name="connsiteX0" fmla="*/ 0 w 1481137"/>
                <a:gd name="connsiteY0" fmla="*/ 0 h 166688"/>
                <a:gd name="connsiteX1" fmla="*/ 347662 w 1481137"/>
                <a:gd name="connsiteY1" fmla="*/ 57150 h 166688"/>
                <a:gd name="connsiteX2" fmla="*/ 733425 w 1481137"/>
                <a:gd name="connsiteY2" fmla="*/ 119063 h 166688"/>
                <a:gd name="connsiteX3" fmla="*/ 1138237 w 1481137"/>
                <a:gd name="connsiteY3" fmla="*/ 147638 h 166688"/>
                <a:gd name="connsiteX4" fmla="*/ 1481137 w 1481137"/>
                <a:gd name="connsiteY4" fmla="*/ 166688 h 16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137" h="166688">
                  <a:moveTo>
                    <a:pt x="0" y="0"/>
                  </a:moveTo>
                  <a:lnTo>
                    <a:pt x="347662" y="57150"/>
                  </a:lnTo>
                  <a:lnTo>
                    <a:pt x="733425" y="119063"/>
                  </a:lnTo>
                  <a:lnTo>
                    <a:pt x="1138237" y="147638"/>
                  </a:lnTo>
                  <a:lnTo>
                    <a:pt x="1481137" y="166688"/>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7" name="Freeform 86"/>
            <p:cNvSpPr/>
            <p:nvPr/>
          </p:nvSpPr>
          <p:spPr>
            <a:xfrm>
              <a:off x="3205163" y="3157538"/>
              <a:ext cx="1385887" cy="309562"/>
            </a:xfrm>
            <a:custGeom>
              <a:avLst/>
              <a:gdLst>
                <a:gd name="connsiteX0" fmla="*/ 0 w 1385887"/>
                <a:gd name="connsiteY0" fmla="*/ 0 h 309562"/>
                <a:gd name="connsiteX1" fmla="*/ 276225 w 1385887"/>
                <a:gd name="connsiteY1" fmla="*/ 109537 h 309562"/>
                <a:gd name="connsiteX2" fmla="*/ 628650 w 1385887"/>
                <a:gd name="connsiteY2" fmla="*/ 209550 h 309562"/>
                <a:gd name="connsiteX3" fmla="*/ 990600 w 1385887"/>
                <a:gd name="connsiteY3" fmla="*/ 290512 h 309562"/>
                <a:gd name="connsiteX4" fmla="*/ 1385887 w 1385887"/>
                <a:gd name="connsiteY4" fmla="*/ 309562 h 309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887" h="309562">
                  <a:moveTo>
                    <a:pt x="0" y="0"/>
                  </a:moveTo>
                  <a:lnTo>
                    <a:pt x="276225" y="109537"/>
                  </a:lnTo>
                  <a:lnTo>
                    <a:pt x="628650" y="209550"/>
                  </a:lnTo>
                  <a:lnTo>
                    <a:pt x="990600" y="290512"/>
                  </a:lnTo>
                  <a:lnTo>
                    <a:pt x="1385887" y="309562"/>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8" name="Freeform 87"/>
            <p:cNvSpPr/>
            <p:nvPr/>
          </p:nvSpPr>
          <p:spPr>
            <a:xfrm>
              <a:off x="5124450" y="3448050"/>
              <a:ext cx="1295400" cy="314325"/>
            </a:xfrm>
            <a:custGeom>
              <a:avLst/>
              <a:gdLst>
                <a:gd name="connsiteX0" fmla="*/ 0 w 1295400"/>
                <a:gd name="connsiteY0" fmla="*/ 314325 h 314325"/>
                <a:gd name="connsiteX1" fmla="*/ 409575 w 1295400"/>
                <a:gd name="connsiteY1" fmla="*/ 233363 h 314325"/>
                <a:gd name="connsiteX2" fmla="*/ 781050 w 1295400"/>
                <a:gd name="connsiteY2" fmla="*/ 147638 h 314325"/>
                <a:gd name="connsiteX3" fmla="*/ 1295400 w 1295400"/>
                <a:gd name="connsiteY3" fmla="*/ 0 h 314325"/>
              </a:gdLst>
              <a:ahLst/>
              <a:cxnLst>
                <a:cxn ang="0">
                  <a:pos x="connsiteX0" y="connsiteY0"/>
                </a:cxn>
                <a:cxn ang="0">
                  <a:pos x="connsiteX1" y="connsiteY1"/>
                </a:cxn>
                <a:cxn ang="0">
                  <a:pos x="connsiteX2" y="connsiteY2"/>
                </a:cxn>
                <a:cxn ang="0">
                  <a:pos x="connsiteX3" y="connsiteY3"/>
                </a:cxn>
              </a:cxnLst>
              <a:rect l="l" t="t" r="r" b="b"/>
              <a:pathLst>
                <a:path w="1295400" h="314325">
                  <a:moveTo>
                    <a:pt x="0" y="314325"/>
                  </a:moveTo>
                  <a:lnTo>
                    <a:pt x="409575" y="233363"/>
                  </a:lnTo>
                  <a:lnTo>
                    <a:pt x="781050" y="147638"/>
                  </a:lnTo>
                  <a:lnTo>
                    <a:pt x="1295400" y="0"/>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9" name="Freeform 88"/>
            <p:cNvSpPr/>
            <p:nvPr/>
          </p:nvSpPr>
          <p:spPr>
            <a:xfrm>
              <a:off x="4557713" y="3557588"/>
              <a:ext cx="576262" cy="114300"/>
            </a:xfrm>
            <a:custGeom>
              <a:avLst/>
              <a:gdLst>
                <a:gd name="connsiteX0" fmla="*/ 0 w 576262"/>
                <a:gd name="connsiteY0" fmla="*/ 0 h 114300"/>
                <a:gd name="connsiteX1" fmla="*/ 190500 w 576262"/>
                <a:gd name="connsiteY1" fmla="*/ 47625 h 114300"/>
                <a:gd name="connsiteX2" fmla="*/ 576262 w 576262"/>
                <a:gd name="connsiteY2" fmla="*/ 114300 h 114300"/>
              </a:gdLst>
              <a:ahLst/>
              <a:cxnLst>
                <a:cxn ang="0">
                  <a:pos x="connsiteX0" y="connsiteY0"/>
                </a:cxn>
                <a:cxn ang="0">
                  <a:pos x="connsiteX1" y="connsiteY1"/>
                </a:cxn>
                <a:cxn ang="0">
                  <a:pos x="connsiteX2" y="connsiteY2"/>
                </a:cxn>
              </a:cxnLst>
              <a:rect l="l" t="t" r="r" b="b"/>
              <a:pathLst>
                <a:path w="576262" h="114300">
                  <a:moveTo>
                    <a:pt x="0" y="0"/>
                  </a:moveTo>
                  <a:lnTo>
                    <a:pt x="190500" y="47625"/>
                  </a:lnTo>
                  <a:lnTo>
                    <a:pt x="576262" y="114300"/>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90" name="Freeform 89"/>
            <p:cNvSpPr/>
            <p:nvPr/>
          </p:nvSpPr>
          <p:spPr>
            <a:xfrm>
              <a:off x="3081338" y="3971925"/>
              <a:ext cx="2476500" cy="166688"/>
            </a:xfrm>
            <a:custGeom>
              <a:avLst/>
              <a:gdLst>
                <a:gd name="connsiteX0" fmla="*/ 0 w 2476500"/>
                <a:gd name="connsiteY0" fmla="*/ 0 h 166688"/>
                <a:gd name="connsiteX1" fmla="*/ 376237 w 2476500"/>
                <a:gd name="connsiteY1" fmla="*/ 76200 h 166688"/>
                <a:gd name="connsiteX2" fmla="*/ 985837 w 2476500"/>
                <a:gd name="connsiteY2" fmla="*/ 128588 h 166688"/>
                <a:gd name="connsiteX3" fmla="*/ 1600200 w 2476500"/>
                <a:gd name="connsiteY3" fmla="*/ 166688 h 166688"/>
                <a:gd name="connsiteX4" fmla="*/ 2476500 w 2476500"/>
                <a:gd name="connsiteY4" fmla="*/ 104775 h 16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166688">
                  <a:moveTo>
                    <a:pt x="0" y="0"/>
                  </a:moveTo>
                  <a:lnTo>
                    <a:pt x="376237" y="76200"/>
                  </a:lnTo>
                  <a:lnTo>
                    <a:pt x="985837" y="128588"/>
                  </a:lnTo>
                  <a:lnTo>
                    <a:pt x="1600200" y="166688"/>
                  </a:lnTo>
                  <a:lnTo>
                    <a:pt x="2476500" y="104775"/>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91" name="Freeform 90"/>
            <p:cNvSpPr/>
            <p:nvPr/>
          </p:nvSpPr>
          <p:spPr>
            <a:xfrm>
              <a:off x="3238500" y="4476750"/>
              <a:ext cx="819150" cy="147638"/>
            </a:xfrm>
            <a:custGeom>
              <a:avLst/>
              <a:gdLst>
                <a:gd name="connsiteX0" fmla="*/ 0 w 819150"/>
                <a:gd name="connsiteY0" fmla="*/ 0 h 147638"/>
                <a:gd name="connsiteX1" fmla="*/ 419100 w 819150"/>
                <a:gd name="connsiteY1" fmla="*/ 76200 h 147638"/>
                <a:gd name="connsiteX2" fmla="*/ 819150 w 819150"/>
                <a:gd name="connsiteY2" fmla="*/ 147638 h 147638"/>
              </a:gdLst>
              <a:ahLst/>
              <a:cxnLst>
                <a:cxn ang="0">
                  <a:pos x="connsiteX0" y="connsiteY0"/>
                </a:cxn>
                <a:cxn ang="0">
                  <a:pos x="connsiteX1" y="connsiteY1"/>
                </a:cxn>
                <a:cxn ang="0">
                  <a:pos x="connsiteX2" y="connsiteY2"/>
                </a:cxn>
              </a:cxnLst>
              <a:rect l="l" t="t" r="r" b="b"/>
              <a:pathLst>
                <a:path w="819150" h="147638">
                  <a:moveTo>
                    <a:pt x="0" y="0"/>
                  </a:moveTo>
                  <a:lnTo>
                    <a:pt x="419100" y="76200"/>
                  </a:lnTo>
                  <a:lnTo>
                    <a:pt x="819150" y="147638"/>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92" name="Freeform 91"/>
            <p:cNvSpPr/>
            <p:nvPr/>
          </p:nvSpPr>
          <p:spPr>
            <a:xfrm>
              <a:off x="3376613" y="4143375"/>
              <a:ext cx="1538287" cy="138113"/>
            </a:xfrm>
            <a:custGeom>
              <a:avLst/>
              <a:gdLst>
                <a:gd name="connsiteX0" fmla="*/ 0 w 1538287"/>
                <a:gd name="connsiteY0" fmla="*/ 0 h 138113"/>
                <a:gd name="connsiteX1" fmla="*/ 366712 w 1538287"/>
                <a:gd name="connsiteY1" fmla="*/ 61913 h 138113"/>
                <a:gd name="connsiteX2" fmla="*/ 942975 w 1538287"/>
                <a:gd name="connsiteY2" fmla="*/ 109538 h 138113"/>
                <a:gd name="connsiteX3" fmla="*/ 1357312 w 1538287"/>
                <a:gd name="connsiteY3" fmla="*/ 138113 h 138113"/>
                <a:gd name="connsiteX4" fmla="*/ 1538287 w 1538287"/>
                <a:gd name="connsiteY4" fmla="*/ 123825 h 138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287" h="138113">
                  <a:moveTo>
                    <a:pt x="0" y="0"/>
                  </a:moveTo>
                  <a:lnTo>
                    <a:pt x="366712" y="61913"/>
                  </a:lnTo>
                  <a:lnTo>
                    <a:pt x="942975" y="109538"/>
                  </a:lnTo>
                  <a:lnTo>
                    <a:pt x="1357312" y="138113"/>
                  </a:lnTo>
                  <a:lnTo>
                    <a:pt x="1538287" y="123825"/>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93" name="Freeform 92"/>
            <p:cNvSpPr/>
            <p:nvPr/>
          </p:nvSpPr>
          <p:spPr>
            <a:xfrm>
              <a:off x="3128963" y="4838700"/>
              <a:ext cx="823912" cy="85725"/>
            </a:xfrm>
            <a:custGeom>
              <a:avLst/>
              <a:gdLst>
                <a:gd name="connsiteX0" fmla="*/ 0 w 823912"/>
                <a:gd name="connsiteY0" fmla="*/ 0 h 85725"/>
                <a:gd name="connsiteX1" fmla="*/ 242887 w 823912"/>
                <a:gd name="connsiteY1" fmla="*/ 47625 h 85725"/>
                <a:gd name="connsiteX2" fmla="*/ 519112 w 823912"/>
                <a:gd name="connsiteY2" fmla="*/ 85725 h 85725"/>
                <a:gd name="connsiteX3" fmla="*/ 823912 w 823912"/>
                <a:gd name="connsiteY3" fmla="*/ 71438 h 85725"/>
              </a:gdLst>
              <a:ahLst/>
              <a:cxnLst>
                <a:cxn ang="0">
                  <a:pos x="connsiteX0" y="connsiteY0"/>
                </a:cxn>
                <a:cxn ang="0">
                  <a:pos x="connsiteX1" y="connsiteY1"/>
                </a:cxn>
                <a:cxn ang="0">
                  <a:pos x="connsiteX2" y="connsiteY2"/>
                </a:cxn>
                <a:cxn ang="0">
                  <a:pos x="connsiteX3" y="connsiteY3"/>
                </a:cxn>
              </a:cxnLst>
              <a:rect l="l" t="t" r="r" b="b"/>
              <a:pathLst>
                <a:path w="823912" h="85725">
                  <a:moveTo>
                    <a:pt x="0" y="0"/>
                  </a:moveTo>
                  <a:lnTo>
                    <a:pt x="242887" y="47625"/>
                  </a:lnTo>
                  <a:lnTo>
                    <a:pt x="519112" y="85725"/>
                  </a:lnTo>
                  <a:lnTo>
                    <a:pt x="823912" y="71438"/>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94" name="Freeform 93"/>
            <p:cNvSpPr/>
            <p:nvPr/>
          </p:nvSpPr>
          <p:spPr>
            <a:xfrm>
              <a:off x="4295775" y="4852988"/>
              <a:ext cx="1047750" cy="9525"/>
            </a:xfrm>
            <a:custGeom>
              <a:avLst/>
              <a:gdLst>
                <a:gd name="connsiteX0" fmla="*/ 0 w 1047750"/>
                <a:gd name="connsiteY0" fmla="*/ 0 h 9525"/>
                <a:gd name="connsiteX1" fmla="*/ 319088 w 1047750"/>
                <a:gd name="connsiteY1" fmla="*/ 9525 h 9525"/>
                <a:gd name="connsiteX2" fmla="*/ 776288 w 1047750"/>
                <a:gd name="connsiteY2" fmla="*/ 0 h 9525"/>
                <a:gd name="connsiteX3" fmla="*/ 1047750 w 1047750"/>
                <a:gd name="connsiteY3" fmla="*/ 4762 h 9525"/>
              </a:gdLst>
              <a:ahLst/>
              <a:cxnLst>
                <a:cxn ang="0">
                  <a:pos x="connsiteX0" y="connsiteY0"/>
                </a:cxn>
                <a:cxn ang="0">
                  <a:pos x="connsiteX1" y="connsiteY1"/>
                </a:cxn>
                <a:cxn ang="0">
                  <a:pos x="connsiteX2" y="connsiteY2"/>
                </a:cxn>
                <a:cxn ang="0">
                  <a:pos x="connsiteX3" y="connsiteY3"/>
                </a:cxn>
              </a:cxnLst>
              <a:rect l="l" t="t" r="r" b="b"/>
              <a:pathLst>
                <a:path w="1047750" h="9525">
                  <a:moveTo>
                    <a:pt x="0" y="0"/>
                  </a:moveTo>
                  <a:lnTo>
                    <a:pt x="319088" y="9525"/>
                  </a:lnTo>
                  <a:lnTo>
                    <a:pt x="776288" y="0"/>
                  </a:lnTo>
                  <a:lnTo>
                    <a:pt x="1047750" y="4762"/>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95" name="Freeform 94"/>
            <p:cNvSpPr/>
            <p:nvPr/>
          </p:nvSpPr>
          <p:spPr>
            <a:xfrm>
              <a:off x="2886075" y="3190875"/>
              <a:ext cx="938213" cy="254794"/>
            </a:xfrm>
            <a:custGeom>
              <a:avLst/>
              <a:gdLst>
                <a:gd name="connsiteX0" fmla="*/ 0 w 938213"/>
                <a:gd name="connsiteY0" fmla="*/ 0 h 254794"/>
                <a:gd name="connsiteX1" fmla="*/ 183356 w 938213"/>
                <a:gd name="connsiteY1" fmla="*/ 78581 h 254794"/>
                <a:gd name="connsiteX2" fmla="*/ 531019 w 938213"/>
                <a:gd name="connsiteY2" fmla="*/ 171450 h 254794"/>
                <a:gd name="connsiteX3" fmla="*/ 769144 w 938213"/>
                <a:gd name="connsiteY3" fmla="*/ 230981 h 254794"/>
                <a:gd name="connsiteX4" fmla="*/ 938213 w 938213"/>
                <a:gd name="connsiteY4" fmla="*/ 254794 h 25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213" h="254794">
                  <a:moveTo>
                    <a:pt x="0" y="0"/>
                  </a:moveTo>
                  <a:lnTo>
                    <a:pt x="183356" y="78581"/>
                  </a:lnTo>
                  <a:lnTo>
                    <a:pt x="531019" y="171450"/>
                  </a:lnTo>
                  <a:lnTo>
                    <a:pt x="769144" y="230981"/>
                  </a:lnTo>
                  <a:lnTo>
                    <a:pt x="938213" y="254794"/>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96" name="Freeform 95"/>
            <p:cNvSpPr/>
            <p:nvPr/>
          </p:nvSpPr>
          <p:spPr>
            <a:xfrm>
              <a:off x="1966913" y="2867025"/>
              <a:ext cx="421481" cy="119063"/>
            </a:xfrm>
            <a:custGeom>
              <a:avLst/>
              <a:gdLst>
                <a:gd name="connsiteX0" fmla="*/ 0 w 421481"/>
                <a:gd name="connsiteY0" fmla="*/ 0 h 119063"/>
                <a:gd name="connsiteX1" fmla="*/ 176212 w 421481"/>
                <a:gd name="connsiteY1" fmla="*/ 45244 h 119063"/>
                <a:gd name="connsiteX2" fmla="*/ 421481 w 421481"/>
                <a:gd name="connsiteY2" fmla="*/ 119063 h 119063"/>
              </a:gdLst>
              <a:ahLst/>
              <a:cxnLst>
                <a:cxn ang="0">
                  <a:pos x="connsiteX0" y="connsiteY0"/>
                </a:cxn>
                <a:cxn ang="0">
                  <a:pos x="connsiteX1" y="connsiteY1"/>
                </a:cxn>
                <a:cxn ang="0">
                  <a:pos x="connsiteX2" y="connsiteY2"/>
                </a:cxn>
              </a:cxnLst>
              <a:rect l="l" t="t" r="r" b="b"/>
              <a:pathLst>
                <a:path w="421481" h="119063">
                  <a:moveTo>
                    <a:pt x="0" y="0"/>
                  </a:moveTo>
                  <a:lnTo>
                    <a:pt x="176212" y="45244"/>
                  </a:lnTo>
                  <a:lnTo>
                    <a:pt x="421481" y="119063"/>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97" name="Freeform 96"/>
            <p:cNvSpPr/>
            <p:nvPr/>
          </p:nvSpPr>
          <p:spPr>
            <a:xfrm>
              <a:off x="1981200" y="1969294"/>
              <a:ext cx="871538" cy="283369"/>
            </a:xfrm>
            <a:custGeom>
              <a:avLst/>
              <a:gdLst>
                <a:gd name="connsiteX0" fmla="*/ 0 w 871538"/>
                <a:gd name="connsiteY0" fmla="*/ 0 h 283369"/>
                <a:gd name="connsiteX1" fmla="*/ 135731 w 871538"/>
                <a:gd name="connsiteY1" fmla="*/ 42862 h 283369"/>
                <a:gd name="connsiteX2" fmla="*/ 300038 w 871538"/>
                <a:gd name="connsiteY2" fmla="*/ 116681 h 283369"/>
                <a:gd name="connsiteX3" fmla="*/ 500063 w 871538"/>
                <a:gd name="connsiteY3" fmla="*/ 207169 h 283369"/>
                <a:gd name="connsiteX4" fmla="*/ 671513 w 871538"/>
                <a:gd name="connsiteY4" fmla="*/ 252412 h 283369"/>
                <a:gd name="connsiteX5" fmla="*/ 871538 w 871538"/>
                <a:gd name="connsiteY5" fmla="*/ 283369 h 2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538" h="283369">
                  <a:moveTo>
                    <a:pt x="0" y="0"/>
                  </a:moveTo>
                  <a:lnTo>
                    <a:pt x="135731" y="42862"/>
                  </a:lnTo>
                  <a:lnTo>
                    <a:pt x="300038" y="116681"/>
                  </a:lnTo>
                  <a:lnTo>
                    <a:pt x="500063" y="207169"/>
                  </a:lnTo>
                  <a:lnTo>
                    <a:pt x="671513" y="252412"/>
                  </a:lnTo>
                  <a:lnTo>
                    <a:pt x="871538" y="283369"/>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98" name="Freeform 97"/>
            <p:cNvSpPr/>
            <p:nvPr/>
          </p:nvSpPr>
          <p:spPr>
            <a:xfrm>
              <a:off x="1981200" y="1666875"/>
              <a:ext cx="264319" cy="95250"/>
            </a:xfrm>
            <a:custGeom>
              <a:avLst/>
              <a:gdLst>
                <a:gd name="connsiteX0" fmla="*/ 0 w 264319"/>
                <a:gd name="connsiteY0" fmla="*/ 0 h 95250"/>
                <a:gd name="connsiteX1" fmla="*/ 116681 w 264319"/>
                <a:gd name="connsiteY1" fmla="*/ 40481 h 95250"/>
                <a:gd name="connsiteX2" fmla="*/ 264319 w 264319"/>
                <a:gd name="connsiteY2" fmla="*/ 95250 h 95250"/>
              </a:gdLst>
              <a:ahLst/>
              <a:cxnLst>
                <a:cxn ang="0">
                  <a:pos x="connsiteX0" y="connsiteY0"/>
                </a:cxn>
                <a:cxn ang="0">
                  <a:pos x="connsiteX1" y="connsiteY1"/>
                </a:cxn>
                <a:cxn ang="0">
                  <a:pos x="connsiteX2" y="connsiteY2"/>
                </a:cxn>
              </a:cxnLst>
              <a:rect l="l" t="t" r="r" b="b"/>
              <a:pathLst>
                <a:path w="264319" h="95250">
                  <a:moveTo>
                    <a:pt x="0" y="0"/>
                  </a:moveTo>
                  <a:lnTo>
                    <a:pt x="116681" y="40481"/>
                  </a:lnTo>
                  <a:lnTo>
                    <a:pt x="264319" y="95250"/>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99" name="Freeform 98"/>
            <p:cNvSpPr/>
            <p:nvPr/>
          </p:nvSpPr>
          <p:spPr>
            <a:xfrm>
              <a:off x="2376488" y="1395413"/>
              <a:ext cx="392906" cy="161925"/>
            </a:xfrm>
            <a:custGeom>
              <a:avLst/>
              <a:gdLst>
                <a:gd name="connsiteX0" fmla="*/ 0 w 392906"/>
                <a:gd name="connsiteY0" fmla="*/ 0 h 161925"/>
                <a:gd name="connsiteX1" fmla="*/ 171450 w 392906"/>
                <a:gd name="connsiteY1" fmla="*/ 76200 h 161925"/>
                <a:gd name="connsiteX2" fmla="*/ 392906 w 392906"/>
                <a:gd name="connsiteY2" fmla="*/ 161925 h 161925"/>
              </a:gdLst>
              <a:ahLst/>
              <a:cxnLst>
                <a:cxn ang="0">
                  <a:pos x="connsiteX0" y="connsiteY0"/>
                </a:cxn>
                <a:cxn ang="0">
                  <a:pos x="connsiteX1" y="connsiteY1"/>
                </a:cxn>
                <a:cxn ang="0">
                  <a:pos x="connsiteX2" y="connsiteY2"/>
                </a:cxn>
              </a:cxnLst>
              <a:rect l="l" t="t" r="r" b="b"/>
              <a:pathLst>
                <a:path w="392906" h="161925">
                  <a:moveTo>
                    <a:pt x="0" y="0"/>
                  </a:moveTo>
                  <a:lnTo>
                    <a:pt x="171450" y="76200"/>
                  </a:lnTo>
                  <a:lnTo>
                    <a:pt x="392906" y="161925"/>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0" name="Freeform 99"/>
            <p:cNvSpPr/>
            <p:nvPr/>
          </p:nvSpPr>
          <p:spPr>
            <a:xfrm>
              <a:off x="1952625" y="1143000"/>
              <a:ext cx="457200" cy="78581"/>
            </a:xfrm>
            <a:custGeom>
              <a:avLst/>
              <a:gdLst>
                <a:gd name="connsiteX0" fmla="*/ 0 w 457200"/>
                <a:gd name="connsiteY0" fmla="*/ 71438 h 78581"/>
                <a:gd name="connsiteX1" fmla="*/ 157163 w 457200"/>
                <a:gd name="connsiteY1" fmla="*/ 78581 h 78581"/>
                <a:gd name="connsiteX2" fmla="*/ 333375 w 457200"/>
                <a:gd name="connsiteY2" fmla="*/ 42863 h 78581"/>
                <a:gd name="connsiteX3" fmla="*/ 457200 w 457200"/>
                <a:gd name="connsiteY3" fmla="*/ 0 h 78581"/>
              </a:gdLst>
              <a:ahLst/>
              <a:cxnLst>
                <a:cxn ang="0">
                  <a:pos x="connsiteX0" y="connsiteY0"/>
                </a:cxn>
                <a:cxn ang="0">
                  <a:pos x="connsiteX1" y="connsiteY1"/>
                </a:cxn>
                <a:cxn ang="0">
                  <a:pos x="connsiteX2" y="connsiteY2"/>
                </a:cxn>
                <a:cxn ang="0">
                  <a:pos x="connsiteX3" y="connsiteY3"/>
                </a:cxn>
              </a:cxnLst>
              <a:rect l="l" t="t" r="r" b="b"/>
              <a:pathLst>
                <a:path w="457200" h="78581">
                  <a:moveTo>
                    <a:pt x="0" y="71438"/>
                  </a:moveTo>
                  <a:lnTo>
                    <a:pt x="157163" y="78581"/>
                  </a:lnTo>
                  <a:lnTo>
                    <a:pt x="333375" y="42863"/>
                  </a:lnTo>
                  <a:lnTo>
                    <a:pt x="457200" y="0"/>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1" name="Freeform 100"/>
            <p:cNvSpPr/>
            <p:nvPr/>
          </p:nvSpPr>
          <p:spPr>
            <a:xfrm>
              <a:off x="2619375" y="1135856"/>
              <a:ext cx="342900" cy="7144"/>
            </a:xfrm>
            <a:custGeom>
              <a:avLst/>
              <a:gdLst>
                <a:gd name="connsiteX0" fmla="*/ 0 w 342900"/>
                <a:gd name="connsiteY0" fmla="*/ 7144 h 7144"/>
                <a:gd name="connsiteX1" fmla="*/ 116681 w 342900"/>
                <a:gd name="connsiteY1" fmla="*/ 4763 h 7144"/>
                <a:gd name="connsiteX2" fmla="*/ 221456 w 342900"/>
                <a:gd name="connsiteY2" fmla="*/ 0 h 7144"/>
                <a:gd name="connsiteX3" fmla="*/ 342900 w 342900"/>
                <a:gd name="connsiteY3" fmla="*/ 0 h 7144"/>
              </a:gdLst>
              <a:ahLst/>
              <a:cxnLst>
                <a:cxn ang="0">
                  <a:pos x="connsiteX0" y="connsiteY0"/>
                </a:cxn>
                <a:cxn ang="0">
                  <a:pos x="connsiteX1" y="connsiteY1"/>
                </a:cxn>
                <a:cxn ang="0">
                  <a:pos x="connsiteX2" y="connsiteY2"/>
                </a:cxn>
                <a:cxn ang="0">
                  <a:pos x="connsiteX3" y="connsiteY3"/>
                </a:cxn>
              </a:cxnLst>
              <a:rect l="l" t="t" r="r" b="b"/>
              <a:pathLst>
                <a:path w="342900" h="7144">
                  <a:moveTo>
                    <a:pt x="0" y="7144"/>
                  </a:moveTo>
                  <a:lnTo>
                    <a:pt x="116681" y="4763"/>
                  </a:lnTo>
                  <a:lnTo>
                    <a:pt x="221456" y="0"/>
                  </a:lnTo>
                  <a:lnTo>
                    <a:pt x="342900" y="0"/>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sp>
        <p:nvSpPr>
          <p:cNvPr id="102" name="Freeform 101"/>
          <p:cNvSpPr/>
          <p:nvPr/>
        </p:nvSpPr>
        <p:spPr>
          <a:xfrm>
            <a:off x="4019551" y="895352"/>
            <a:ext cx="1536700" cy="5867400"/>
          </a:xfrm>
          <a:custGeom>
            <a:avLst/>
            <a:gdLst>
              <a:gd name="connsiteX0" fmla="*/ 981075 w 981075"/>
              <a:gd name="connsiteY0" fmla="*/ 0 h 2962275"/>
              <a:gd name="connsiteX1" fmla="*/ 919162 w 981075"/>
              <a:gd name="connsiteY1" fmla="*/ 157162 h 2962275"/>
              <a:gd name="connsiteX2" fmla="*/ 733425 w 981075"/>
              <a:gd name="connsiteY2" fmla="*/ 600075 h 2962275"/>
              <a:gd name="connsiteX3" fmla="*/ 642937 w 981075"/>
              <a:gd name="connsiteY3" fmla="*/ 781050 h 2962275"/>
              <a:gd name="connsiteX4" fmla="*/ 390525 w 981075"/>
              <a:gd name="connsiteY4" fmla="*/ 1457325 h 2962275"/>
              <a:gd name="connsiteX5" fmla="*/ 80962 w 981075"/>
              <a:gd name="connsiteY5" fmla="*/ 2009775 h 2962275"/>
              <a:gd name="connsiteX6" fmla="*/ 0 w 981075"/>
              <a:gd name="connsiteY6" fmla="*/ 2514600 h 2962275"/>
              <a:gd name="connsiteX7" fmla="*/ 123825 w 981075"/>
              <a:gd name="connsiteY7" fmla="*/ 2962275 h 2962275"/>
              <a:gd name="connsiteX0" fmla="*/ 1057275 w 1057275"/>
              <a:gd name="connsiteY0" fmla="*/ 0 h 4400550"/>
              <a:gd name="connsiteX1" fmla="*/ 995362 w 1057275"/>
              <a:gd name="connsiteY1" fmla="*/ 157162 h 4400550"/>
              <a:gd name="connsiteX2" fmla="*/ 809625 w 1057275"/>
              <a:gd name="connsiteY2" fmla="*/ 600075 h 4400550"/>
              <a:gd name="connsiteX3" fmla="*/ 719137 w 1057275"/>
              <a:gd name="connsiteY3" fmla="*/ 781050 h 4400550"/>
              <a:gd name="connsiteX4" fmla="*/ 466725 w 1057275"/>
              <a:gd name="connsiteY4" fmla="*/ 1457325 h 4400550"/>
              <a:gd name="connsiteX5" fmla="*/ 157162 w 1057275"/>
              <a:gd name="connsiteY5" fmla="*/ 2009775 h 4400550"/>
              <a:gd name="connsiteX6" fmla="*/ 76200 w 1057275"/>
              <a:gd name="connsiteY6" fmla="*/ 2514600 h 4400550"/>
              <a:gd name="connsiteX7" fmla="*/ 0 w 1057275"/>
              <a:gd name="connsiteY7" fmla="*/ 4400550 h 4400550"/>
              <a:gd name="connsiteX0" fmla="*/ 1152525 w 1152525"/>
              <a:gd name="connsiteY0" fmla="*/ 0 h 4400550"/>
              <a:gd name="connsiteX1" fmla="*/ 1090612 w 1152525"/>
              <a:gd name="connsiteY1" fmla="*/ 157162 h 4400550"/>
              <a:gd name="connsiteX2" fmla="*/ 904875 w 1152525"/>
              <a:gd name="connsiteY2" fmla="*/ 600075 h 4400550"/>
              <a:gd name="connsiteX3" fmla="*/ 814387 w 1152525"/>
              <a:gd name="connsiteY3" fmla="*/ 781050 h 4400550"/>
              <a:gd name="connsiteX4" fmla="*/ 561975 w 1152525"/>
              <a:gd name="connsiteY4" fmla="*/ 1457325 h 4400550"/>
              <a:gd name="connsiteX5" fmla="*/ 252412 w 1152525"/>
              <a:gd name="connsiteY5" fmla="*/ 2009775 h 4400550"/>
              <a:gd name="connsiteX6" fmla="*/ 0 w 1152525"/>
              <a:gd name="connsiteY6" fmla="*/ 2543175 h 4400550"/>
              <a:gd name="connsiteX7" fmla="*/ 95250 w 1152525"/>
              <a:gd name="connsiteY7" fmla="*/ 4400550 h 440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525" h="4400550">
                <a:moveTo>
                  <a:pt x="1152525" y="0"/>
                </a:moveTo>
                <a:lnTo>
                  <a:pt x="1090612" y="157162"/>
                </a:lnTo>
                <a:lnTo>
                  <a:pt x="904875" y="600075"/>
                </a:lnTo>
                <a:lnTo>
                  <a:pt x="814387" y="781050"/>
                </a:lnTo>
                <a:lnTo>
                  <a:pt x="561975" y="1457325"/>
                </a:lnTo>
                <a:lnTo>
                  <a:pt x="252412" y="2009775"/>
                </a:lnTo>
                <a:lnTo>
                  <a:pt x="0" y="2543175"/>
                </a:lnTo>
                <a:lnTo>
                  <a:pt x="95250" y="4400550"/>
                </a:lnTo>
              </a:path>
            </a:pathLst>
          </a:custGeom>
          <a:noFill/>
          <a:ln>
            <a:solidFill>
              <a:schemeClr val="accent5">
                <a:lumMod val="75000"/>
              </a:schemeClr>
            </a:solidFill>
            <a:prstDash val="dash"/>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3" name="Freeform 102"/>
          <p:cNvSpPr/>
          <p:nvPr/>
        </p:nvSpPr>
        <p:spPr>
          <a:xfrm>
            <a:off x="2946401" y="895351"/>
            <a:ext cx="488951" cy="1758949"/>
          </a:xfrm>
          <a:custGeom>
            <a:avLst/>
            <a:gdLst>
              <a:gd name="connsiteX0" fmla="*/ 366713 w 366713"/>
              <a:gd name="connsiteY0" fmla="*/ 0 h 1319212"/>
              <a:gd name="connsiteX1" fmla="*/ 276225 w 366713"/>
              <a:gd name="connsiteY1" fmla="*/ 400050 h 1319212"/>
              <a:gd name="connsiteX2" fmla="*/ 157163 w 366713"/>
              <a:gd name="connsiteY2" fmla="*/ 785812 h 1319212"/>
              <a:gd name="connsiteX3" fmla="*/ 0 w 366713"/>
              <a:gd name="connsiteY3" fmla="*/ 1319212 h 1319212"/>
            </a:gdLst>
            <a:ahLst/>
            <a:cxnLst>
              <a:cxn ang="0">
                <a:pos x="connsiteX0" y="connsiteY0"/>
              </a:cxn>
              <a:cxn ang="0">
                <a:pos x="connsiteX1" y="connsiteY1"/>
              </a:cxn>
              <a:cxn ang="0">
                <a:pos x="connsiteX2" y="connsiteY2"/>
              </a:cxn>
              <a:cxn ang="0">
                <a:pos x="connsiteX3" y="connsiteY3"/>
              </a:cxn>
            </a:cxnLst>
            <a:rect l="l" t="t" r="r" b="b"/>
            <a:pathLst>
              <a:path w="366713" h="1319212">
                <a:moveTo>
                  <a:pt x="366713" y="0"/>
                </a:moveTo>
                <a:lnTo>
                  <a:pt x="276225" y="400050"/>
                </a:lnTo>
                <a:lnTo>
                  <a:pt x="157163" y="785812"/>
                </a:lnTo>
                <a:lnTo>
                  <a:pt x="0" y="1319212"/>
                </a:lnTo>
              </a:path>
            </a:pathLst>
          </a:custGeom>
          <a:noFill/>
          <a:ln>
            <a:solidFill>
              <a:schemeClr val="accent5">
                <a:lumMod val="75000"/>
              </a:schemeClr>
            </a:solidFill>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7" name="TextBox 106"/>
          <p:cNvSpPr txBox="1"/>
          <p:nvPr/>
        </p:nvSpPr>
        <p:spPr>
          <a:xfrm>
            <a:off x="1928972" y="1199918"/>
            <a:ext cx="522900" cy="297454"/>
          </a:xfrm>
          <a:prstGeom prst="rect">
            <a:avLst/>
          </a:prstGeom>
          <a:solidFill>
            <a:schemeClr val="bg1"/>
          </a:solidFill>
        </p:spPr>
        <p:txBody>
          <a:bodyPr wrap="none" rtlCol="0">
            <a:spAutoFit/>
          </a:bodyPr>
          <a:lstStyle/>
          <a:p>
            <a:r>
              <a:rPr lang="en-CA" sz="1333" dirty="0"/>
              <a:t>3 km</a:t>
            </a:r>
          </a:p>
        </p:txBody>
      </p:sp>
      <p:sp>
        <p:nvSpPr>
          <p:cNvPr id="108" name="TextBox 107"/>
          <p:cNvSpPr txBox="1"/>
          <p:nvPr/>
        </p:nvSpPr>
        <p:spPr>
          <a:xfrm>
            <a:off x="1977995" y="1696403"/>
            <a:ext cx="522900" cy="297454"/>
          </a:xfrm>
          <a:prstGeom prst="rect">
            <a:avLst/>
          </a:prstGeom>
          <a:solidFill>
            <a:schemeClr val="bg1"/>
          </a:solidFill>
        </p:spPr>
        <p:txBody>
          <a:bodyPr wrap="none" rtlCol="0">
            <a:spAutoFit/>
          </a:bodyPr>
          <a:lstStyle/>
          <a:p>
            <a:r>
              <a:rPr lang="en-CA" sz="1333" dirty="0"/>
              <a:t>6 km</a:t>
            </a:r>
          </a:p>
        </p:txBody>
      </p:sp>
      <p:sp>
        <p:nvSpPr>
          <p:cNvPr id="109" name="TextBox 108"/>
          <p:cNvSpPr txBox="1"/>
          <p:nvPr/>
        </p:nvSpPr>
        <p:spPr>
          <a:xfrm>
            <a:off x="1962119" y="2166070"/>
            <a:ext cx="522900" cy="297454"/>
          </a:xfrm>
          <a:prstGeom prst="rect">
            <a:avLst/>
          </a:prstGeom>
          <a:solidFill>
            <a:schemeClr val="bg1"/>
          </a:solidFill>
        </p:spPr>
        <p:txBody>
          <a:bodyPr wrap="none" rtlCol="0">
            <a:spAutoFit/>
          </a:bodyPr>
          <a:lstStyle/>
          <a:p>
            <a:r>
              <a:rPr lang="en-CA" sz="1333" dirty="0"/>
              <a:t>9 km</a:t>
            </a:r>
          </a:p>
        </p:txBody>
      </p:sp>
      <p:sp>
        <p:nvSpPr>
          <p:cNvPr id="110" name="TextBox 109"/>
          <p:cNvSpPr txBox="1"/>
          <p:nvPr/>
        </p:nvSpPr>
        <p:spPr>
          <a:xfrm>
            <a:off x="1847813" y="2648903"/>
            <a:ext cx="609462" cy="297454"/>
          </a:xfrm>
          <a:prstGeom prst="rect">
            <a:avLst/>
          </a:prstGeom>
          <a:solidFill>
            <a:schemeClr val="bg1"/>
          </a:solidFill>
        </p:spPr>
        <p:txBody>
          <a:bodyPr wrap="none" rtlCol="0">
            <a:spAutoFit/>
          </a:bodyPr>
          <a:lstStyle/>
          <a:p>
            <a:r>
              <a:rPr lang="en-CA" sz="1333" dirty="0"/>
              <a:t>12 km</a:t>
            </a:r>
          </a:p>
        </p:txBody>
      </p:sp>
      <p:sp>
        <p:nvSpPr>
          <p:cNvPr id="111" name="TextBox 110"/>
          <p:cNvSpPr txBox="1"/>
          <p:nvPr/>
        </p:nvSpPr>
        <p:spPr>
          <a:xfrm>
            <a:off x="1864889" y="3131503"/>
            <a:ext cx="609462" cy="297454"/>
          </a:xfrm>
          <a:prstGeom prst="rect">
            <a:avLst/>
          </a:prstGeom>
          <a:solidFill>
            <a:schemeClr val="bg1"/>
          </a:solidFill>
        </p:spPr>
        <p:txBody>
          <a:bodyPr wrap="none" rtlCol="0">
            <a:spAutoFit/>
          </a:bodyPr>
          <a:lstStyle/>
          <a:p>
            <a:r>
              <a:rPr lang="en-CA" sz="1333" dirty="0"/>
              <a:t>15 km</a:t>
            </a:r>
          </a:p>
        </p:txBody>
      </p:sp>
      <p:sp>
        <p:nvSpPr>
          <p:cNvPr id="112" name="TextBox 111"/>
          <p:cNvSpPr txBox="1"/>
          <p:nvPr/>
        </p:nvSpPr>
        <p:spPr>
          <a:xfrm>
            <a:off x="1847813" y="4165600"/>
            <a:ext cx="609462" cy="297454"/>
          </a:xfrm>
          <a:prstGeom prst="rect">
            <a:avLst/>
          </a:prstGeom>
          <a:solidFill>
            <a:schemeClr val="bg1"/>
          </a:solidFill>
        </p:spPr>
        <p:txBody>
          <a:bodyPr wrap="none" rtlCol="0">
            <a:spAutoFit/>
          </a:bodyPr>
          <a:lstStyle/>
          <a:p>
            <a:r>
              <a:rPr lang="en-CA" sz="1333" dirty="0"/>
              <a:t>21 km</a:t>
            </a:r>
          </a:p>
        </p:txBody>
      </p:sp>
      <p:sp>
        <p:nvSpPr>
          <p:cNvPr id="113" name="TextBox 112"/>
          <p:cNvSpPr txBox="1"/>
          <p:nvPr/>
        </p:nvSpPr>
        <p:spPr>
          <a:xfrm>
            <a:off x="1856917" y="4594226"/>
            <a:ext cx="609462" cy="297454"/>
          </a:xfrm>
          <a:prstGeom prst="rect">
            <a:avLst/>
          </a:prstGeom>
          <a:solidFill>
            <a:schemeClr val="bg1"/>
          </a:solidFill>
        </p:spPr>
        <p:txBody>
          <a:bodyPr wrap="none" rtlCol="0">
            <a:spAutoFit/>
          </a:bodyPr>
          <a:lstStyle/>
          <a:p>
            <a:r>
              <a:rPr lang="en-CA" sz="1333" dirty="0"/>
              <a:t>24 km</a:t>
            </a:r>
          </a:p>
        </p:txBody>
      </p:sp>
      <p:sp>
        <p:nvSpPr>
          <p:cNvPr id="114" name="TextBox 113"/>
          <p:cNvSpPr txBox="1"/>
          <p:nvPr/>
        </p:nvSpPr>
        <p:spPr>
          <a:xfrm>
            <a:off x="1847813" y="5142682"/>
            <a:ext cx="609462" cy="297454"/>
          </a:xfrm>
          <a:prstGeom prst="rect">
            <a:avLst/>
          </a:prstGeom>
          <a:solidFill>
            <a:schemeClr val="bg1"/>
          </a:solidFill>
        </p:spPr>
        <p:txBody>
          <a:bodyPr wrap="none" rtlCol="0">
            <a:spAutoFit/>
          </a:bodyPr>
          <a:lstStyle/>
          <a:p>
            <a:r>
              <a:rPr lang="en-CA" sz="1333" dirty="0"/>
              <a:t>27 km</a:t>
            </a:r>
          </a:p>
        </p:txBody>
      </p:sp>
      <p:sp>
        <p:nvSpPr>
          <p:cNvPr id="115" name="TextBox 114"/>
          <p:cNvSpPr txBox="1"/>
          <p:nvPr/>
        </p:nvSpPr>
        <p:spPr>
          <a:xfrm>
            <a:off x="1856917" y="5628323"/>
            <a:ext cx="609462" cy="297454"/>
          </a:xfrm>
          <a:prstGeom prst="rect">
            <a:avLst/>
          </a:prstGeom>
          <a:solidFill>
            <a:schemeClr val="bg1"/>
          </a:solidFill>
        </p:spPr>
        <p:txBody>
          <a:bodyPr wrap="none" rtlCol="0">
            <a:spAutoFit/>
          </a:bodyPr>
          <a:lstStyle/>
          <a:p>
            <a:r>
              <a:rPr lang="en-CA" sz="1333" dirty="0"/>
              <a:t>30 km</a:t>
            </a:r>
          </a:p>
        </p:txBody>
      </p:sp>
      <p:sp>
        <p:nvSpPr>
          <p:cNvPr id="117" name="Freeform 116"/>
          <p:cNvSpPr/>
          <p:nvPr/>
        </p:nvSpPr>
        <p:spPr>
          <a:xfrm>
            <a:off x="6960903" y="1125416"/>
            <a:ext cx="1083733" cy="3272040"/>
          </a:xfrm>
          <a:custGeom>
            <a:avLst/>
            <a:gdLst>
              <a:gd name="connsiteX0" fmla="*/ 0 w 812800"/>
              <a:gd name="connsiteY0" fmla="*/ 0 h 2454030"/>
              <a:gd name="connsiteX1" fmla="*/ 273538 w 812800"/>
              <a:gd name="connsiteY1" fmla="*/ 398584 h 2454030"/>
              <a:gd name="connsiteX2" fmla="*/ 500185 w 812800"/>
              <a:gd name="connsiteY2" fmla="*/ 820615 h 2454030"/>
              <a:gd name="connsiteX3" fmla="*/ 648677 w 812800"/>
              <a:gd name="connsiteY3" fmla="*/ 1312984 h 2454030"/>
              <a:gd name="connsiteX4" fmla="*/ 750277 w 812800"/>
              <a:gd name="connsiteY4" fmla="*/ 1664676 h 2454030"/>
              <a:gd name="connsiteX5" fmla="*/ 750277 w 812800"/>
              <a:gd name="connsiteY5" fmla="*/ 2071076 h 2454030"/>
              <a:gd name="connsiteX6" fmla="*/ 812800 w 812800"/>
              <a:gd name="connsiteY6" fmla="*/ 2454030 h 245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 h="2454030">
                <a:moveTo>
                  <a:pt x="0" y="0"/>
                </a:moveTo>
                <a:lnTo>
                  <a:pt x="273538" y="398584"/>
                </a:lnTo>
                <a:lnTo>
                  <a:pt x="500185" y="820615"/>
                </a:lnTo>
                <a:lnTo>
                  <a:pt x="648677" y="1312984"/>
                </a:lnTo>
                <a:lnTo>
                  <a:pt x="750277" y="1664676"/>
                </a:lnTo>
                <a:lnTo>
                  <a:pt x="750277" y="2071076"/>
                </a:lnTo>
                <a:lnTo>
                  <a:pt x="812800" y="2454030"/>
                </a:lnTo>
              </a:path>
            </a:pathLst>
          </a:custGeom>
          <a:noFill/>
          <a:ln w="28575">
            <a:solidFill>
              <a:schemeClr val="accent4">
                <a:lumMod val="75000"/>
              </a:schemeClr>
            </a:solidFill>
            <a:prstDash val="dash"/>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18" name="TextBox 117"/>
          <p:cNvSpPr txBox="1"/>
          <p:nvPr/>
        </p:nvSpPr>
        <p:spPr>
          <a:xfrm>
            <a:off x="8040144" y="1247653"/>
            <a:ext cx="2389757" cy="666977"/>
          </a:xfrm>
          <a:prstGeom prst="rect">
            <a:avLst/>
          </a:prstGeom>
          <a:solidFill>
            <a:srgbClr val="FFFFFF">
              <a:alpha val="50196"/>
            </a:srgbClr>
          </a:solidFill>
        </p:spPr>
        <p:txBody>
          <a:bodyPr wrap="none" rtlCol="0">
            <a:spAutoFit/>
          </a:bodyPr>
          <a:lstStyle/>
          <a:p>
            <a:r>
              <a:rPr lang="en-CA" sz="1867" dirty="0" err="1" smtClean="0"/>
              <a:t>Mulven</a:t>
            </a:r>
            <a:r>
              <a:rPr lang="en-CA" sz="1867" dirty="0" smtClean="0"/>
              <a:t> Lake Fault / </a:t>
            </a:r>
          </a:p>
          <a:p>
            <a:r>
              <a:rPr lang="en-CA" sz="1867" dirty="0" err="1" smtClean="0"/>
              <a:t>Misema</a:t>
            </a:r>
            <a:r>
              <a:rPr lang="en-CA" sz="1867" dirty="0" smtClean="0"/>
              <a:t> Mist lake fault</a:t>
            </a:r>
            <a:endParaRPr lang="en-CA" sz="1867" dirty="0"/>
          </a:p>
        </p:txBody>
      </p:sp>
      <p:sp>
        <p:nvSpPr>
          <p:cNvPr id="120" name="TextBox 119"/>
          <p:cNvSpPr txBox="1"/>
          <p:nvPr/>
        </p:nvSpPr>
        <p:spPr>
          <a:xfrm rot="17470370">
            <a:off x="2598977" y="1428721"/>
            <a:ext cx="705642" cy="400110"/>
          </a:xfrm>
          <a:prstGeom prst="rect">
            <a:avLst/>
          </a:prstGeom>
          <a:solidFill>
            <a:srgbClr val="FFFFFF">
              <a:alpha val="50196"/>
            </a:srgbClr>
          </a:solidFill>
        </p:spPr>
        <p:txBody>
          <a:bodyPr wrap="none" rtlCol="0">
            <a:spAutoFit/>
          </a:bodyPr>
          <a:lstStyle/>
          <a:p>
            <a:r>
              <a:rPr lang="en-CA" sz="2000" b="1" smtClean="0">
                <a:solidFill>
                  <a:srgbClr val="C00000"/>
                </a:solidFill>
              </a:rPr>
              <a:t>LNSZ</a:t>
            </a:r>
            <a:endParaRPr lang="en-CA" sz="2000" b="1" dirty="0">
              <a:solidFill>
                <a:srgbClr val="C00000"/>
              </a:solidFill>
            </a:endParaRPr>
          </a:p>
        </p:txBody>
      </p:sp>
      <p:sp>
        <p:nvSpPr>
          <p:cNvPr id="70" name="Rectangle 69"/>
          <p:cNvSpPr/>
          <p:nvPr/>
        </p:nvSpPr>
        <p:spPr>
          <a:xfrm>
            <a:off x="783003" y="16421"/>
            <a:ext cx="10216899" cy="646331"/>
          </a:xfrm>
          <a:prstGeom prst="rect">
            <a:avLst/>
          </a:prstGeom>
        </p:spPr>
        <p:txBody>
          <a:bodyPr wrap="none">
            <a:spAutoFit/>
          </a:bodyPr>
          <a:lstStyle/>
          <a:p>
            <a:r>
              <a:rPr lang="en-CA" sz="3600" b="1" dirty="0">
                <a:solidFill>
                  <a:srgbClr val="FF0000"/>
                </a:solidFill>
              </a:rPr>
              <a:t>Part 5</a:t>
            </a:r>
            <a:r>
              <a:rPr lang="en-CA" sz="3600" b="1" dirty="0" smtClean="0">
                <a:solidFill>
                  <a:srgbClr val="FF0000"/>
                </a:solidFill>
              </a:rPr>
              <a:t>:  Expression of fault systems using geophysics </a:t>
            </a:r>
            <a:endParaRPr lang="en-CA" sz="3600" b="1" dirty="0">
              <a:solidFill>
                <a:schemeClr val="bg1"/>
              </a:solidFill>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3968" t="3417" b="87799"/>
          <a:stretch/>
        </p:blipFill>
        <p:spPr>
          <a:xfrm>
            <a:off x="2862046" y="603251"/>
            <a:ext cx="6950507" cy="529638"/>
          </a:xfrm>
          <a:prstGeom prst="rect">
            <a:avLst/>
          </a:prstGeom>
        </p:spPr>
      </p:pic>
      <p:sp>
        <p:nvSpPr>
          <p:cNvPr id="71" name="TextBox 70"/>
          <p:cNvSpPr txBox="1"/>
          <p:nvPr/>
        </p:nvSpPr>
        <p:spPr>
          <a:xfrm rot="17470370">
            <a:off x="4276543" y="2019502"/>
            <a:ext cx="816377" cy="400110"/>
          </a:xfrm>
          <a:prstGeom prst="rect">
            <a:avLst/>
          </a:prstGeom>
          <a:solidFill>
            <a:srgbClr val="FFFFFF">
              <a:alpha val="50196"/>
            </a:srgbClr>
          </a:solidFill>
        </p:spPr>
        <p:txBody>
          <a:bodyPr wrap="none" rtlCol="0">
            <a:spAutoFit/>
          </a:bodyPr>
          <a:lstStyle/>
          <a:p>
            <a:r>
              <a:rPr lang="en-CA" sz="2000" b="1" dirty="0" smtClean="0">
                <a:solidFill>
                  <a:srgbClr val="C00000"/>
                </a:solidFill>
              </a:rPr>
              <a:t>LLCDZ</a:t>
            </a:r>
            <a:endParaRPr lang="en-CA" sz="2000" b="1" dirty="0">
              <a:solidFill>
                <a:srgbClr val="C00000"/>
              </a:solidFill>
            </a:endParaRPr>
          </a:p>
        </p:txBody>
      </p:sp>
      <p:sp>
        <p:nvSpPr>
          <p:cNvPr id="72" name="TextBox 71"/>
          <p:cNvSpPr txBox="1"/>
          <p:nvPr/>
        </p:nvSpPr>
        <p:spPr>
          <a:xfrm rot="3896658">
            <a:off x="7154441" y="1849998"/>
            <a:ext cx="1304716" cy="400110"/>
          </a:xfrm>
          <a:prstGeom prst="rect">
            <a:avLst/>
          </a:prstGeom>
          <a:solidFill>
            <a:srgbClr val="FFFFFF">
              <a:alpha val="50196"/>
            </a:srgbClr>
          </a:solidFill>
        </p:spPr>
        <p:txBody>
          <a:bodyPr wrap="none" rtlCol="0">
            <a:spAutoFit/>
          </a:bodyPr>
          <a:lstStyle/>
          <a:p>
            <a:r>
              <a:rPr lang="en-CA" sz="2000" b="1" dirty="0" smtClean="0">
                <a:solidFill>
                  <a:srgbClr val="C00000"/>
                </a:solidFill>
              </a:rPr>
              <a:t>MLF/MMF</a:t>
            </a:r>
            <a:endParaRPr lang="en-CA" sz="2000" b="1" dirty="0">
              <a:solidFill>
                <a:srgbClr val="C00000"/>
              </a:solidFill>
            </a:endParaRPr>
          </a:p>
        </p:txBody>
      </p:sp>
    </p:spTree>
    <p:extLst>
      <p:ext uri="{BB962C8B-B14F-4D97-AF65-F5344CB8AC3E}">
        <p14:creationId xmlns:p14="http://schemas.microsoft.com/office/powerpoint/2010/main" val="273765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additive="base">
                                        <p:cTn id="7" dur="500" fill="hold"/>
                                        <p:tgtEl>
                                          <p:spTgt spid="106"/>
                                        </p:tgtEl>
                                        <p:attrNameLst>
                                          <p:attrName>ppt_x</p:attrName>
                                        </p:attrNameLst>
                                      </p:cBhvr>
                                      <p:tavLst>
                                        <p:tav tm="0">
                                          <p:val>
                                            <p:strVal val="#ppt_x"/>
                                          </p:val>
                                        </p:tav>
                                        <p:tav tm="100000">
                                          <p:val>
                                            <p:strVal val="#ppt_x"/>
                                          </p:val>
                                        </p:tav>
                                      </p:tavLst>
                                    </p:anim>
                                    <p:anim calcmode="lin" valueType="num">
                                      <p:cBhvr additive="base">
                                        <p:cTn id="8"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
                                        </p:tgtEl>
                                        <p:attrNameLst>
                                          <p:attrName>style.visibility</p:attrName>
                                        </p:attrNameLst>
                                      </p:cBhvr>
                                      <p:to>
                                        <p:strVal val="visible"/>
                                      </p:to>
                                    </p:set>
                                    <p:anim calcmode="lin" valueType="num">
                                      <p:cBhvr additive="base">
                                        <p:cTn id="13" dur="500" fill="hold"/>
                                        <p:tgtEl>
                                          <p:spTgt spid="102"/>
                                        </p:tgtEl>
                                        <p:attrNameLst>
                                          <p:attrName>ppt_x</p:attrName>
                                        </p:attrNameLst>
                                      </p:cBhvr>
                                      <p:tavLst>
                                        <p:tav tm="0">
                                          <p:val>
                                            <p:strVal val="#ppt_x"/>
                                          </p:val>
                                        </p:tav>
                                        <p:tav tm="100000">
                                          <p:val>
                                            <p:strVal val="#ppt_x"/>
                                          </p:val>
                                        </p:tav>
                                      </p:tavLst>
                                    </p:anim>
                                    <p:anim calcmode="lin" valueType="num">
                                      <p:cBhvr additive="base">
                                        <p:cTn id="14" dur="500" fill="hold"/>
                                        <p:tgtEl>
                                          <p:spTgt spid="10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3"/>
                                        </p:tgtEl>
                                        <p:attrNameLst>
                                          <p:attrName>style.visibility</p:attrName>
                                        </p:attrNameLst>
                                      </p:cBhvr>
                                      <p:to>
                                        <p:strVal val="visible"/>
                                      </p:to>
                                    </p:set>
                                    <p:anim calcmode="lin" valueType="num">
                                      <p:cBhvr additive="base">
                                        <p:cTn id="17" dur="500" fill="hold"/>
                                        <p:tgtEl>
                                          <p:spTgt spid="103"/>
                                        </p:tgtEl>
                                        <p:attrNameLst>
                                          <p:attrName>ppt_x</p:attrName>
                                        </p:attrNameLst>
                                      </p:cBhvr>
                                      <p:tavLst>
                                        <p:tav tm="0">
                                          <p:val>
                                            <p:strVal val="#ppt_x"/>
                                          </p:val>
                                        </p:tav>
                                        <p:tav tm="100000">
                                          <p:val>
                                            <p:strVal val="#ppt_x"/>
                                          </p:val>
                                        </p:tav>
                                      </p:tavLst>
                                    </p:anim>
                                    <p:anim calcmode="lin" valueType="num">
                                      <p:cBhvr additive="base">
                                        <p:cTn id="18" dur="500" fill="hold"/>
                                        <p:tgtEl>
                                          <p:spTgt spid="10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0"/>
                                        </p:tgtEl>
                                        <p:attrNameLst>
                                          <p:attrName>style.visibility</p:attrName>
                                        </p:attrNameLst>
                                      </p:cBhvr>
                                      <p:to>
                                        <p:strVal val="visible"/>
                                      </p:to>
                                    </p:set>
                                    <p:anim calcmode="lin" valueType="num">
                                      <p:cBhvr additive="base">
                                        <p:cTn id="21" dur="500" fill="hold"/>
                                        <p:tgtEl>
                                          <p:spTgt spid="120"/>
                                        </p:tgtEl>
                                        <p:attrNameLst>
                                          <p:attrName>ppt_x</p:attrName>
                                        </p:attrNameLst>
                                      </p:cBhvr>
                                      <p:tavLst>
                                        <p:tav tm="0">
                                          <p:val>
                                            <p:strVal val="#ppt_x"/>
                                          </p:val>
                                        </p:tav>
                                        <p:tav tm="100000">
                                          <p:val>
                                            <p:strVal val="#ppt_x"/>
                                          </p:val>
                                        </p:tav>
                                      </p:tavLst>
                                    </p:anim>
                                    <p:anim calcmode="lin" valueType="num">
                                      <p:cBhvr additive="base">
                                        <p:cTn id="22" dur="500" fill="hold"/>
                                        <p:tgtEl>
                                          <p:spTgt spid="12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8"/>
                                        </p:tgtEl>
                                        <p:attrNameLst>
                                          <p:attrName>style.visibility</p:attrName>
                                        </p:attrNameLst>
                                      </p:cBhvr>
                                      <p:to>
                                        <p:strVal val="visible"/>
                                      </p:to>
                                    </p:set>
                                    <p:anim calcmode="lin" valueType="num">
                                      <p:cBhvr additive="base">
                                        <p:cTn id="25" dur="500" fill="hold"/>
                                        <p:tgtEl>
                                          <p:spTgt spid="118"/>
                                        </p:tgtEl>
                                        <p:attrNameLst>
                                          <p:attrName>ppt_x</p:attrName>
                                        </p:attrNameLst>
                                      </p:cBhvr>
                                      <p:tavLst>
                                        <p:tav tm="0">
                                          <p:val>
                                            <p:strVal val="#ppt_x"/>
                                          </p:val>
                                        </p:tav>
                                        <p:tav tm="100000">
                                          <p:val>
                                            <p:strVal val="#ppt_x"/>
                                          </p:val>
                                        </p:tav>
                                      </p:tavLst>
                                    </p:anim>
                                    <p:anim calcmode="lin" valueType="num">
                                      <p:cBhvr additive="base">
                                        <p:cTn id="26" dur="500" fill="hold"/>
                                        <p:tgtEl>
                                          <p:spTgt spid="11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7"/>
                                        </p:tgtEl>
                                        <p:attrNameLst>
                                          <p:attrName>style.visibility</p:attrName>
                                        </p:attrNameLst>
                                      </p:cBhvr>
                                      <p:to>
                                        <p:strVal val="visible"/>
                                      </p:to>
                                    </p:set>
                                    <p:anim calcmode="lin" valueType="num">
                                      <p:cBhvr additive="base">
                                        <p:cTn id="29" dur="500" fill="hold"/>
                                        <p:tgtEl>
                                          <p:spTgt spid="117"/>
                                        </p:tgtEl>
                                        <p:attrNameLst>
                                          <p:attrName>ppt_x</p:attrName>
                                        </p:attrNameLst>
                                      </p:cBhvr>
                                      <p:tavLst>
                                        <p:tav tm="0">
                                          <p:val>
                                            <p:strVal val="#ppt_x"/>
                                          </p:val>
                                        </p:tav>
                                        <p:tav tm="100000">
                                          <p:val>
                                            <p:strVal val="#ppt_x"/>
                                          </p:val>
                                        </p:tav>
                                      </p:tavLst>
                                    </p:anim>
                                    <p:anim calcmode="lin" valueType="num">
                                      <p:cBhvr additive="base">
                                        <p:cTn id="30" dur="500" fill="hold"/>
                                        <p:tgtEl>
                                          <p:spTgt spid="1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1"/>
                                        </p:tgtEl>
                                        <p:attrNameLst>
                                          <p:attrName>style.visibility</p:attrName>
                                        </p:attrNameLst>
                                      </p:cBhvr>
                                      <p:to>
                                        <p:strVal val="visible"/>
                                      </p:to>
                                    </p:set>
                                    <p:anim calcmode="lin" valueType="num">
                                      <p:cBhvr additive="base">
                                        <p:cTn id="33" dur="500" fill="hold"/>
                                        <p:tgtEl>
                                          <p:spTgt spid="71"/>
                                        </p:tgtEl>
                                        <p:attrNameLst>
                                          <p:attrName>ppt_x</p:attrName>
                                        </p:attrNameLst>
                                      </p:cBhvr>
                                      <p:tavLst>
                                        <p:tav tm="0">
                                          <p:val>
                                            <p:strVal val="#ppt_x"/>
                                          </p:val>
                                        </p:tav>
                                        <p:tav tm="100000">
                                          <p:val>
                                            <p:strVal val="#ppt_x"/>
                                          </p:val>
                                        </p:tav>
                                      </p:tavLst>
                                    </p:anim>
                                    <p:anim calcmode="lin" valueType="num">
                                      <p:cBhvr additive="base">
                                        <p:cTn id="34" dur="500" fill="hold"/>
                                        <p:tgtEl>
                                          <p:spTgt spid="7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anim calcmode="lin" valueType="num">
                                      <p:cBhvr additive="base">
                                        <p:cTn id="37" dur="500" fill="hold"/>
                                        <p:tgtEl>
                                          <p:spTgt spid="72"/>
                                        </p:tgtEl>
                                        <p:attrNameLst>
                                          <p:attrName>ppt_x</p:attrName>
                                        </p:attrNameLst>
                                      </p:cBhvr>
                                      <p:tavLst>
                                        <p:tav tm="0">
                                          <p:val>
                                            <p:strVal val="#ppt_x"/>
                                          </p:val>
                                        </p:tav>
                                        <p:tav tm="100000">
                                          <p:val>
                                            <p:strVal val="#ppt_x"/>
                                          </p:val>
                                        </p:tav>
                                      </p:tavLst>
                                    </p:anim>
                                    <p:anim calcmode="lin" valueType="num">
                                      <p:cBhvr additive="base">
                                        <p:cTn id="3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117" grpId="0" animBg="1"/>
      <p:bldP spid="118" grpId="0" animBg="1"/>
      <p:bldP spid="120" grpId="0" animBg="1"/>
      <p:bldP spid="71" grpId="0" animBg="1"/>
      <p:bldP spid="7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grpSp>
      <p:sp>
        <p:nvSpPr>
          <p:cNvPr id="33" name="TextBox 32"/>
          <p:cNvSpPr txBox="1"/>
          <p:nvPr/>
        </p:nvSpPr>
        <p:spPr>
          <a:xfrm>
            <a:off x="941311" y="42456"/>
            <a:ext cx="11017224" cy="1200329"/>
          </a:xfrm>
          <a:prstGeom prst="rect">
            <a:avLst/>
          </a:prstGeom>
          <a:noFill/>
        </p:spPr>
        <p:txBody>
          <a:bodyPr wrap="square" rtlCol="0">
            <a:spAutoFit/>
          </a:bodyPr>
          <a:lstStyle/>
          <a:p>
            <a:pPr indent="-158747">
              <a:buClr>
                <a:srgbClr val="000000"/>
              </a:buClr>
              <a:buSzPts val="5000"/>
            </a:pPr>
            <a:r>
              <a:rPr lang="en-US" sz="3600" b="1" dirty="0"/>
              <a:t>Larder Lake </a:t>
            </a:r>
            <a:r>
              <a:rPr lang="en-US" sz="3600" b="1" dirty="0" err="1" smtClean="0"/>
              <a:t>Magnetotelluric</a:t>
            </a:r>
            <a:r>
              <a:rPr lang="en-US" sz="3600" b="1" dirty="0" smtClean="0"/>
              <a:t> (MT) and </a:t>
            </a:r>
            <a:r>
              <a:rPr lang="en-US" sz="3600" b="1" dirty="0" err="1" smtClean="0"/>
              <a:t>Audiomagnetotelluric</a:t>
            </a:r>
            <a:r>
              <a:rPr lang="en-US" sz="3600" b="1" dirty="0" smtClean="0"/>
              <a:t> (AMT) </a:t>
            </a:r>
            <a:r>
              <a:rPr lang="en-US" sz="3600" b="1" dirty="0"/>
              <a:t>section, 3D inversion</a:t>
            </a:r>
          </a:p>
        </p:txBody>
      </p:sp>
      <p:grpSp>
        <p:nvGrpSpPr>
          <p:cNvPr id="9" name="Group 8"/>
          <p:cNvGrpSpPr/>
          <p:nvPr/>
        </p:nvGrpSpPr>
        <p:grpSpPr>
          <a:xfrm>
            <a:off x="1135120" y="1199071"/>
            <a:ext cx="10720313" cy="4630688"/>
            <a:chOff x="851339" y="583177"/>
            <a:chExt cx="8040235" cy="3473016"/>
          </a:xfrm>
        </p:grpSpPr>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1339" y="1515244"/>
              <a:ext cx="8040235" cy="2540949"/>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8542" y="583177"/>
              <a:ext cx="1816189" cy="800889"/>
            </a:xfrm>
            <a:prstGeom prst="rect">
              <a:avLst/>
            </a:prstGeom>
          </p:spPr>
        </p:pic>
        <p:sp>
          <p:nvSpPr>
            <p:cNvPr id="15" name="Rectangle 14"/>
            <p:cNvSpPr/>
            <p:nvPr/>
          </p:nvSpPr>
          <p:spPr>
            <a:xfrm>
              <a:off x="2611809" y="1431124"/>
              <a:ext cx="1760780" cy="915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6" name="TextBox 15"/>
            <p:cNvSpPr txBox="1"/>
            <p:nvPr/>
          </p:nvSpPr>
          <p:spPr>
            <a:xfrm>
              <a:off x="2768258" y="1181970"/>
              <a:ext cx="1625297" cy="276999"/>
            </a:xfrm>
            <a:prstGeom prst="rect">
              <a:avLst/>
            </a:prstGeom>
            <a:noFill/>
          </p:spPr>
          <p:txBody>
            <a:bodyPr wrap="square" rtlCol="0">
              <a:spAutoFit/>
            </a:bodyPr>
            <a:lstStyle/>
            <a:p>
              <a:r>
                <a:rPr lang="en-CA" dirty="0"/>
                <a:t>N facing </a:t>
              </a:r>
              <a:r>
                <a:rPr lang="en-CA" dirty="0" err="1"/>
                <a:t>Skead</a:t>
              </a:r>
              <a:r>
                <a:rPr lang="en-CA" dirty="0"/>
                <a:t> </a:t>
              </a:r>
              <a:r>
                <a:rPr lang="en-CA" dirty="0" err="1"/>
                <a:t>Volc</a:t>
              </a:r>
              <a:endParaRPr lang="en-CA" dirty="0"/>
            </a:p>
          </p:txBody>
        </p:sp>
        <p:cxnSp>
          <p:nvCxnSpPr>
            <p:cNvPr id="18" name="Straight Connector 17"/>
            <p:cNvCxnSpPr/>
            <p:nvPr/>
          </p:nvCxnSpPr>
          <p:spPr>
            <a:xfrm flipV="1">
              <a:off x="4379122" y="1268375"/>
              <a:ext cx="0" cy="408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003515" y="930669"/>
              <a:ext cx="1050834" cy="276999"/>
            </a:xfrm>
            <a:prstGeom prst="rect">
              <a:avLst/>
            </a:prstGeom>
            <a:noFill/>
          </p:spPr>
          <p:txBody>
            <a:bodyPr wrap="square" rtlCol="0">
              <a:spAutoFit/>
            </a:bodyPr>
            <a:lstStyle/>
            <a:p>
              <a:r>
                <a:rPr lang="en-CA" dirty="0" smtClean="0"/>
                <a:t>LNSZ</a:t>
              </a:r>
              <a:endParaRPr lang="en-CA" dirty="0"/>
            </a:p>
          </p:txBody>
        </p:sp>
        <p:sp>
          <p:nvSpPr>
            <p:cNvPr id="26" name="Rectangle 25"/>
            <p:cNvSpPr/>
            <p:nvPr/>
          </p:nvSpPr>
          <p:spPr>
            <a:xfrm>
              <a:off x="5005525" y="1426767"/>
              <a:ext cx="2527764" cy="90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57" name="TextBox 56"/>
            <p:cNvSpPr txBox="1"/>
            <p:nvPr/>
          </p:nvSpPr>
          <p:spPr>
            <a:xfrm>
              <a:off x="5429867" y="1232275"/>
              <a:ext cx="1837118" cy="484748"/>
            </a:xfrm>
            <a:prstGeom prst="rect">
              <a:avLst/>
            </a:prstGeom>
            <a:noFill/>
          </p:spPr>
          <p:txBody>
            <a:bodyPr wrap="square" rtlCol="0">
              <a:spAutoFit/>
            </a:bodyPr>
            <a:lstStyle/>
            <a:p>
              <a:r>
                <a:rPr lang="en-CA" dirty="0"/>
                <a:t>Blake River volcanic rocks</a:t>
              </a:r>
            </a:p>
          </p:txBody>
        </p:sp>
        <p:cxnSp>
          <p:nvCxnSpPr>
            <p:cNvPr id="60" name="Straight Connector 59"/>
            <p:cNvCxnSpPr/>
            <p:nvPr/>
          </p:nvCxnSpPr>
          <p:spPr>
            <a:xfrm flipH="1" flipV="1">
              <a:off x="4996916" y="1201198"/>
              <a:ext cx="4293" cy="4852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4659858" y="932328"/>
              <a:ext cx="561548" cy="276999"/>
            </a:xfrm>
            <a:prstGeom prst="rect">
              <a:avLst/>
            </a:prstGeom>
            <a:solidFill>
              <a:srgbClr val="FFFFFF">
                <a:alpha val="60000"/>
              </a:srgbClr>
            </a:solidFill>
          </p:spPr>
          <p:txBody>
            <a:bodyPr wrap="none" rtlCol="0">
              <a:spAutoFit/>
            </a:bodyPr>
            <a:lstStyle/>
            <a:p>
              <a:r>
                <a:rPr lang="en-CA" dirty="0" smtClean="0"/>
                <a:t>LLCDZ</a:t>
              </a:r>
              <a:endParaRPr lang="en-CA" dirty="0"/>
            </a:p>
          </p:txBody>
        </p:sp>
        <p:cxnSp>
          <p:nvCxnSpPr>
            <p:cNvPr id="64" name="Straight Connector 63"/>
            <p:cNvCxnSpPr/>
            <p:nvPr/>
          </p:nvCxnSpPr>
          <p:spPr>
            <a:xfrm flipH="1" flipV="1">
              <a:off x="4837441" y="1203121"/>
              <a:ext cx="4293" cy="4852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4656266" y="3558438"/>
            <a:ext cx="4447308" cy="461665"/>
          </a:xfrm>
          <a:prstGeom prst="rect">
            <a:avLst/>
          </a:prstGeom>
          <a:noFill/>
        </p:spPr>
        <p:txBody>
          <a:bodyPr wrap="none" rtlCol="0">
            <a:spAutoFit/>
          </a:bodyPr>
          <a:lstStyle/>
          <a:p>
            <a:r>
              <a:rPr lang="en-CA" sz="2400" dirty="0"/>
              <a:t>Higher Conductivity ~17km depth </a:t>
            </a:r>
          </a:p>
        </p:txBody>
      </p:sp>
      <p:sp>
        <p:nvSpPr>
          <p:cNvPr id="7" name="TextBox 6"/>
          <p:cNvSpPr txBox="1"/>
          <p:nvPr/>
        </p:nvSpPr>
        <p:spPr>
          <a:xfrm>
            <a:off x="9000874" y="5778195"/>
            <a:ext cx="2854559" cy="369332"/>
          </a:xfrm>
          <a:prstGeom prst="rect">
            <a:avLst/>
          </a:prstGeom>
          <a:noFill/>
        </p:spPr>
        <p:txBody>
          <a:bodyPr wrap="square" rtlCol="0">
            <a:spAutoFit/>
          </a:bodyPr>
          <a:lstStyle/>
          <a:p>
            <a:r>
              <a:rPr lang="en-CA" dirty="0"/>
              <a:t>Graham Hill, Personal Com..</a:t>
            </a:r>
          </a:p>
        </p:txBody>
      </p:sp>
      <p:cxnSp>
        <p:nvCxnSpPr>
          <p:cNvPr id="12" name="Straight Connector 11"/>
          <p:cNvCxnSpPr/>
          <p:nvPr/>
        </p:nvCxnSpPr>
        <p:spPr>
          <a:xfrm>
            <a:off x="1723381" y="3217589"/>
            <a:ext cx="9881937" cy="3666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679041" y="2719868"/>
            <a:ext cx="4867633" cy="2438400"/>
          </a:xfrm>
          <a:prstGeom prst="rect">
            <a:avLst/>
          </a:prstGeom>
          <a:noFill/>
          <a:ln w="603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328690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grpSp>
      <p:sp>
        <p:nvSpPr>
          <p:cNvPr id="45" name="Rectangle 44"/>
          <p:cNvSpPr/>
          <p:nvPr/>
        </p:nvSpPr>
        <p:spPr>
          <a:xfrm>
            <a:off x="3015877" y="5461999"/>
            <a:ext cx="9144003" cy="683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dirty="0"/>
          </a:p>
        </p:txBody>
      </p:sp>
      <p:sp>
        <p:nvSpPr>
          <p:cNvPr id="12" name="TextBox 11"/>
          <p:cNvSpPr txBox="1"/>
          <p:nvPr/>
        </p:nvSpPr>
        <p:spPr>
          <a:xfrm>
            <a:off x="893163" y="1961947"/>
            <a:ext cx="3675933" cy="4832092"/>
          </a:xfrm>
          <a:prstGeom prst="rect">
            <a:avLst/>
          </a:prstGeom>
          <a:noFill/>
        </p:spPr>
        <p:txBody>
          <a:bodyPr wrap="square" rtlCol="0">
            <a:spAutoFit/>
          </a:bodyPr>
          <a:lstStyle/>
          <a:p>
            <a:r>
              <a:rPr lang="en-CA" sz="2800" dirty="0" smtClean="0"/>
              <a:t>LLCDZ has </a:t>
            </a:r>
            <a:r>
              <a:rPr lang="en-CA" sz="2800" dirty="0"/>
              <a:t>conductivity contrast traced to +30km</a:t>
            </a:r>
          </a:p>
          <a:p>
            <a:endParaRPr lang="en-CA" sz="2800" dirty="0"/>
          </a:p>
          <a:p>
            <a:r>
              <a:rPr lang="en-CA" sz="2800" dirty="0" smtClean="0"/>
              <a:t>LNSZ exhibits very </a:t>
            </a:r>
            <a:r>
              <a:rPr lang="en-CA" sz="2800" dirty="0"/>
              <a:t>minor conductivity contrast to under 3km</a:t>
            </a:r>
          </a:p>
          <a:p>
            <a:endParaRPr lang="en-CA" sz="2800" dirty="0"/>
          </a:p>
          <a:p>
            <a:r>
              <a:rPr lang="en-CA" sz="2800" dirty="0"/>
              <a:t>Contrast typically considered alteration effect</a:t>
            </a:r>
          </a:p>
        </p:txBody>
      </p:sp>
      <p:grpSp>
        <p:nvGrpSpPr>
          <p:cNvPr id="18" name="Group 17"/>
          <p:cNvGrpSpPr>
            <a:grpSpLocks noChangeAspect="1"/>
          </p:cNvGrpSpPr>
          <p:nvPr/>
        </p:nvGrpSpPr>
        <p:grpSpPr>
          <a:xfrm>
            <a:off x="1828053" y="465771"/>
            <a:ext cx="10040711" cy="5442849"/>
            <a:chOff x="2541202" y="914506"/>
            <a:chExt cx="4314028" cy="2338541"/>
          </a:xfrm>
        </p:grpSpPr>
        <p:pic>
          <p:nvPicPr>
            <p:cNvPr id="24" name="Picture 2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68684" y="1695796"/>
              <a:ext cx="3186546" cy="1557251"/>
            </a:xfrm>
            <a:prstGeom prst="rect">
              <a:avLst/>
            </a:prstGeom>
          </p:spPr>
        </p:pic>
        <p:pic>
          <p:nvPicPr>
            <p:cNvPr id="25" name="Picture 2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41202" y="914506"/>
              <a:ext cx="1108961" cy="489021"/>
            </a:xfrm>
            <a:prstGeom prst="rect">
              <a:avLst/>
            </a:prstGeom>
          </p:spPr>
        </p:pic>
        <p:sp>
          <p:nvSpPr>
            <p:cNvPr id="26" name="Rectangle 25"/>
            <p:cNvSpPr/>
            <p:nvPr/>
          </p:nvSpPr>
          <p:spPr>
            <a:xfrm>
              <a:off x="3493820" y="1431124"/>
              <a:ext cx="878769" cy="915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27" name="TextBox 26"/>
            <p:cNvSpPr txBox="1"/>
            <p:nvPr/>
          </p:nvSpPr>
          <p:spPr>
            <a:xfrm>
              <a:off x="3493820" y="1240961"/>
              <a:ext cx="852661" cy="158685"/>
            </a:xfrm>
            <a:prstGeom prst="rect">
              <a:avLst/>
            </a:prstGeom>
            <a:noFill/>
          </p:spPr>
          <p:txBody>
            <a:bodyPr wrap="square" rtlCol="0">
              <a:spAutoFit/>
            </a:bodyPr>
            <a:lstStyle/>
            <a:p>
              <a:r>
                <a:rPr lang="en-CA" dirty="0"/>
                <a:t>N facing </a:t>
              </a:r>
              <a:r>
                <a:rPr lang="en-CA" dirty="0" err="1"/>
                <a:t>Skead</a:t>
              </a:r>
              <a:r>
                <a:rPr lang="en-CA" dirty="0"/>
                <a:t> </a:t>
              </a:r>
              <a:r>
                <a:rPr lang="en-CA" dirty="0" err="1"/>
                <a:t>Volc</a:t>
              </a:r>
              <a:endParaRPr lang="en-CA" dirty="0"/>
            </a:p>
          </p:txBody>
        </p:sp>
        <p:cxnSp>
          <p:nvCxnSpPr>
            <p:cNvPr id="28" name="Straight Connector 27"/>
            <p:cNvCxnSpPr/>
            <p:nvPr/>
          </p:nvCxnSpPr>
          <p:spPr>
            <a:xfrm flipV="1">
              <a:off x="4379122" y="1268375"/>
              <a:ext cx="0" cy="408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210683" y="1094861"/>
              <a:ext cx="516329" cy="158685"/>
            </a:xfrm>
            <a:prstGeom prst="rect">
              <a:avLst/>
            </a:prstGeom>
            <a:noFill/>
          </p:spPr>
          <p:txBody>
            <a:bodyPr wrap="square" rtlCol="0">
              <a:spAutoFit/>
            </a:bodyPr>
            <a:lstStyle/>
            <a:p>
              <a:r>
                <a:rPr lang="en-CA" dirty="0" smtClean="0"/>
                <a:t>LNSZ</a:t>
              </a:r>
              <a:endParaRPr lang="en-CA" dirty="0"/>
            </a:p>
          </p:txBody>
        </p:sp>
        <p:sp>
          <p:nvSpPr>
            <p:cNvPr id="30" name="Rectangle 29"/>
            <p:cNvSpPr/>
            <p:nvPr/>
          </p:nvSpPr>
          <p:spPr>
            <a:xfrm>
              <a:off x="5005525" y="1426767"/>
              <a:ext cx="1297666" cy="9591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31" name="TextBox 30"/>
            <p:cNvSpPr txBox="1"/>
            <p:nvPr/>
          </p:nvSpPr>
          <p:spPr>
            <a:xfrm>
              <a:off x="5019317" y="1259011"/>
              <a:ext cx="1521319" cy="158685"/>
            </a:xfrm>
            <a:prstGeom prst="rect">
              <a:avLst/>
            </a:prstGeom>
            <a:noFill/>
          </p:spPr>
          <p:txBody>
            <a:bodyPr wrap="square" rtlCol="0">
              <a:spAutoFit/>
            </a:bodyPr>
            <a:lstStyle/>
            <a:p>
              <a:r>
                <a:rPr lang="en-CA" dirty="0"/>
                <a:t>Blake River volcanic rocks</a:t>
              </a:r>
            </a:p>
          </p:txBody>
        </p:sp>
        <p:cxnSp>
          <p:nvCxnSpPr>
            <p:cNvPr id="32" name="Straight Connector 31"/>
            <p:cNvCxnSpPr/>
            <p:nvPr/>
          </p:nvCxnSpPr>
          <p:spPr>
            <a:xfrm flipH="1" flipV="1">
              <a:off x="4996916" y="1201198"/>
              <a:ext cx="4293" cy="4852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727012" y="1066473"/>
              <a:ext cx="737189" cy="163121"/>
            </a:xfrm>
            <a:prstGeom prst="rect">
              <a:avLst/>
            </a:prstGeom>
            <a:solidFill>
              <a:srgbClr val="FFFFFF">
                <a:alpha val="60000"/>
              </a:srgbClr>
            </a:solidFill>
          </p:spPr>
          <p:txBody>
            <a:bodyPr wrap="square" rtlCol="0">
              <a:spAutoFit/>
            </a:bodyPr>
            <a:lstStyle/>
            <a:p>
              <a:r>
                <a:rPr lang="en-CA" dirty="0" smtClean="0"/>
                <a:t>LLCDZ</a:t>
              </a:r>
              <a:endParaRPr lang="en-CA" dirty="0"/>
            </a:p>
          </p:txBody>
        </p:sp>
        <p:cxnSp>
          <p:nvCxnSpPr>
            <p:cNvPr id="35" name="Straight Connector 34"/>
            <p:cNvCxnSpPr/>
            <p:nvPr/>
          </p:nvCxnSpPr>
          <p:spPr>
            <a:xfrm flipH="1" flipV="1">
              <a:off x="4837441" y="1203121"/>
              <a:ext cx="4293" cy="4852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Oval 4"/>
          <p:cNvSpPr/>
          <p:nvPr/>
        </p:nvSpPr>
        <p:spPr>
          <a:xfrm rot="2189726">
            <a:off x="6801852" y="2347245"/>
            <a:ext cx="550016" cy="1738692"/>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7" name="TextBox 6"/>
          <p:cNvSpPr txBox="1"/>
          <p:nvPr/>
        </p:nvSpPr>
        <p:spPr>
          <a:xfrm>
            <a:off x="8691931" y="3429000"/>
            <a:ext cx="343364" cy="502766"/>
          </a:xfrm>
          <a:prstGeom prst="rect">
            <a:avLst/>
          </a:prstGeom>
          <a:noFill/>
        </p:spPr>
        <p:txBody>
          <a:bodyPr wrap="none" rtlCol="0">
            <a:spAutoFit/>
          </a:bodyPr>
          <a:lstStyle/>
          <a:p>
            <a:r>
              <a:rPr lang="en-CA" sz="2667" dirty="0"/>
              <a:t>?</a:t>
            </a:r>
          </a:p>
        </p:txBody>
      </p:sp>
      <p:sp>
        <p:nvSpPr>
          <p:cNvPr id="8" name="Oval 7"/>
          <p:cNvSpPr/>
          <p:nvPr/>
        </p:nvSpPr>
        <p:spPr>
          <a:xfrm>
            <a:off x="6024364" y="2240640"/>
            <a:ext cx="487685" cy="503961"/>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36" name="TextBox 35"/>
          <p:cNvSpPr txBox="1"/>
          <p:nvPr/>
        </p:nvSpPr>
        <p:spPr>
          <a:xfrm>
            <a:off x="9035295" y="5960428"/>
            <a:ext cx="2854559" cy="369332"/>
          </a:xfrm>
          <a:prstGeom prst="rect">
            <a:avLst/>
          </a:prstGeom>
          <a:noFill/>
        </p:spPr>
        <p:txBody>
          <a:bodyPr wrap="square" rtlCol="0">
            <a:spAutoFit/>
          </a:bodyPr>
          <a:lstStyle/>
          <a:p>
            <a:r>
              <a:rPr lang="en-CA" dirty="0"/>
              <a:t>Graham Hill, Personal Com..</a:t>
            </a:r>
          </a:p>
        </p:txBody>
      </p:sp>
      <p:sp>
        <p:nvSpPr>
          <p:cNvPr id="9" name="Freeform 8"/>
          <p:cNvSpPr/>
          <p:nvPr/>
        </p:nvSpPr>
        <p:spPr>
          <a:xfrm>
            <a:off x="4975413" y="2384612"/>
            <a:ext cx="1649505" cy="1066800"/>
          </a:xfrm>
          <a:custGeom>
            <a:avLst/>
            <a:gdLst>
              <a:gd name="connsiteX0" fmla="*/ 0 w 1237129"/>
              <a:gd name="connsiteY0" fmla="*/ 0 h 800100"/>
              <a:gd name="connsiteX1" fmla="*/ 40341 w 1237129"/>
              <a:gd name="connsiteY1" fmla="*/ 161365 h 800100"/>
              <a:gd name="connsiteX2" fmla="*/ 60512 w 1237129"/>
              <a:gd name="connsiteY2" fmla="*/ 316006 h 800100"/>
              <a:gd name="connsiteX3" fmla="*/ 168088 w 1237129"/>
              <a:gd name="connsiteY3" fmla="*/ 517712 h 800100"/>
              <a:gd name="connsiteX4" fmla="*/ 235323 w 1237129"/>
              <a:gd name="connsiteY4" fmla="*/ 625288 h 800100"/>
              <a:gd name="connsiteX5" fmla="*/ 497541 w 1237129"/>
              <a:gd name="connsiteY5" fmla="*/ 732865 h 800100"/>
              <a:gd name="connsiteX6" fmla="*/ 833717 w 1237129"/>
              <a:gd name="connsiteY6" fmla="*/ 800100 h 800100"/>
              <a:gd name="connsiteX7" fmla="*/ 1089212 w 1237129"/>
              <a:gd name="connsiteY7" fmla="*/ 779929 h 800100"/>
              <a:gd name="connsiteX8" fmla="*/ 1237129 w 1237129"/>
              <a:gd name="connsiteY8" fmla="*/ 652182 h 800100"/>
              <a:gd name="connsiteX9" fmla="*/ 1230406 w 1237129"/>
              <a:gd name="connsiteY9" fmla="*/ 490817 h 800100"/>
              <a:gd name="connsiteX10" fmla="*/ 1203512 w 1237129"/>
              <a:gd name="connsiteY10" fmla="*/ 309282 h 800100"/>
              <a:gd name="connsiteX11" fmla="*/ 1210235 w 1237129"/>
              <a:gd name="connsiteY11" fmla="*/ 6723 h 800100"/>
              <a:gd name="connsiteX12" fmla="*/ 0 w 1237129"/>
              <a:gd name="connsiteY1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7129" h="800100">
                <a:moveTo>
                  <a:pt x="0" y="0"/>
                </a:moveTo>
                <a:lnTo>
                  <a:pt x="40341" y="161365"/>
                </a:lnTo>
                <a:lnTo>
                  <a:pt x="60512" y="316006"/>
                </a:lnTo>
                <a:lnTo>
                  <a:pt x="168088" y="517712"/>
                </a:lnTo>
                <a:lnTo>
                  <a:pt x="235323" y="625288"/>
                </a:lnTo>
                <a:lnTo>
                  <a:pt x="497541" y="732865"/>
                </a:lnTo>
                <a:lnTo>
                  <a:pt x="833717" y="800100"/>
                </a:lnTo>
                <a:lnTo>
                  <a:pt x="1089212" y="779929"/>
                </a:lnTo>
                <a:lnTo>
                  <a:pt x="1237129" y="652182"/>
                </a:lnTo>
                <a:lnTo>
                  <a:pt x="1230406" y="490817"/>
                </a:lnTo>
                <a:lnTo>
                  <a:pt x="1203512" y="309282"/>
                </a:lnTo>
                <a:lnTo>
                  <a:pt x="1210235" y="6723"/>
                </a:lnTo>
                <a:lnTo>
                  <a:pt x="0" y="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Freeform 9"/>
          <p:cNvSpPr/>
          <p:nvPr/>
        </p:nvSpPr>
        <p:spPr>
          <a:xfrm>
            <a:off x="6965577" y="2384612"/>
            <a:ext cx="4365812" cy="1452283"/>
          </a:xfrm>
          <a:custGeom>
            <a:avLst/>
            <a:gdLst>
              <a:gd name="connsiteX0" fmla="*/ 100853 w 3274359"/>
              <a:gd name="connsiteY0" fmla="*/ 6723 h 1089212"/>
              <a:gd name="connsiteX1" fmla="*/ 33618 w 3274359"/>
              <a:gd name="connsiteY1" fmla="*/ 114300 h 1089212"/>
              <a:gd name="connsiteX2" fmla="*/ 0 w 3274359"/>
              <a:gd name="connsiteY2" fmla="*/ 188259 h 1089212"/>
              <a:gd name="connsiteX3" fmla="*/ 26894 w 3274359"/>
              <a:gd name="connsiteY3" fmla="*/ 295835 h 1089212"/>
              <a:gd name="connsiteX4" fmla="*/ 194983 w 3274359"/>
              <a:gd name="connsiteY4" fmla="*/ 262217 h 1089212"/>
              <a:gd name="connsiteX5" fmla="*/ 423583 w 3274359"/>
              <a:gd name="connsiteY5" fmla="*/ 208429 h 1089212"/>
              <a:gd name="connsiteX6" fmla="*/ 457200 w 3274359"/>
              <a:gd name="connsiteY6" fmla="*/ 228600 h 1089212"/>
              <a:gd name="connsiteX7" fmla="*/ 457200 w 3274359"/>
              <a:gd name="connsiteY7" fmla="*/ 383241 h 1089212"/>
              <a:gd name="connsiteX8" fmla="*/ 430306 w 3274359"/>
              <a:gd name="connsiteY8" fmla="*/ 564776 h 1089212"/>
              <a:gd name="connsiteX9" fmla="*/ 430306 w 3274359"/>
              <a:gd name="connsiteY9" fmla="*/ 759759 h 1089212"/>
              <a:gd name="connsiteX10" fmla="*/ 470647 w 3274359"/>
              <a:gd name="connsiteY10" fmla="*/ 934570 h 1089212"/>
              <a:gd name="connsiteX11" fmla="*/ 632012 w 3274359"/>
              <a:gd name="connsiteY11" fmla="*/ 1089212 h 1089212"/>
              <a:gd name="connsiteX12" fmla="*/ 981636 w 3274359"/>
              <a:gd name="connsiteY12" fmla="*/ 1015253 h 1089212"/>
              <a:gd name="connsiteX13" fmla="*/ 1028700 w 3274359"/>
              <a:gd name="connsiteY13" fmla="*/ 753035 h 1089212"/>
              <a:gd name="connsiteX14" fmla="*/ 1021977 w 3274359"/>
              <a:gd name="connsiteY14" fmla="*/ 477370 h 1089212"/>
              <a:gd name="connsiteX15" fmla="*/ 1223683 w 3274359"/>
              <a:gd name="connsiteY15" fmla="*/ 336176 h 1089212"/>
              <a:gd name="connsiteX16" fmla="*/ 1385047 w 3274359"/>
              <a:gd name="connsiteY16" fmla="*/ 477370 h 1089212"/>
              <a:gd name="connsiteX17" fmla="*/ 1653989 w 3274359"/>
              <a:gd name="connsiteY17" fmla="*/ 665629 h 1089212"/>
              <a:gd name="connsiteX18" fmla="*/ 1862418 w 3274359"/>
              <a:gd name="connsiteY18" fmla="*/ 847165 h 1089212"/>
              <a:gd name="connsiteX19" fmla="*/ 2064124 w 3274359"/>
              <a:gd name="connsiteY19" fmla="*/ 948017 h 1089212"/>
              <a:gd name="connsiteX20" fmla="*/ 2474259 w 3274359"/>
              <a:gd name="connsiteY20" fmla="*/ 954741 h 1089212"/>
              <a:gd name="connsiteX21" fmla="*/ 2897842 w 3274359"/>
              <a:gd name="connsiteY21" fmla="*/ 874059 h 1089212"/>
              <a:gd name="connsiteX22" fmla="*/ 3153336 w 3274359"/>
              <a:gd name="connsiteY22" fmla="*/ 766482 h 1089212"/>
              <a:gd name="connsiteX23" fmla="*/ 3274359 w 3274359"/>
              <a:gd name="connsiteY23" fmla="*/ 672353 h 1089212"/>
              <a:gd name="connsiteX24" fmla="*/ 3254189 w 3274359"/>
              <a:gd name="connsiteY24" fmla="*/ 94129 h 1089212"/>
              <a:gd name="connsiteX25" fmla="*/ 3240742 w 3274359"/>
              <a:gd name="connsiteY25" fmla="*/ 0 h 1089212"/>
              <a:gd name="connsiteX26" fmla="*/ 100853 w 3274359"/>
              <a:gd name="connsiteY26" fmla="*/ 6723 h 108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74359" h="1089212">
                <a:moveTo>
                  <a:pt x="100853" y="6723"/>
                </a:moveTo>
                <a:lnTo>
                  <a:pt x="33618" y="114300"/>
                </a:lnTo>
                <a:lnTo>
                  <a:pt x="0" y="188259"/>
                </a:lnTo>
                <a:lnTo>
                  <a:pt x="26894" y="295835"/>
                </a:lnTo>
                <a:lnTo>
                  <a:pt x="194983" y="262217"/>
                </a:lnTo>
                <a:lnTo>
                  <a:pt x="423583" y="208429"/>
                </a:lnTo>
                <a:lnTo>
                  <a:pt x="457200" y="228600"/>
                </a:lnTo>
                <a:lnTo>
                  <a:pt x="457200" y="383241"/>
                </a:lnTo>
                <a:lnTo>
                  <a:pt x="430306" y="564776"/>
                </a:lnTo>
                <a:lnTo>
                  <a:pt x="430306" y="759759"/>
                </a:lnTo>
                <a:lnTo>
                  <a:pt x="470647" y="934570"/>
                </a:lnTo>
                <a:lnTo>
                  <a:pt x="632012" y="1089212"/>
                </a:lnTo>
                <a:lnTo>
                  <a:pt x="981636" y="1015253"/>
                </a:lnTo>
                <a:lnTo>
                  <a:pt x="1028700" y="753035"/>
                </a:lnTo>
                <a:lnTo>
                  <a:pt x="1021977" y="477370"/>
                </a:lnTo>
                <a:lnTo>
                  <a:pt x="1223683" y="336176"/>
                </a:lnTo>
                <a:lnTo>
                  <a:pt x="1385047" y="477370"/>
                </a:lnTo>
                <a:lnTo>
                  <a:pt x="1653989" y="665629"/>
                </a:lnTo>
                <a:lnTo>
                  <a:pt x="1862418" y="847165"/>
                </a:lnTo>
                <a:lnTo>
                  <a:pt x="2064124" y="948017"/>
                </a:lnTo>
                <a:lnTo>
                  <a:pt x="2474259" y="954741"/>
                </a:lnTo>
                <a:lnTo>
                  <a:pt x="2897842" y="874059"/>
                </a:lnTo>
                <a:lnTo>
                  <a:pt x="3153336" y="766482"/>
                </a:lnTo>
                <a:lnTo>
                  <a:pt x="3274359" y="672353"/>
                </a:lnTo>
                <a:lnTo>
                  <a:pt x="3254189" y="94129"/>
                </a:lnTo>
                <a:lnTo>
                  <a:pt x="3240742" y="0"/>
                </a:lnTo>
                <a:lnTo>
                  <a:pt x="100853" y="6723"/>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6" name="Rectangle 5"/>
          <p:cNvSpPr/>
          <p:nvPr/>
        </p:nvSpPr>
        <p:spPr>
          <a:xfrm>
            <a:off x="1828053" y="465771"/>
            <a:ext cx="2741043" cy="202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TextBox 32"/>
          <p:cNvSpPr txBox="1"/>
          <p:nvPr/>
        </p:nvSpPr>
        <p:spPr>
          <a:xfrm>
            <a:off x="798703" y="22112"/>
            <a:ext cx="11409848" cy="646331"/>
          </a:xfrm>
          <a:prstGeom prst="rect">
            <a:avLst/>
          </a:prstGeom>
          <a:noFill/>
        </p:spPr>
        <p:txBody>
          <a:bodyPr wrap="square" rtlCol="0">
            <a:spAutoFit/>
          </a:bodyPr>
          <a:lstStyle/>
          <a:p>
            <a:pPr indent="-158747">
              <a:buClr>
                <a:srgbClr val="000000"/>
              </a:buClr>
              <a:buSzPts val="5000"/>
            </a:pPr>
            <a:r>
              <a:rPr lang="en-US" sz="3600" b="1" dirty="0"/>
              <a:t>Larder Lake MT – AMT section, 3D inversion</a:t>
            </a:r>
          </a:p>
        </p:txBody>
      </p:sp>
    </p:spTree>
    <p:extLst>
      <p:ext uri="{BB962C8B-B14F-4D97-AF65-F5344CB8AC3E}">
        <p14:creationId xmlns:p14="http://schemas.microsoft.com/office/powerpoint/2010/main" val="35565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xit" presetSubtype="0" fill="hold" grpId="1" nodeType="with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7" grpId="0"/>
      <p:bldP spid="8" grpId="0" animBg="1"/>
      <p:bldP spid="9" grpId="0" animBg="1"/>
      <p:bldP spid="9" grpId="1" animBg="1"/>
      <p:bldP spid="10" grpId="0" animBg="1"/>
      <p:bldP spid="10"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3116813" y="1294931"/>
            <a:ext cx="8952804" cy="4891559"/>
            <a:chOff x="3239197" y="1240542"/>
            <a:chExt cx="8952804" cy="4891559"/>
          </a:xfrm>
        </p:grpSpPr>
        <p:pic>
          <p:nvPicPr>
            <p:cNvPr id="53" name="Picture 52"/>
            <p:cNvPicPr>
              <a:picLocks noChangeAspect="1"/>
            </p:cNvPicPr>
            <p:nvPr/>
          </p:nvPicPr>
          <p:blipFill rotWithShape="1">
            <a:blip r:embed="rId3" cstate="print">
              <a:extLst>
                <a:ext uri="{28A0092B-C50C-407E-A947-70E740481C1C}">
                  <a14:useLocalDpi xmlns:a14="http://schemas.microsoft.com/office/drawing/2010/main" val="0"/>
                </a:ext>
              </a:extLst>
            </a:blip>
            <a:srcRect l="4822" t="4092" r="16499" b="39148"/>
            <a:stretch/>
          </p:blipFill>
          <p:spPr>
            <a:xfrm>
              <a:off x="3239197" y="1357270"/>
              <a:ext cx="8952804" cy="4774831"/>
            </a:xfrm>
            <a:prstGeom prst="rect">
              <a:avLst/>
            </a:prstGeom>
          </p:spPr>
        </p:pic>
        <p:sp>
          <p:nvSpPr>
            <p:cNvPr id="54" name="TextBox 53"/>
            <p:cNvSpPr txBox="1"/>
            <p:nvPr/>
          </p:nvSpPr>
          <p:spPr>
            <a:xfrm>
              <a:off x="6372926" y="1240542"/>
              <a:ext cx="809837" cy="461665"/>
            </a:xfrm>
            <a:prstGeom prst="rect">
              <a:avLst/>
            </a:prstGeom>
            <a:solidFill>
              <a:schemeClr val="bg1"/>
            </a:solidFill>
          </p:spPr>
          <p:txBody>
            <a:bodyPr wrap="none" rtlCol="0">
              <a:spAutoFit/>
            </a:bodyPr>
            <a:lstStyle/>
            <a:p>
              <a:r>
                <a:rPr lang="en-CA" sz="2400" b="1" dirty="0">
                  <a:solidFill>
                    <a:srgbClr val="FF0000"/>
                  </a:solidFill>
                </a:rPr>
                <a:t>LNSZ</a:t>
              </a:r>
            </a:p>
          </p:txBody>
        </p:sp>
        <p:sp>
          <p:nvSpPr>
            <p:cNvPr id="55" name="TextBox 54"/>
            <p:cNvSpPr txBox="1"/>
            <p:nvPr/>
          </p:nvSpPr>
          <p:spPr>
            <a:xfrm>
              <a:off x="7453455" y="1253757"/>
              <a:ext cx="941733" cy="461665"/>
            </a:xfrm>
            <a:prstGeom prst="rect">
              <a:avLst/>
            </a:prstGeom>
            <a:solidFill>
              <a:schemeClr val="bg1"/>
            </a:solidFill>
          </p:spPr>
          <p:txBody>
            <a:bodyPr wrap="none" rtlCol="0">
              <a:spAutoFit/>
            </a:bodyPr>
            <a:lstStyle/>
            <a:p>
              <a:r>
                <a:rPr lang="en-CA" sz="2400" b="1" dirty="0">
                  <a:solidFill>
                    <a:srgbClr val="FF0000"/>
                  </a:solidFill>
                </a:rPr>
                <a:t>LLCDZ</a:t>
              </a:r>
            </a:p>
          </p:txBody>
        </p:sp>
        <p:sp>
          <p:nvSpPr>
            <p:cNvPr id="56" name="TextBox 55"/>
            <p:cNvSpPr txBox="1"/>
            <p:nvPr/>
          </p:nvSpPr>
          <p:spPr>
            <a:xfrm>
              <a:off x="8665389" y="1240542"/>
              <a:ext cx="1675459" cy="461665"/>
            </a:xfrm>
            <a:prstGeom prst="rect">
              <a:avLst/>
            </a:prstGeom>
            <a:solidFill>
              <a:schemeClr val="bg1"/>
            </a:solidFill>
          </p:spPr>
          <p:txBody>
            <a:bodyPr wrap="none" rtlCol="0">
              <a:spAutoFit/>
            </a:bodyPr>
            <a:lstStyle/>
            <a:p>
              <a:r>
                <a:rPr lang="en-CA" sz="2400" b="1" dirty="0">
                  <a:solidFill>
                    <a:srgbClr val="FF0000"/>
                  </a:solidFill>
                </a:rPr>
                <a:t>MLF / MMF</a:t>
              </a:r>
            </a:p>
          </p:txBody>
        </p:sp>
      </p:grpSp>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grpSp>
      <p:sp>
        <p:nvSpPr>
          <p:cNvPr id="45" name="Rectangle 44"/>
          <p:cNvSpPr/>
          <p:nvPr/>
        </p:nvSpPr>
        <p:spPr>
          <a:xfrm>
            <a:off x="3015877" y="5461999"/>
            <a:ext cx="9144003" cy="683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dirty="0"/>
          </a:p>
        </p:txBody>
      </p:sp>
      <p:sp>
        <p:nvSpPr>
          <p:cNvPr id="37" name="Title 6"/>
          <p:cNvSpPr txBox="1">
            <a:spLocks/>
          </p:cNvSpPr>
          <p:nvPr/>
        </p:nvSpPr>
        <p:spPr>
          <a:xfrm>
            <a:off x="797314" y="67005"/>
            <a:ext cx="11361178" cy="93566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119060">
              <a:buClr>
                <a:srgbClr val="000000"/>
              </a:buClr>
              <a:buSzPts val="5000"/>
            </a:pPr>
            <a:r>
              <a:rPr lang="en-US" sz="3600" b="1" dirty="0" err="1" smtClean="0">
                <a:latin typeface="+mn-lt"/>
              </a:rPr>
              <a:t>Mulven</a:t>
            </a:r>
            <a:r>
              <a:rPr lang="en-US" sz="3600" b="1" dirty="0" smtClean="0">
                <a:latin typeface="+mn-lt"/>
              </a:rPr>
              <a:t> / </a:t>
            </a:r>
            <a:r>
              <a:rPr lang="en-US" sz="3600" b="1" dirty="0" err="1" smtClean="0">
                <a:latin typeface="+mn-lt"/>
              </a:rPr>
              <a:t>Misema</a:t>
            </a:r>
            <a:r>
              <a:rPr lang="en-US" sz="3600" b="1" dirty="0" smtClean="0">
                <a:latin typeface="+mn-lt"/>
              </a:rPr>
              <a:t>-Mist Lake fault targeted from recent geophysical data in the Blake River Group</a:t>
            </a:r>
            <a:endParaRPr lang="en-US" sz="3600" b="1" dirty="0">
              <a:latin typeface="+mn-lt"/>
            </a:endParaRPr>
          </a:p>
        </p:txBody>
      </p:sp>
      <p:pic>
        <p:nvPicPr>
          <p:cNvPr id="38" name="Picture 37"/>
          <p:cNvPicPr>
            <a:picLocks noChangeAspect="1"/>
          </p:cNvPicPr>
          <p:nvPr/>
        </p:nvPicPr>
        <p:blipFill rotWithShape="1">
          <a:blip r:embed="rId5"/>
          <a:srcRect r="33869"/>
          <a:stretch/>
        </p:blipFill>
        <p:spPr>
          <a:xfrm>
            <a:off x="997997" y="1492602"/>
            <a:ext cx="4330399" cy="4916796"/>
          </a:xfrm>
          <a:prstGeom prst="rect">
            <a:avLst/>
          </a:prstGeom>
        </p:spPr>
      </p:pic>
      <p:sp>
        <p:nvSpPr>
          <p:cNvPr id="46" name="Rectangle 45"/>
          <p:cNvSpPr/>
          <p:nvPr/>
        </p:nvSpPr>
        <p:spPr>
          <a:xfrm>
            <a:off x="8431184" y="5652039"/>
            <a:ext cx="3349378" cy="369332"/>
          </a:xfrm>
          <a:prstGeom prst="rect">
            <a:avLst/>
          </a:prstGeom>
        </p:spPr>
        <p:txBody>
          <a:bodyPr wrap="none">
            <a:spAutoFit/>
          </a:bodyPr>
          <a:lstStyle/>
          <a:p>
            <a:r>
              <a:rPr lang="en-CA" dirty="0">
                <a:solidFill>
                  <a:srgbClr val="000000"/>
                </a:solidFill>
                <a:ea typeface="Times New Roman" panose="02020603050405020304" pitchFamily="18" charset="0"/>
              </a:rPr>
              <a:t>(Modified after, Roots et al. 2019)</a:t>
            </a:r>
            <a:endParaRPr lang="en-CA" dirty="0"/>
          </a:p>
        </p:txBody>
      </p:sp>
      <p:grpSp>
        <p:nvGrpSpPr>
          <p:cNvPr id="13" name="Group 12"/>
          <p:cNvGrpSpPr/>
          <p:nvPr/>
        </p:nvGrpSpPr>
        <p:grpSpPr>
          <a:xfrm>
            <a:off x="374647" y="1504607"/>
            <a:ext cx="5112132" cy="5254939"/>
            <a:chOff x="374647" y="1504607"/>
            <a:chExt cx="5112132" cy="5254939"/>
          </a:xfrm>
        </p:grpSpPr>
        <p:pic>
          <p:nvPicPr>
            <p:cNvPr id="42" name="Content Placeholder 7"/>
            <p:cNvPicPr>
              <a:picLocks noChangeAspect="1"/>
            </p:cNvPicPr>
            <p:nvPr/>
          </p:nvPicPr>
          <p:blipFill rotWithShape="1">
            <a:blip r:embed="rId6" cstate="print">
              <a:extLst>
                <a:ext uri="{28A0092B-C50C-407E-A947-70E740481C1C}">
                  <a14:useLocalDpi xmlns:a14="http://schemas.microsoft.com/office/drawing/2010/main" val="0"/>
                </a:ext>
              </a:extLst>
            </a:blip>
            <a:srcRect l="45857" t="1966" b="40893"/>
            <a:stretch/>
          </p:blipFill>
          <p:spPr>
            <a:xfrm>
              <a:off x="374647" y="1504607"/>
              <a:ext cx="5112132" cy="4107171"/>
            </a:xfrm>
            <a:prstGeom prst="rect">
              <a:avLst/>
            </a:prstGeom>
          </p:spPr>
        </p:pic>
        <p:sp>
          <p:nvSpPr>
            <p:cNvPr id="43" name="TextBox 42"/>
            <p:cNvSpPr txBox="1"/>
            <p:nvPr/>
          </p:nvSpPr>
          <p:spPr>
            <a:xfrm rot="19646866">
              <a:off x="3237958" y="2696722"/>
              <a:ext cx="923732" cy="461665"/>
            </a:xfrm>
            <a:prstGeom prst="rect">
              <a:avLst/>
            </a:prstGeom>
            <a:noFill/>
          </p:spPr>
          <p:txBody>
            <a:bodyPr wrap="square" rtlCol="0">
              <a:spAutoFit/>
            </a:bodyPr>
            <a:lstStyle/>
            <a:p>
              <a:r>
                <a:rPr lang="en-CA" sz="2400" b="1" dirty="0">
                  <a:solidFill>
                    <a:srgbClr val="FF0000"/>
                  </a:solidFill>
                </a:rPr>
                <a:t>MMF</a:t>
              </a:r>
            </a:p>
          </p:txBody>
        </p:sp>
        <p:sp>
          <p:nvSpPr>
            <p:cNvPr id="44" name="TextBox 43"/>
            <p:cNvSpPr txBox="1"/>
            <p:nvPr/>
          </p:nvSpPr>
          <p:spPr>
            <a:xfrm rot="20997544">
              <a:off x="3923272" y="3651960"/>
              <a:ext cx="923732" cy="461665"/>
            </a:xfrm>
            <a:prstGeom prst="rect">
              <a:avLst/>
            </a:prstGeom>
            <a:noFill/>
          </p:spPr>
          <p:txBody>
            <a:bodyPr wrap="square" rtlCol="0">
              <a:spAutoFit/>
            </a:bodyPr>
            <a:lstStyle/>
            <a:p>
              <a:r>
                <a:rPr lang="en-CA" sz="2400" b="1" dirty="0">
                  <a:solidFill>
                    <a:srgbClr val="FF0000"/>
                  </a:solidFill>
                </a:rPr>
                <a:t>MLF</a:t>
              </a:r>
            </a:p>
          </p:txBody>
        </p:sp>
        <p:sp>
          <p:nvSpPr>
            <p:cNvPr id="6" name="Rectangle 5"/>
            <p:cNvSpPr/>
            <p:nvPr/>
          </p:nvSpPr>
          <p:spPr>
            <a:xfrm>
              <a:off x="873087" y="5589240"/>
              <a:ext cx="4502833" cy="1170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04585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grpSp>
      <p:sp>
        <p:nvSpPr>
          <p:cNvPr id="11" name="TextBox 10"/>
          <p:cNvSpPr txBox="1"/>
          <p:nvPr/>
        </p:nvSpPr>
        <p:spPr>
          <a:xfrm>
            <a:off x="1507441" y="-287441"/>
            <a:ext cx="11409848" cy="307777"/>
          </a:xfrm>
          <a:prstGeom prst="rect">
            <a:avLst/>
          </a:prstGeom>
          <a:noFill/>
        </p:spPr>
        <p:txBody>
          <a:bodyPr wrap="square" rtlCol="0">
            <a:spAutoFit/>
          </a:bodyPr>
          <a:lstStyle/>
          <a:p>
            <a:r>
              <a:rPr lang="en-CA" sz="1400" dirty="0"/>
              <a:t>	</a:t>
            </a:r>
            <a:endParaRPr lang="en-CA" sz="2800" dirty="0">
              <a:latin typeface="Arial Narrow" panose="020B0606020202030204" pitchFamily="34" charset="0"/>
            </a:endParaRPr>
          </a:p>
        </p:txBody>
      </p:sp>
      <p:pic>
        <p:nvPicPr>
          <p:cNvPr id="13"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9577" y="1890027"/>
            <a:ext cx="5523562" cy="310700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772887" y="1909183"/>
            <a:ext cx="5522357" cy="3106325"/>
          </a:xfrm>
          <a:prstGeom prst="rect">
            <a:avLst/>
          </a:prstGeom>
        </p:spPr>
      </p:pic>
      <p:sp>
        <p:nvSpPr>
          <p:cNvPr id="16" name="Title 5"/>
          <p:cNvSpPr txBox="1">
            <a:spLocks/>
          </p:cNvSpPr>
          <p:nvPr/>
        </p:nvSpPr>
        <p:spPr>
          <a:xfrm>
            <a:off x="785258" y="20336"/>
            <a:ext cx="10757298" cy="9356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600" b="1" dirty="0" smtClean="0">
                <a:latin typeface="+mn-lt"/>
              </a:rPr>
              <a:t>Field observations at the </a:t>
            </a:r>
            <a:r>
              <a:rPr lang="en-CA" sz="3600" b="1" dirty="0" err="1" smtClean="0">
                <a:latin typeface="+mn-lt"/>
              </a:rPr>
              <a:t>Mulven</a:t>
            </a:r>
            <a:r>
              <a:rPr lang="en-CA" sz="3600" b="1" dirty="0" smtClean="0">
                <a:latin typeface="+mn-lt"/>
              </a:rPr>
              <a:t> Fault </a:t>
            </a:r>
            <a:endParaRPr lang="en-CA" sz="3600" b="1" dirty="0">
              <a:latin typeface="+mn-lt"/>
            </a:endParaRPr>
          </a:p>
        </p:txBody>
      </p:sp>
      <p:sp>
        <p:nvSpPr>
          <p:cNvPr id="17" name="Content Placeholder 8"/>
          <p:cNvSpPr txBox="1">
            <a:spLocks/>
          </p:cNvSpPr>
          <p:nvPr/>
        </p:nvSpPr>
        <p:spPr>
          <a:xfrm>
            <a:off x="7087568" y="681747"/>
            <a:ext cx="4898899" cy="6069692"/>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CA" sz="3000" dirty="0" smtClean="0">
                <a:cs typeface="Arial" panose="020B0604020202020204" pitchFamily="34" charset="0"/>
              </a:rPr>
              <a:t>Fault zone foliation defined by alignment of chlorite, plagioclase, quartz veins and minor carbonate alteration.</a:t>
            </a:r>
          </a:p>
          <a:p>
            <a:r>
              <a:rPr lang="en-CA" sz="3000" dirty="0" smtClean="0">
                <a:cs typeface="Arial" panose="020B0604020202020204" pitchFamily="34" charset="0"/>
              </a:rPr>
              <a:t>MT anomaly possibly related to alteration associated with mineralized occurrences along the fault. </a:t>
            </a:r>
            <a:endParaRPr lang="en-CA" sz="3000" dirty="0">
              <a:cs typeface="Arial" panose="020B0604020202020204" pitchFamily="34" charset="0"/>
            </a:endParaRPr>
          </a:p>
        </p:txBody>
      </p:sp>
    </p:spTree>
    <p:extLst>
      <p:ext uri="{BB962C8B-B14F-4D97-AF65-F5344CB8AC3E}">
        <p14:creationId xmlns:p14="http://schemas.microsoft.com/office/powerpoint/2010/main" val="17258873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8120" y="0"/>
            <a:ext cx="7615760" cy="6858000"/>
          </a:xfrm>
          <a:prstGeom prst="rect">
            <a:avLst/>
          </a:prstGeom>
        </p:spPr>
      </p:pic>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grpSp>
      <p:sp>
        <p:nvSpPr>
          <p:cNvPr id="11" name="TextBox 10"/>
          <p:cNvSpPr txBox="1"/>
          <p:nvPr/>
        </p:nvSpPr>
        <p:spPr>
          <a:xfrm>
            <a:off x="1507441" y="-287441"/>
            <a:ext cx="11409848" cy="307777"/>
          </a:xfrm>
          <a:prstGeom prst="rect">
            <a:avLst/>
          </a:prstGeom>
          <a:noFill/>
        </p:spPr>
        <p:txBody>
          <a:bodyPr wrap="square" rtlCol="0">
            <a:spAutoFit/>
          </a:bodyPr>
          <a:lstStyle/>
          <a:p>
            <a:r>
              <a:rPr lang="en-CA" sz="1400" dirty="0"/>
              <a:t>	</a:t>
            </a:r>
            <a:endParaRPr lang="en-CA" sz="2800" dirty="0">
              <a:latin typeface="Arial Narrow" panose="020B0606020202030204" pitchFamily="34" charset="0"/>
            </a:endParaRPr>
          </a:p>
        </p:txBody>
      </p:sp>
      <p:sp>
        <p:nvSpPr>
          <p:cNvPr id="45" name="Freeform 44"/>
          <p:cNvSpPr/>
          <p:nvPr/>
        </p:nvSpPr>
        <p:spPr>
          <a:xfrm>
            <a:off x="5143500" y="1873251"/>
            <a:ext cx="1117600" cy="241300"/>
          </a:xfrm>
          <a:custGeom>
            <a:avLst/>
            <a:gdLst>
              <a:gd name="connsiteX0" fmla="*/ 0 w 838200"/>
              <a:gd name="connsiteY0" fmla="*/ 0 h 180975"/>
              <a:gd name="connsiteX1" fmla="*/ 152400 w 838200"/>
              <a:gd name="connsiteY1" fmla="*/ 57150 h 180975"/>
              <a:gd name="connsiteX2" fmla="*/ 347663 w 838200"/>
              <a:gd name="connsiteY2" fmla="*/ 104775 h 180975"/>
              <a:gd name="connsiteX3" fmla="*/ 581025 w 838200"/>
              <a:gd name="connsiteY3" fmla="*/ 138112 h 180975"/>
              <a:gd name="connsiteX4" fmla="*/ 762000 w 838200"/>
              <a:gd name="connsiteY4" fmla="*/ 166687 h 180975"/>
              <a:gd name="connsiteX5" fmla="*/ 838200 w 838200"/>
              <a:gd name="connsiteY5" fmla="*/ 1809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200" h="180975">
                <a:moveTo>
                  <a:pt x="0" y="0"/>
                </a:moveTo>
                <a:lnTo>
                  <a:pt x="152400" y="57150"/>
                </a:lnTo>
                <a:lnTo>
                  <a:pt x="347663" y="104775"/>
                </a:lnTo>
                <a:lnTo>
                  <a:pt x="581025" y="138112"/>
                </a:lnTo>
                <a:lnTo>
                  <a:pt x="762000" y="166687"/>
                </a:lnTo>
                <a:lnTo>
                  <a:pt x="838200" y="18097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59" name="Freeform 58"/>
          <p:cNvSpPr/>
          <p:nvPr/>
        </p:nvSpPr>
        <p:spPr>
          <a:xfrm>
            <a:off x="6604000" y="2171700"/>
            <a:ext cx="984251" cy="450851"/>
          </a:xfrm>
          <a:custGeom>
            <a:avLst/>
            <a:gdLst>
              <a:gd name="connsiteX0" fmla="*/ 0 w 738188"/>
              <a:gd name="connsiteY0" fmla="*/ 0 h 338138"/>
              <a:gd name="connsiteX1" fmla="*/ 152400 w 738188"/>
              <a:gd name="connsiteY1" fmla="*/ 61913 h 338138"/>
              <a:gd name="connsiteX2" fmla="*/ 361950 w 738188"/>
              <a:gd name="connsiteY2" fmla="*/ 138113 h 338138"/>
              <a:gd name="connsiteX3" fmla="*/ 533400 w 738188"/>
              <a:gd name="connsiteY3" fmla="*/ 233363 h 338138"/>
              <a:gd name="connsiteX4" fmla="*/ 738188 w 738188"/>
              <a:gd name="connsiteY4" fmla="*/ 338138 h 33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188" h="338138">
                <a:moveTo>
                  <a:pt x="0" y="0"/>
                </a:moveTo>
                <a:lnTo>
                  <a:pt x="152400" y="61913"/>
                </a:lnTo>
                <a:lnTo>
                  <a:pt x="361950" y="138113"/>
                </a:lnTo>
                <a:lnTo>
                  <a:pt x="533400" y="233363"/>
                </a:lnTo>
                <a:lnTo>
                  <a:pt x="738188" y="33813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60" name="Freeform 59"/>
          <p:cNvSpPr/>
          <p:nvPr/>
        </p:nvSpPr>
        <p:spPr>
          <a:xfrm>
            <a:off x="6705601" y="1879600"/>
            <a:ext cx="946151" cy="349251"/>
          </a:xfrm>
          <a:custGeom>
            <a:avLst/>
            <a:gdLst>
              <a:gd name="connsiteX0" fmla="*/ 0 w 709613"/>
              <a:gd name="connsiteY0" fmla="*/ 0 h 261938"/>
              <a:gd name="connsiteX1" fmla="*/ 166688 w 709613"/>
              <a:gd name="connsiteY1" fmla="*/ 76200 h 261938"/>
              <a:gd name="connsiteX2" fmla="*/ 338138 w 709613"/>
              <a:gd name="connsiteY2" fmla="*/ 147638 h 261938"/>
              <a:gd name="connsiteX3" fmla="*/ 457200 w 709613"/>
              <a:gd name="connsiteY3" fmla="*/ 209550 h 261938"/>
              <a:gd name="connsiteX4" fmla="*/ 600075 w 709613"/>
              <a:gd name="connsiteY4" fmla="*/ 233363 h 261938"/>
              <a:gd name="connsiteX5" fmla="*/ 709613 w 709613"/>
              <a:gd name="connsiteY5" fmla="*/ 261938 h 26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613" h="261938">
                <a:moveTo>
                  <a:pt x="0" y="0"/>
                </a:moveTo>
                <a:lnTo>
                  <a:pt x="166688" y="76200"/>
                </a:lnTo>
                <a:lnTo>
                  <a:pt x="338138" y="147638"/>
                </a:lnTo>
                <a:lnTo>
                  <a:pt x="457200" y="209550"/>
                </a:lnTo>
                <a:lnTo>
                  <a:pt x="600075" y="233363"/>
                </a:lnTo>
                <a:lnTo>
                  <a:pt x="709613" y="26193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61" name="Freeform 60"/>
          <p:cNvSpPr/>
          <p:nvPr/>
        </p:nvSpPr>
        <p:spPr>
          <a:xfrm>
            <a:off x="5632451" y="2470151"/>
            <a:ext cx="635000" cy="88900"/>
          </a:xfrm>
          <a:custGeom>
            <a:avLst/>
            <a:gdLst>
              <a:gd name="connsiteX0" fmla="*/ 0 w 476250"/>
              <a:gd name="connsiteY0" fmla="*/ 0 h 66675"/>
              <a:gd name="connsiteX1" fmla="*/ 233362 w 476250"/>
              <a:gd name="connsiteY1" fmla="*/ 47625 h 66675"/>
              <a:gd name="connsiteX2" fmla="*/ 476250 w 476250"/>
              <a:gd name="connsiteY2" fmla="*/ 66675 h 66675"/>
            </a:gdLst>
            <a:ahLst/>
            <a:cxnLst>
              <a:cxn ang="0">
                <a:pos x="connsiteX0" y="connsiteY0"/>
              </a:cxn>
              <a:cxn ang="0">
                <a:pos x="connsiteX1" y="connsiteY1"/>
              </a:cxn>
              <a:cxn ang="0">
                <a:pos x="connsiteX2" y="connsiteY2"/>
              </a:cxn>
            </a:cxnLst>
            <a:rect l="l" t="t" r="r" b="b"/>
            <a:pathLst>
              <a:path w="476250" h="66675">
                <a:moveTo>
                  <a:pt x="0" y="0"/>
                </a:moveTo>
                <a:lnTo>
                  <a:pt x="233362" y="47625"/>
                </a:lnTo>
                <a:lnTo>
                  <a:pt x="476250" y="6667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63" name="Freeform 62"/>
          <p:cNvSpPr/>
          <p:nvPr/>
        </p:nvSpPr>
        <p:spPr>
          <a:xfrm>
            <a:off x="6762751" y="2825752"/>
            <a:ext cx="1200149" cy="552449"/>
          </a:xfrm>
          <a:custGeom>
            <a:avLst/>
            <a:gdLst>
              <a:gd name="connsiteX0" fmla="*/ 0 w 900112"/>
              <a:gd name="connsiteY0" fmla="*/ 0 h 414337"/>
              <a:gd name="connsiteX1" fmla="*/ 276225 w 900112"/>
              <a:gd name="connsiteY1" fmla="*/ 133350 h 414337"/>
              <a:gd name="connsiteX2" fmla="*/ 561975 w 900112"/>
              <a:gd name="connsiteY2" fmla="*/ 285750 h 414337"/>
              <a:gd name="connsiteX3" fmla="*/ 738187 w 900112"/>
              <a:gd name="connsiteY3" fmla="*/ 357187 h 414337"/>
              <a:gd name="connsiteX4" fmla="*/ 900112 w 900112"/>
              <a:gd name="connsiteY4" fmla="*/ 414337 h 414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112" h="414337">
                <a:moveTo>
                  <a:pt x="0" y="0"/>
                </a:moveTo>
                <a:lnTo>
                  <a:pt x="276225" y="133350"/>
                </a:lnTo>
                <a:lnTo>
                  <a:pt x="561975" y="285750"/>
                </a:lnTo>
                <a:lnTo>
                  <a:pt x="738187" y="357187"/>
                </a:lnTo>
                <a:lnTo>
                  <a:pt x="900112" y="41433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65" name="Freeform 64"/>
          <p:cNvSpPr/>
          <p:nvPr/>
        </p:nvSpPr>
        <p:spPr>
          <a:xfrm>
            <a:off x="6197601" y="2774951"/>
            <a:ext cx="698500" cy="330200"/>
          </a:xfrm>
          <a:custGeom>
            <a:avLst/>
            <a:gdLst>
              <a:gd name="connsiteX0" fmla="*/ 0 w 523875"/>
              <a:gd name="connsiteY0" fmla="*/ 0 h 247650"/>
              <a:gd name="connsiteX1" fmla="*/ 147638 w 523875"/>
              <a:gd name="connsiteY1" fmla="*/ 71437 h 247650"/>
              <a:gd name="connsiteX2" fmla="*/ 328613 w 523875"/>
              <a:gd name="connsiteY2" fmla="*/ 161925 h 247650"/>
              <a:gd name="connsiteX3" fmla="*/ 523875 w 523875"/>
              <a:gd name="connsiteY3" fmla="*/ 247650 h 247650"/>
            </a:gdLst>
            <a:ahLst/>
            <a:cxnLst>
              <a:cxn ang="0">
                <a:pos x="connsiteX0" y="connsiteY0"/>
              </a:cxn>
              <a:cxn ang="0">
                <a:pos x="connsiteX1" y="connsiteY1"/>
              </a:cxn>
              <a:cxn ang="0">
                <a:pos x="connsiteX2" y="connsiteY2"/>
              </a:cxn>
              <a:cxn ang="0">
                <a:pos x="connsiteX3" y="connsiteY3"/>
              </a:cxn>
            </a:cxnLst>
            <a:rect l="l" t="t" r="r" b="b"/>
            <a:pathLst>
              <a:path w="523875" h="247650">
                <a:moveTo>
                  <a:pt x="0" y="0"/>
                </a:moveTo>
                <a:lnTo>
                  <a:pt x="147638" y="71437"/>
                </a:lnTo>
                <a:lnTo>
                  <a:pt x="328613" y="161925"/>
                </a:lnTo>
                <a:lnTo>
                  <a:pt x="523875" y="24765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66" name="Freeform 65"/>
          <p:cNvSpPr/>
          <p:nvPr/>
        </p:nvSpPr>
        <p:spPr>
          <a:xfrm>
            <a:off x="5619751" y="2946401"/>
            <a:ext cx="717549" cy="31751"/>
          </a:xfrm>
          <a:custGeom>
            <a:avLst/>
            <a:gdLst>
              <a:gd name="connsiteX0" fmla="*/ 0 w 538162"/>
              <a:gd name="connsiteY0" fmla="*/ 0 h 23813"/>
              <a:gd name="connsiteX1" fmla="*/ 185737 w 538162"/>
              <a:gd name="connsiteY1" fmla="*/ 19050 h 23813"/>
              <a:gd name="connsiteX2" fmla="*/ 361950 w 538162"/>
              <a:gd name="connsiteY2" fmla="*/ 23813 h 23813"/>
              <a:gd name="connsiteX3" fmla="*/ 538162 w 538162"/>
              <a:gd name="connsiteY3" fmla="*/ 14288 h 23813"/>
            </a:gdLst>
            <a:ahLst/>
            <a:cxnLst>
              <a:cxn ang="0">
                <a:pos x="connsiteX0" y="connsiteY0"/>
              </a:cxn>
              <a:cxn ang="0">
                <a:pos x="connsiteX1" y="connsiteY1"/>
              </a:cxn>
              <a:cxn ang="0">
                <a:pos x="connsiteX2" y="connsiteY2"/>
              </a:cxn>
              <a:cxn ang="0">
                <a:pos x="connsiteX3" y="connsiteY3"/>
              </a:cxn>
            </a:cxnLst>
            <a:rect l="l" t="t" r="r" b="b"/>
            <a:pathLst>
              <a:path w="538162" h="23813">
                <a:moveTo>
                  <a:pt x="0" y="0"/>
                </a:moveTo>
                <a:lnTo>
                  <a:pt x="185737" y="19050"/>
                </a:lnTo>
                <a:lnTo>
                  <a:pt x="361950" y="23813"/>
                </a:lnTo>
                <a:lnTo>
                  <a:pt x="538162" y="1428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76" name="Freeform 75"/>
          <p:cNvSpPr/>
          <p:nvPr/>
        </p:nvSpPr>
        <p:spPr>
          <a:xfrm>
            <a:off x="4800600" y="2813051"/>
            <a:ext cx="939800" cy="482600"/>
          </a:xfrm>
          <a:custGeom>
            <a:avLst/>
            <a:gdLst>
              <a:gd name="connsiteX0" fmla="*/ 0 w 704850"/>
              <a:gd name="connsiteY0" fmla="*/ 0 h 361950"/>
              <a:gd name="connsiteX1" fmla="*/ 180975 w 704850"/>
              <a:gd name="connsiteY1" fmla="*/ 76200 h 361950"/>
              <a:gd name="connsiteX2" fmla="*/ 385763 w 704850"/>
              <a:gd name="connsiteY2" fmla="*/ 176212 h 361950"/>
              <a:gd name="connsiteX3" fmla="*/ 547688 w 704850"/>
              <a:gd name="connsiteY3" fmla="*/ 271462 h 361950"/>
              <a:gd name="connsiteX4" fmla="*/ 704850 w 704850"/>
              <a:gd name="connsiteY4" fmla="*/ 361950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0" h="361950">
                <a:moveTo>
                  <a:pt x="0" y="0"/>
                </a:moveTo>
                <a:lnTo>
                  <a:pt x="180975" y="76200"/>
                </a:lnTo>
                <a:lnTo>
                  <a:pt x="385763" y="176212"/>
                </a:lnTo>
                <a:lnTo>
                  <a:pt x="547688" y="271462"/>
                </a:lnTo>
                <a:lnTo>
                  <a:pt x="704850" y="36195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77" name="Freeform 76"/>
          <p:cNvSpPr/>
          <p:nvPr/>
        </p:nvSpPr>
        <p:spPr>
          <a:xfrm>
            <a:off x="5562600" y="2901951"/>
            <a:ext cx="1574800" cy="819149"/>
          </a:xfrm>
          <a:custGeom>
            <a:avLst/>
            <a:gdLst>
              <a:gd name="connsiteX0" fmla="*/ 1181100 w 1181100"/>
              <a:gd name="connsiteY0" fmla="*/ 614362 h 614362"/>
              <a:gd name="connsiteX1" fmla="*/ 1000125 w 1181100"/>
              <a:gd name="connsiteY1" fmla="*/ 481012 h 614362"/>
              <a:gd name="connsiteX2" fmla="*/ 733425 w 1181100"/>
              <a:gd name="connsiteY2" fmla="*/ 333375 h 614362"/>
              <a:gd name="connsiteX3" fmla="*/ 419100 w 1181100"/>
              <a:gd name="connsiteY3" fmla="*/ 195262 h 614362"/>
              <a:gd name="connsiteX4" fmla="*/ 223838 w 1181100"/>
              <a:gd name="connsiteY4" fmla="*/ 109537 h 614362"/>
              <a:gd name="connsiteX5" fmla="*/ 0 w 1181100"/>
              <a:gd name="connsiteY5" fmla="*/ 0 h 61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1100" h="614362">
                <a:moveTo>
                  <a:pt x="1181100" y="614362"/>
                </a:moveTo>
                <a:lnTo>
                  <a:pt x="1000125" y="481012"/>
                </a:lnTo>
                <a:lnTo>
                  <a:pt x="733425" y="333375"/>
                </a:lnTo>
                <a:lnTo>
                  <a:pt x="419100" y="195262"/>
                </a:lnTo>
                <a:lnTo>
                  <a:pt x="223838" y="109537"/>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79" name="Freeform 78"/>
          <p:cNvSpPr/>
          <p:nvPr/>
        </p:nvSpPr>
        <p:spPr>
          <a:xfrm>
            <a:off x="8686801" y="3663952"/>
            <a:ext cx="1022351" cy="222249"/>
          </a:xfrm>
          <a:custGeom>
            <a:avLst/>
            <a:gdLst>
              <a:gd name="connsiteX0" fmla="*/ 0 w 766763"/>
              <a:gd name="connsiteY0" fmla="*/ 166687 h 166687"/>
              <a:gd name="connsiteX1" fmla="*/ 295275 w 766763"/>
              <a:gd name="connsiteY1" fmla="*/ 133350 h 166687"/>
              <a:gd name="connsiteX2" fmla="*/ 552450 w 766763"/>
              <a:gd name="connsiteY2" fmla="*/ 61912 h 166687"/>
              <a:gd name="connsiteX3" fmla="*/ 766763 w 766763"/>
              <a:gd name="connsiteY3" fmla="*/ 0 h 166687"/>
            </a:gdLst>
            <a:ahLst/>
            <a:cxnLst>
              <a:cxn ang="0">
                <a:pos x="connsiteX0" y="connsiteY0"/>
              </a:cxn>
              <a:cxn ang="0">
                <a:pos x="connsiteX1" y="connsiteY1"/>
              </a:cxn>
              <a:cxn ang="0">
                <a:pos x="connsiteX2" y="connsiteY2"/>
              </a:cxn>
              <a:cxn ang="0">
                <a:pos x="connsiteX3" y="connsiteY3"/>
              </a:cxn>
            </a:cxnLst>
            <a:rect l="l" t="t" r="r" b="b"/>
            <a:pathLst>
              <a:path w="766763" h="166687">
                <a:moveTo>
                  <a:pt x="0" y="166687"/>
                </a:moveTo>
                <a:lnTo>
                  <a:pt x="295275" y="133350"/>
                </a:lnTo>
                <a:lnTo>
                  <a:pt x="552450" y="61912"/>
                </a:lnTo>
                <a:lnTo>
                  <a:pt x="766763"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0" name="Freeform 79"/>
          <p:cNvSpPr/>
          <p:nvPr/>
        </p:nvSpPr>
        <p:spPr>
          <a:xfrm>
            <a:off x="6826251" y="3397252"/>
            <a:ext cx="996949" cy="273049"/>
          </a:xfrm>
          <a:custGeom>
            <a:avLst/>
            <a:gdLst>
              <a:gd name="connsiteX0" fmla="*/ 0 w 747712"/>
              <a:gd name="connsiteY0" fmla="*/ 0 h 204787"/>
              <a:gd name="connsiteX1" fmla="*/ 157162 w 747712"/>
              <a:gd name="connsiteY1" fmla="*/ 95250 h 204787"/>
              <a:gd name="connsiteX2" fmla="*/ 457200 w 747712"/>
              <a:gd name="connsiteY2" fmla="*/ 195262 h 204787"/>
              <a:gd name="connsiteX3" fmla="*/ 747712 w 747712"/>
              <a:gd name="connsiteY3" fmla="*/ 204787 h 204787"/>
            </a:gdLst>
            <a:ahLst/>
            <a:cxnLst>
              <a:cxn ang="0">
                <a:pos x="connsiteX0" y="connsiteY0"/>
              </a:cxn>
              <a:cxn ang="0">
                <a:pos x="connsiteX1" y="connsiteY1"/>
              </a:cxn>
              <a:cxn ang="0">
                <a:pos x="connsiteX2" y="connsiteY2"/>
              </a:cxn>
              <a:cxn ang="0">
                <a:pos x="connsiteX3" y="connsiteY3"/>
              </a:cxn>
            </a:cxnLst>
            <a:rect l="l" t="t" r="r" b="b"/>
            <a:pathLst>
              <a:path w="747712" h="204787">
                <a:moveTo>
                  <a:pt x="0" y="0"/>
                </a:moveTo>
                <a:lnTo>
                  <a:pt x="157162" y="95250"/>
                </a:lnTo>
                <a:lnTo>
                  <a:pt x="457200" y="195262"/>
                </a:lnTo>
                <a:lnTo>
                  <a:pt x="747712" y="20478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1" name="Freeform 80"/>
          <p:cNvSpPr/>
          <p:nvPr/>
        </p:nvSpPr>
        <p:spPr>
          <a:xfrm>
            <a:off x="4819651" y="3302000"/>
            <a:ext cx="1479549" cy="171451"/>
          </a:xfrm>
          <a:custGeom>
            <a:avLst/>
            <a:gdLst>
              <a:gd name="connsiteX0" fmla="*/ 0 w 1109662"/>
              <a:gd name="connsiteY0" fmla="*/ 0 h 128588"/>
              <a:gd name="connsiteX1" fmla="*/ 233362 w 1109662"/>
              <a:gd name="connsiteY1" fmla="*/ 71438 h 128588"/>
              <a:gd name="connsiteX2" fmla="*/ 604837 w 1109662"/>
              <a:gd name="connsiteY2" fmla="*/ 109538 h 128588"/>
              <a:gd name="connsiteX3" fmla="*/ 1109662 w 1109662"/>
              <a:gd name="connsiteY3" fmla="*/ 128588 h 128588"/>
            </a:gdLst>
            <a:ahLst/>
            <a:cxnLst>
              <a:cxn ang="0">
                <a:pos x="connsiteX0" y="connsiteY0"/>
              </a:cxn>
              <a:cxn ang="0">
                <a:pos x="connsiteX1" y="connsiteY1"/>
              </a:cxn>
              <a:cxn ang="0">
                <a:pos x="connsiteX2" y="connsiteY2"/>
              </a:cxn>
              <a:cxn ang="0">
                <a:pos x="connsiteX3" y="connsiteY3"/>
              </a:cxn>
            </a:cxnLst>
            <a:rect l="l" t="t" r="r" b="b"/>
            <a:pathLst>
              <a:path w="1109662" h="128588">
                <a:moveTo>
                  <a:pt x="0" y="0"/>
                </a:moveTo>
                <a:lnTo>
                  <a:pt x="233362" y="71438"/>
                </a:lnTo>
                <a:lnTo>
                  <a:pt x="604837" y="109538"/>
                </a:lnTo>
                <a:lnTo>
                  <a:pt x="1109662" y="12858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2" name="Freeform 81"/>
          <p:cNvSpPr/>
          <p:nvPr/>
        </p:nvSpPr>
        <p:spPr>
          <a:xfrm>
            <a:off x="4349751" y="3638552"/>
            <a:ext cx="2266949" cy="349249"/>
          </a:xfrm>
          <a:custGeom>
            <a:avLst/>
            <a:gdLst>
              <a:gd name="connsiteX0" fmla="*/ 0 w 1700212"/>
              <a:gd name="connsiteY0" fmla="*/ 0 h 261937"/>
              <a:gd name="connsiteX1" fmla="*/ 223837 w 1700212"/>
              <a:gd name="connsiteY1" fmla="*/ 109537 h 261937"/>
              <a:gd name="connsiteX2" fmla="*/ 733425 w 1700212"/>
              <a:gd name="connsiteY2" fmla="*/ 200025 h 261937"/>
              <a:gd name="connsiteX3" fmla="*/ 1181100 w 1700212"/>
              <a:gd name="connsiteY3" fmla="*/ 261937 h 261937"/>
              <a:gd name="connsiteX4" fmla="*/ 1700212 w 1700212"/>
              <a:gd name="connsiteY4" fmla="*/ 242887 h 26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212" h="261937">
                <a:moveTo>
                  <a:pt x="0" y="0"/>
                </a:moveTo>
                <a:lnTo>
                  <a:pt x="223837" y="109537"/>
                </a:lnTo>
                <a:lnTo>
                  <a:pt x="733425" y="200025"/>
                </a:lnTo>
                <a:lnTo>
                  <a:pt x="1181100" y="261937"/>
                </a:lnTo>
                <a:lnTo>
                  <a:pt x="1700212" y="24288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3" name="Freeform 82"/>
          <p:cNvSpPr/>
          <p:nvPr/>
        </p:nvSpPr>
        <p:spPr>
          <a:xfrm>
            <a:off x="6648452" y="4165600"/>
            <a:ext cx="857249" cy="203200"/>
          </a:xfrm>
          <a:custGeom>
            <a:avLst/>
            <a:gdLst>
              <a:gd name="connsiteX0" fmla="*/ 0 w 642937"/>
              <a:gd name="connsiteY0" fmla="*/ 0 h 152400"/>
              <a:gd name="connsiteX1" fmla="*/ 214312 w 642937"/>
              <a:gd name="connsiteY1" fmla="*/ 76200 h 152400"/>
              <a:gd name="connsiteX2" fmla="*/ 476250 w 642937"/>
              <a:gd name="connsiteY2" fmla="*/ 152400 h 152400"/>
              <a:gd name="connsiteX3" fmla="*/ 642937 w 642937"/>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642937" h="152400">
                <a:moveTo>
                  <a:pt x="0" y="0"/>
                </a:moveTo>
                <a:lnTo>
                  <a:pt x="214312" y="76200"/>
                </a:lnTo>
                <a:lnTo>
                  <a:pt x="476250" y="152400"/>
                </a:lnTo>
                <a:lnTo>
                  <a:pt x="642937" y="1524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4" name="Freeform 83"/>
          <p:cNvSpPr/>
          <p:nvPr/>
        </p:nvSpPr>
        <p:spPr>
          <a:xfrm>
            <a:off x="9169401" y="3594101"/>
            <a:ext cx="596900" cy="12700"/>
          </a:xfrm>
          <a:custGeom>
            <a:avLst/>
            <a:gdLst>
              <a:gd name="connsiteX0" fmla="*/ 0 w 447675"/>
              <a:gd name="connsiteY0" fmla="*/ 9525 h 9525"/>
              <a:gd name="connsiteX1" fmla="*/ 271463 w 447675"/>
              <a:gd name="connsiteY1" fmla="*/ 4763 h 9525"/>
              <a:gd name="connsiteX2" fmla="*/ 447675 w 447675"/>
              <a:gd name="connsiteY2" fmla="*/ 0 h 9525"/>
            </a:gdLst>
            <a:ahLst/>
            <a:cxnLst>
              <a:cxn ang="0">
                <a:pos x="connsiteX0" y="connsiteY0"/>
              </a:cxn>
              <a:cxn ang="0">
                <a:pos x="connsiteX1" y="connsiteY1"/>
              </a:cxn>
              <a:cxn ang="0">
                <a:pos x="connsiteX2" y="connsiteY2"/>
              </a:cxn>
            </a:cxnLst>
            <a:rect l="l" t="t" r="r" b="b"/>
            <a:pathLst>
              <a:path w="447675" h="9525">
                <a:moveTo>
                  <a:pt x="0" y="9525"/>
                </a:moveTo>
                <a:lnTo>
                  <a:pt x="271463" y="4763"/>
                </a:lnTo>
                <a:lnTo>
                  <a:pt x="44767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5" name="Freeform 84"/>
          <p:cNvSpPr/>
          <p:nvPr/>
        </p:nvSpPr>
        <p:spPr>
          <a:xfrm>
            <a:off x="4457700" y="4064001"/>
            <a:ext cx="2057400" cy="266700"/>
          </a:xfrm>
          <a:custGeom>
            <a:avLst/>
            <a:gdLst>
              <a:gd name="connsiteX0" fmla="*/ 0 w 1543050"/>
              <a:gd name="connsiteY0" fmla="*/ 0 h 200025"/>
              <a:gd name="connsiteX1" fmla="*/ 233363 w 1543050"/>
              <a:gd name="connsiteY1" fmla="*/ 66675 h 200025"/>
              <a:gd name="connsiteX2" fmla="*/ 576263 w 1543050"/>
              <a:gd name="connsiteY2" fmla="*/ 123825 h 200025"/>
              <a:gd name="connsiteX3" fmla="*/ 866775 w 1543050"/>
              <a:gd name="connsiteY3" fmla="*/ 171450 h 200025"/>
              <a:gd name="connsiteX4" fmla="*/ 1543050 w 1543050"/>
              <a:gd name="connsiteY4" fmla="*/ 200025 h 20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50" h="200025">
                <a:moveTo>
                  <a:pt x="0" y="0"/>
                </a:moveTo>
                <a:lnTo>
                  <a:pt x="233363" y="66675"/>
                </a:lnTo>
                <a:lnTo>
                  <a:pt x="576263" y="123825"/>
                </a:lnTo>
                <a:lnTo>
                  <a:pt x="866775" y="171450"/>
                </a:lnTo>
                <a:lnTo>
                  <a:pt x="1543050" y="2000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6" name="Freeform 85"/>
          <p:cNvSpPr/>
          <p:nvPr/>
        </p:nvSpPr>
        <p:spPr>
          <a:xfrm>
            <a:off x="4552952" y="4876800"/>
            <a:ext cx="1974849" cy="222251"/>
          </a:xfrm>
          <a:custGeom>
            <a:avLst/>
            <a:gdLst>
              <a:gd name="connsiteX0" fmla="*/ 0 w 1481137"/>
              <a:gd name="connsiteY0" fmla="*/ 0 h 166688"/>
              <a:gd name="connsiteX1" fmla="*/ 347662 w 1481137"/>
              <a:gd name="connsiteY1" fmla="*/ 57150 h 166688"/>
              <a:gd name="connsiteX2" fmla="*/ 733425 w 1481137"/>
              <a:gd name="connsiteY2" fmla="*/ 119063 h 166688"/>
              <a:gd name="connsiteX3" fmla="*/ 1138237 w 1481137"/>
              <a:gd name="connsiteY3" fmla="*/ 147638 h 166688"/>
              <a:gd name="connsiteX4" fmla="*/ 1481137 w 1481137"/>
              <a:gd name="connsiteY4" fmla="*/ 166688 h 16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137" h="166688">
                <a:moveTo>
                  <a:pt x="0" y="0"/>
                </a:moveTo>
                <a:lnTo>
                  <a:pt x="347662" y="57150"/>
                </a:lnTo>
                <a:lnTo>
                  <a:pt x="733425" y="119063"/>
                </a:lnTo>
                <a:lnTo>
                  <a:pt x="1138237" y="147638"/>
                </a:lnTo>
                <a:lnTo>
                  <a:pt x="1481137" y="16668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7" name="Freeform 86"/>
          <p:cNvSpPr/>
          <p:nvPr/>
        </p:nvSpPr>
        <p:spPr>
          <a:xfrm>
            <a:off x="4273552" y="4210051"/>
            <a:ext cx="1847849" cy="412749"/>
          </a:xfrm>
          <a:custGeom>
            <a:avLst/>
            <a:gdLst>
              <a:gd name="connsiteX0" fmla="*/ 0 w 1385887"/>
              <a:gd name="connsiteY0" fmla="*/ 0 h 309562"/>
              <a:gd name="connsiteX1" fmla="*/ 276225 w 1385887"/>
              <a:gd name="connsiteY1" fmla="*/ 109537 h 309562"/>
              <a:gd name="connsiteX2" fmla="*/ 628650 w 1385887"/>
              <a:gd name="connsiteY2" fmla="*/ 209550 h 309562"/>
              <a:gd name="connsiteX3" fmla="*/ 990600 w 1385887"/>
              <a:gd name="connsiteY3" fmla="*/ 290512 h 309562"/>
              <a:gd name="connsiteX4" fmla="*/ 1385887 w 1385887"/>
              <a:gd name="connsiteY4" fmla="*/ 309562 h 309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887" h="309562">
                <a:moveTo>
                  <a:pt x="0" y="0"/>
                </a:moveTo>
                <a:lnTo>
                  <a:pt x="276225" y="109537"/>
                </a:lnTo>
                <a:lnTo>
                  <a:pt x="628650" y="209550"/>
                </a:lnTo>
                <a:lnTo>
                  <a:pt x="990600" y="290512"/>
                </a:lnTo>
                <a:lnTo>
                  <a:pt x="1385887" y="3095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8" name="Freeform 87"/>
          <p:cNvSpPr/>
          <p:nvPr/>
        </p:nvSpPr>
        <p:spPr>
          <a:xfrm>
            <a:off x="6832600" y="4597401"/>
            <a:ext cx="1727200" cy="419100"/>
          </a:xfrm>
          <a:custGeom>
            <a:avLst/>
            <a:gdLst>
              <a:gd name="connsiteX0" fmla="*/ 0 w 1295400"/>
              <a:gd name="connsiteY0" fmla="*/ 314325 h 314325"/>
              <a:gd name="connsiteX1" fmla="*/ 409575 w 1295400"/>
              <a:gd name="connsiteY1" fmla="*/ 233363 h 314325"/>
              <a:gd name="connsiteX2" fmla="*/ 781050 w 1295400"/>
              <a:gd name="connsiteY2" fmla="*/ 147638 h 314325"/>
              <a:gd name="connsiteX3" fmla="*/ 1295400 w 1295400"/>
              <a:gd name="connsiteY3" fmla="*/ 0 h 314325"/>
            </a:gdLst>
            <a:ahLst/>
            <a:cxnLst>
              <a:cxn ang="0">
                <a:pos x="connsiteX0" y="connsiteY0"/>
              </a:cxn>
              <a:cxn ang="0">
                <a:pos x="connsiteX1" y="connsiteY1"/>
              </a:cxn>
              <a:cxn ang="0">
                <a:pos x="connsiteX2" y="connsiteY2"/>
              </a:cxn>
              <a:cxn ang="0">
                <a:pos x="connsiteX3" y="connsiteY3"/>
              </a:cxn>
            </a:cxnLst>
            <a:rect l="l" t="t" r="r" b="b"/>
            <a:pathLst>
              <a:path w="1295400" h="314325">
                <a:moveTo>
                  <a:pt x="0" y="314325"/>
                </a:moveTo>
                <a:lnTo>
                  <a:pt x="409575" y="233363"/>
                </a:lnTo>
                <a:lnTo>
                  <a:pt x="781050" y="147638"/>
                </a:lnTo>
                <a:lnTo>
                  <a:pt x="129540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9" name="Freeform 88"/>
          <p:cNvSpPr/>
          <p:nvPr/>
        </p:nvSpPr>
        <p:spPr>
          <a:xfrm>
            <a:off x="6076951" y="4743451"/>
            <a:ext cx="768349" cy="152400"/>
          </a:xfrm>
          <a:custGeom>
            <a:avLst/>
            <a:gdLst>
              <a:gd name="connsiteX0" fmla="*/ 0 w 576262"/>
              <a:gd name="connsiteY0" fmla="*/ 0 h 114300"/>
              <a:gd name="connsiteX1" fmla="*/ 190500 w 576262"/>
              <a:gd name="connsiteY1" fmla="*/ 47625 h 114300"/>
              <a:gd name="connsiteX2" fmla="*/ 576262 w 576262"/>
              <a:gd name="connsiteY2" fmla="*/ 114300 h 114300"/>
            </a:gdLst>
            <a:ahLst/>
            <a:cxnLst>
              <a:cxn ang="0">
                <a:pos x="connsiteX0" y="connsiteY0"/>
              </a:cxn>
              <a:cxn ang="0">
                <a:pos x="connsiteX1" y="connsiteY1"/>
              </a:cxn>
              <a:cxn ang="0">
                <a:pos x="connsiteX2" y="connsiteY2"/>
              </a:cxn>
            </a:cxnLst>
            <a:rect l="l" t="t" r="r" b="b"/>
            <a:pathLst>
              <a:path w="576262" h="114300">
                <a:moveTo>
                  <a:pt x="0" y="0"/>
                </a:moveTo>
                <a:lnTo>
                  <a:pt x="190500" y="47625"/>
                </a:lnTo>
                <a:lnTo>
                  <a:pt x="576262" y="1143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90" name="Freeform 89"/>
          <p:cNvSpPr/>
          <p:nvPr/>
        </p:nvSpPr>
        <p:spPr>
          <a:xfrm>
            <a:off x="4108451" y="5295900"/>
            <a:ext cx="3302000" cy="222251"/>
          </a:xfrm>
          <a:custGeom>
            <a:avLst/>
            <a:gdLst>
              <a:gd name="connsiteX0" fmla="*/ 0 w 2476500"/>
              <a:gd name="connsiteY0" fmla="*/ 0 h 166688"/>
              <a:gd name="connsiteX1" fmla="*/ 376237 w 2476500"/>
              <a:gd name="connsiteY1" fmla="*/ 76200 h 166688"/>
              <a:gd name="connsiteX2" fmla="*/ 985837 w 2476500"/>
              <a:gd name="connsiteY2" fmla="*/ 128588 h 166688"/>
              <a:gd name="connsiteX3" fmla="*/ 1600200 w 2476500"/>
              <a:gd name="connsiteY3" fmla="*/ 166688 h 166688"/>
              <a:gd name="connsiteX4" fmla="*/ 2476500 w 2476500"/>
              <a:gd name="connsiteY4" fmla="*/ 104775 h 16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166688">
                <a:moveTo>
                  <a:pt x="0" y="0"/>
                </a:moveTo>
                <a:lnTo>
                  <a:pt x="376237" y="76200"/>
                </a:lnTo>
                <a:lnTo>
                  <a:pt x="985837" y="128588"/>
                </a:lnTo>
                <a:lnTo>
                  <a:pt x="1600200" y="166688"/>
                </a:lnTo>
                <a:lnTo>
                  <a:pt x="2476500" y="10477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92" name="Freeform 91"/>
          <p:cNvSpPr/>
          <p:nvPr/>
        </p:nvSpPr>
        <p:spPr>
          <a:xfrm>
            <a:off x="4502152" y="5524501"/>
            <a:ext cx="2051049" cy="184151"/>
          </a:xfrm>
          <a:custGeom>
            <a:avLst/>
            <a:gdLst>
              <a:gd name="connsiteX0" fmla="*/ 0 w 1538287"/>
              <a:gd name="connsiteY0" fmla="*/ 0 h 138113"/>
              <a:gd name="connsiteX1" fmla="*/ 366712 w 1538287"/>
              <a:gd name="connsiteY1" fmla="*/ 61913 h 138113"/>
              <a:gd name="connsiteX2" fmla="*/ 942975 w 1538287"/>
              <a:gd name="connsiteY2" fmla="*/ 109538 h 138113"/>
              <a:gd name="connsiteX3" fmla="*/ 1357312 w 1538287"/>
              <a:gd name="connsiteY3" fmla="*/ 138113 h 138113"/>
              <a:gd name="connsiteX4" fmla="*/ 1538287 w 1538287"/>
              <a:gd name="connsiteY4" fmla="*/ 123825 h 138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287" h="138113">
                <a:moveTo>
                  <a:pt x="0" y="0"/>
                </a:moveTo>
                <a:lnTo>
                  <a:pt x="366712" y="61913"/>
                </a:lnTo>
                <a:lnTo>
                  <a:pt x="942975" y="109538"/>
                </a:lnTo>
                <a:lnTo>
                  <a:pt x="1357312" y="138113"/>
                </a:lnTo>
                <a:lnTo>
                  <a:pt x="1538287" y="1238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95" name="Freeform 94"/>
          <p:cNvSpPr/>
          <p:nvPr/>
        </p:nvSpPr>
        <p:spPr>
          <a:xfrm>
            <a:off x="3848101" y="4254500"/>
            <a:ext cx="1250951" cy="339725"/>
          </a:xfrm>
          <a:custGeom>
            <a:avLst/>
            <a:gdLst>
              <a:gd name="connsiteX0" fmla="*/ 0 w 938213"/>
              <a:gd name="connsiteY0" fmla="*/ 0 h 254794"/>
              <a:gd name="connsiteX1" fmla="*/ 183356 w 938213"/>
              <a:gd name="connsiteY1" fmla="*/ 78581 h 254794"/>
              <a:gd name="connsiteX2" fmla="*/ 531019 w 938213"/>
              <a:gd name="connsiteY2" fmla="*/ 171450 h 254794"/>
              <a:gd name="connsiteX3" fmla="*/ 769144 w 938213"/>
              <a:gd name="connsiteY3" fmla="*/ 230981 h 254794"/>
              <a:gd name="connsiteX4" fmla="*/ 938213 w 938213"/>
              <a:gd name="connsiteY4" fmla="*/ 254794 h 25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213" h="254794">
                <a:moveTo>
                  <a:pt x="0" y="0"/>
                </a:moveTo>
                <a:lnTo>
                  <a:pt x="183356" y="78581"/>
                </a:lnTo>
                <a:lnTo>
                  <a:pt x="531019" y="171450"/>
                </a:lnTo>
                <a:lnTo>
                  <a:pt x="769144" y="230981"/>
                </a:lnTo>
                <a:lnTo>
                  <a:pt x="938213" y="25479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96" name="Freeform 95"/>
          <p:cNvSpPr/>
          <p:nvPr/>
        </p:nvSpPr>
        <p:spPr>
          <a:xfrm>
            <a:off x="2622551" y="3822701"/>
            <a:ext cx="561975" cy="158751"/>
          </a:xfrm>
          <a:custGeom>
            <a:avLst/>
            <a:gdLst>
              <a:gd name="connsiteX0" fmla="*/ 0 w 421481"/>
              <a:gd name="connsiteY0" fmla="*/ 0 h 119063"/>
              <a:gd name="connsiteX1" fmla="*/ 176212 w 421481"/>
              <a:gd name="connsiteY1" fmla="*/ 45244 h 119063"/>
              <a:gd name="connsiteX2" fmla="*/ 421481 w 421481"/>
              <a:gd name="connsiteY2" fmla="*/ 119063 h 119063"/>
            </a:gdLst>
            <a:ahLst/>
            <a:cxnLst>
              <a:cxn ang="0">
                <a:pos x="connsiteX0" y="connsiteY0"/>
              </a:cxn>
              <a:cxn ang="0">
                <a:pos x="connsiteX1" y="connsiteY1"/>
              </a:cxn>
              <a:cxn ang="0">
                <a:pos x="connsiteX2" y="connsiteY2"/>
              </a:cxn>
            </a:cxnLst>
            <a:rect l="l" t="t" r="r" b="b"/>
            <a:pathLst>
              <a:path w="421481" h="119063">
                <a:moveTo>
                  <a:pt x="0" y="0"/>
                </a:moveTo>
                <a:lnTo>
                  <a:pt x="176212" y="45244"/>
                </a:lnTo>
                <a:lnTo>
                  <a:pt x="421481" y="11906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97" name="Freeform 96"/>
          <p:cNvSpPr/>
          <p:nvPr/>
        </p:nvSpPr>
        <p:spPr>
          <a:xfrm>
            <a:off x="2641600" y="2625726"/>
            <a:ext cx="1162051" cy="377825"/>
          </a:xfrm>
          <a:custGeom>
            <a:avLst/>
            <a:gdLst>
              <a:gd name="connsiteX0" fmla="*/ 0 w 871538"/>
              <a:gd name="connsiteY0" fmla="*/ 0 h 283369"/>
              <a:gd name="connsiteX1" fmla="*/ 135731 w 871538"/>
              <a:gd name="connsiteY1" fmla="*/ 42862 h 283369"/>
              <a:gd name="connsiteX2" fmla="*/ 300038 w 871538"/>
              <a:gd name="connsiteY2" fmla="*/ 116681 h 283369"/>
              <a:gd name="connsiteX3" fmla="*/ 500063 w 871538"/>
              <a:gd name="connsiteY3" fmla="*/ 207169 h 283369"/>
              <a:gd name="connsiteX4" fmla="*/ 671513 w 871538"/>
              <a:gd name="connsiteY4" fmla="*/ 252412 h 283369"/>
              <a:gd name="connsiteX5" fmla="*/ 871538 w 871538"/>
              <a:gd name="connsiteY5" fmla="*/ 283369 h 2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538" h="283369">
                <a:moveTo>
                  <a:pt x="0" y="0"/>
                </a:moveTo>
                <a:lnTo>
                  <a:pt x="135731" y="42862"/>
                </a:lnTo>
                <a:lnTo>
                  <a:pt x="300038" y="116681"/>
                </a:lnTo>
                <a:lnTo>
                  <a:pt x="500063" y="207169"/>
                </a:lnTo>
                <a:lnTo>
                  <a:pt x="671513" y="252412"/>
                </a:lnTo>
                <a:lnTo>
                  <a:pt x="871538" y="28336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98" name="Freeform 97"/>
          <p:cNvSpPr/>
          <p:nvPr/>
        </p:nvSpPr>
        <p:spPr>
          <a:xfrm>
            <a:off x="2641601" y="2222500"/>
            <a:ext cx="352425" cy="127000"/>
          </a:xfrm>
          <a:custGeom>
            <a:avLst/>
            <a:gdLst>
              <a:gd name="connsiteX0" fmla="*/ 0 w 264319"/>
              <a:gd name="connsiteY0" fmla="*/ 0 h 95250"/>
              <a:gd name="connsiteX1" fmla="*/ 116681 w 264319"/>
              <a:gd name="connsiteY1" fmla="*/ 40481 h 95250"/>
              <a:gd name="connsiteX2" fmla="*/ 264319 w 264319"/>
              <a:gd name="connsiteY2" fmla="*/ 95250 h 95250"/>
            </a:gdLst>
            <a:ahLst/>
            <a:cxnLst>
              <a:cxn ang="0">
                <a:pos x="connsiteX0" y="connsiteY0"/>
              </a:cxn>
              <a:cxn ang="0">
                <a:pos x="connsiteX1" y="connsiteY1"/>
              </a:cxn>
              <a:cxn ang="0">
                <a:pos x="connsiteX2" y="connsiteY2"/>
              </a:cxn>
            </a:cxnLst>
            <a:rect l="l" t="t" r="r" b="b"/>
            <a:pathLst>
              <a:path w="264319" h="95250">
                <a:moveTo>
                  <a:pt x="0" y="0"/>
                </a:moveTo>
                <a:lnTo>
                  <a:pt x="116681" y="40481"/>
                </a:lnTo>
                <a:lnTo>
                  <a:pt x="264319" y="9525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99" name="Freeform 98"/>
          <p:cNvSpPr/>
          <p:nvPr/>
        </p:nvSpPr>
        <p:spPr>
          <a:xfrm>
            <a:off x="3168651" y="1860551"/>
            <a:ext cx="523875" cy="215900"/>
          </a:xfrm>
          <a:custGeom>
            <a:avLst/>
            <a:gdLst>
              <a:gd name="connsiteX0" fmla="*/ 0 w 392906"/>
              <a:gd name="connsiteY0" fmla="*/ 0 h 161925"/>
              <a:gd name="connsiteX1" fmla="*/ 171450 w 392906"/>
              <a:gd name="connsiteY1" fmla="*/ 76200 h 161925"/>
              <a:gd name="connsiteX2" fmla="*/ 392906 w 392906"/>
              <a:gd name="connsiteY2" fmla="*/ 161925 h 161925"/>
            </a:gdLst>
            <a:ahLst/>
            <a:cxnLst>
              <a:cxn ang="0">
                <a:pos x="connsiteX0" y="connsiteY0"/>
              </a:cxn>
              <a:cxn ang="0">
                <a:pos x="connsiteX1" y="connsiteY1"/>
              </a:cxn>
              <a:cxn ang="0">
                <a:pos x="connsiteX2" y="connsiteY2"/>
              </a:cxn>
            </a:cxnLst>
            <a:rect l="l" t="t" r="r" b="b"/>
            <a:pathLst>
              <a:path w="392906" h="161925">
                <a:moveTo>
                  <a:pt x="0" y="0"/>
                </a:moveTo>
                <a:lnTo>
                  <a:pt x="171450" y="76200"/>
                </a:lnTo>
                <a:lnTo>
                  <a:pt x="392906" y="1619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0" name="Freeform 99"/>
          <p:cNvSpPr/>
          <p:nvPr/>
        </p:nvSpPr>
        <p:spPr>
          <a:xfrm>
            <a:off x="2603500" y="1524001"/>
            <a:ext cx="609600" cy="104775"/>
          </a:xfrm>
          <a:custGeom>
            <a:avLst/>
            <a:gdLst>
              <a:gd name="connsiteX0" fmla="*/ 0 w 457200"/>
              <a:gd name="connsiteY0" fmla="*/ 71438 h 78581"/>
              <a:gd name="connsiteX1" fmla="*/ 157163 w 457200"/>
              <a:gd name="connsiteY1" fmla="*/ 78581 h 78581"/>
              <a:gd name="connsiteX2" fmla="*/ 333375 w 457200"/>
              <a:gd name="connsiteY2" fmla="*/ 42863 h 78581"/>
              <a:gd name="connsiteX3" fmla="*/ 457200 w 457200"/>
              <a:gd name="connsiteY3" fmla="*/ 0 h 78581"/>
            </a:gdLst>
            <a:ahLst/>
            <a:cxnLst>
              <a:cxn ang="0">
                <a:pos x="connsiteX0" y="connsiteY0"/>
              </a:cxn>
              <a:cxn ang="0">
                <a:pos x="connsiteX1" y="connsiteY1"/>
              </a:cxn>
              <a:cxn ang="0">
                <a:pos x="connsiteX2" y="connsiteY2"/>
              </a:cxn>
              <a:cxn ang="0">
                <a:pos x="connsiteX3" y="connsiteY3"/>
              </a:cxn>
            </a:cxnLst>
            <a:rect l="l" t="t" r="r" b="b"/>
            <a:pathLst>
              <a:path w="457200" h="78581">
                <a:moveTo>
                  <a:pt x="0" y="71438"/>
                </a:moveTo>
                <a:lnTo>
                  <a:pt x="157163" y="78581"/>
                </a:lnTo>
                <a:lnTo>
                  <a:pt x="333375" y="42863"/>
                </a:lnTo>
                <a:lnTo>
                  <a:pt x="45720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1" name="Freeform 100"/>
          <p:cNvSpPr/>
          <p:nvPr/>
        </p:nvSpPr>
        <p:spPr>
          <a:xfrm>
            <a:off x="3492500" y="1514475"/>
            <a:ext cx="457200" cy="9525"/>
          </a:xfrm>
          <a:custGeom>
            <a:avLst/>
            <a:gdLst>
              <a:gd name="connsiteX0" fmla="*/ 0 w 342900"/>
              <a:gd name="connsiteY0" fmla="*/ 7144 h 7144"/>
              <a:gd name="connsiteX1" fmla="*/ 116681 w 342900"/>
              <a:gd name="connsiteY1" fmla="*/ 4763 h 7144"/>
              <a:gd name="connsiteX2" fmla="*/ 221456 w 342900"/>
              <a:gd name="connsiteY2" fmla="*/ 0 h 7144"/>
              <a:gd name="connsiteX3" fmla="*/ 342900 w 342900"/>
              <a:gd name="connsiteY3" fmla="*/ 0 h 7144"/>
            </a:gdLst>
            <a:ahLst/>
            <a:cxnLst>
              <a:cxn ang="0">
                <a:pos x="connsiteX0" y="connsiteY0"/>
              </a:cxn>
              <a:cxn ang="0">
                <a:pos x="connsiteX1" y="connsiteY1"/>
              </a:cxn>
              <a:cxn ang="0">
                <a:pos x="connsiteX2" y="connsiteY2"/>
              </a:cxn>
              <a:cxn ang="0">
                <a:pos x="connsiteX3" y="connsiteY3"/>
              </a:cxn>
            </a:cxnLst>
            <a:rect l="l" t="t" r="r" b="b"/>
            <a:pathLst>
              <a:path w="342900" h="7144">
                <a:moveTo>
                  <a:pt x="0" y="7144"/>
                </a:moveTo>
                <a:lnTo>
                  <a:pt x="116681" y="4763"/>
                </a:lnTo>
                <a:lnTo>
                  <a:pt x="221456" y="0"/>
                </a:lnTo>
                <a:lnTo>
                  <a:pt x="34290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2" name="Freeform 101"/>
          <p:cNvSpPr/>
          <p:nvPr/>
        </p:nvSpPr>
        <p:spPr>
          <a:xfrm>
            <a:off x="4019551" y="895352"/>
            <a:ext cx="1536700" cy="5867400"/>
          </a:xfrm>
          <a:custGeom>
            <a:avLst/>
            <a:gdLst>
              <a:gd name="connsiteX0" fmla="*/ 981075 w 981075"/>
              <a:gd name="connsiteY0" fmla="*/ 0 h 2962275"/>
              <a:gd name="connsiteX1" fmla="*/ 919162 w 981075"/>
              <a:gd name="connsiteY1" fmla="*/ 157162 h 2962275"/>
              <a:gd name="connsiteX2" fmla="*/ 733425 w 981075"/>
              <a:gd name="connsiteY2" fmla="*/ 600075 h 2962275"/>
              <a:gd name="connsiteX3" fmla="*/ 642937 w 981075"/>
              <a:gd name="connsiteY3" fmla="*/ 781050 h 2962275"/>
              <a:gd name="connsiteX4" fmla="*/ 390525 w 981075"/>
              <a:gd name="connsiteY4" fmla="*/ 1457325 h 2962275"/>
              <a:gd name="connsiteX5" fmla="*/ 80962 w 981075"/>
              <a:gd name="connsiteY5" fmla="*/ 2009775 h 2962275"/>
              <a:gd name="connsiteX6" fmla="*/ 0 w 981075"/>
              <a:gd name="connsiteY6" fmla="*/ 2514600 h 2962275"/>
              <a:gd name="connsiteX7" fmla="*/ 123825 w 981075"/>
              <a:gd name="connsiteY7" fmla="*/ 2962275 h 2962275"/>
              <a:gd name="connsiteX0" fmla="*/ 1057275 w 1057275"/>
              <a:gd name="connsiteY0" fmla="*/ 0 h 4400550"/>
              <a:gd name="connsiteX1" fmla="*/ 995362 w 1057275"/>
              <a:gd name="connsiteY1" fmla="*/ 157162 h 4400550"/>
              <a:gd name="connsiteX2" fmla="*/ 809625 w 1057275"/>
              <a:gd name="connsiteY2" fmla="*/ 600075 h 4400550"/>
              <a:gd name="connsiteX3" fmla="*/ 719137 w 1057275"/>
              <a:gd name="connsiteY3" fmla="*/ 781050 h 4400550"/>
              <a:gd name="connsiteX4" fmla="*/ 466725 w 1057275"/>
              <a:gd name="connsiteY4" fmla="*/ 1457325 h 4400550"/>
              <a:gd name="connsiteX5" fmla="*/ 157162 w 1057275"/>
              <a:gd name="connsiteY5" fmla="*/ 2009775 h 4400550"/>
              <a:gd name="connsiteX6" fmla="*/ 76200 w 1057275"/>
              <a:gd name="connsiteY6" fmla="*/ 2514600 h 4400550"/>
              <a:gd name="connsiteX7" fmla="*/ 0 w 1057275"/>
              <a:gd name="connsiteY7" fmla="*/ 4400550 h 4400550"/>
              <a:gd name="connsiteX0" fmla="*/ 1152525 w 1152525"/>
              <a:gd name="connsiteY0" fmla="*/ 0 h 4400550"/>
              <a:gd name="connsiteX1" fmla="*/ 1090612 w 1152525"/>
              <a:gd name="connsiteY1" fmla="*/ 157162 h 4400550"/>
              <a:gd name="connsiteX2" fmla="*/ 904875 w 1152525"/>
              <a:gd name="connsiteY2" fmla="*/ 600075 h 4400550"/>
              <a:gd name="connsiteX3" fmla="*/ 814387 w 1152525"/>
              <a:gd name="connsiteY3" fmla="*/ 781050 h 4400550"/>
              <a:gd name="connsiteX4" fmla="*/ 561975 w 1152525"/>
              <a:gd name="connsiteY4" fmla="*/ 1457325 h 4400550"/>
              <a:gd name="connsiteX5" fmla="*/ 252412 w 1152525"/>
              <a:gd name="connsiteY5" fmla="*/ 2009775 h 4400550"/>
              <a:gd name="connsiteX6" fmla="*/ 0 w 1152525"/>
              <a:gd name="connsiteY6" fmla="*/ 2543175 h 4400550"/>
              <a:gd name="connsiteX7" fmla="*/ 95250 w 1152525"/>
              <a:gd name="connsiteY7" fmla="*/ 4400550 h 440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525" h="4400550">
                <a:moveTo>
                  <a:pt x="1152525" y="0"/>
                </a:moveTo>
                <a:lnTo>
                  <a:pt x="1090612" y="157162"/>
                </a:lnTo>
                <a:lnTo>
                  <a:pt x="904875" y="600075"/>
                </a:lnTo>
                <a:lnTo>
                  <a:pt x="814387" y="781050"/>
                </a:lnTo>
                <a:lnTo>
                  <a:pt x="561975" y="1457325"/>
                </a:lnTo>
                <a:lnTo>
                  <a:pt x="252412" y="2009775"/>
                </a:lnTo>
                <a:lnTo>
                  <a:pt x="0" y="2543175"/>
                </a:lnTo>
                <a:lnTo>
                  <a:pt x="95250" y="4400550"/>
                </a:lnTo>
              </a:path>
            </a:pathLst>
          </a:custGeom>
          <a:noFill/>
          <a:ln>
            <a:solidFill>
              <a:schemeClr val="accent5">
                <a:lumMod val="75000"/>
              </a:schemeClr>
            </a:solidFill>
            <a:prstDash val="dash"/>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3" name="Freeform 102"/>
          <p:cNvSpPr/>
          <p:nvPr/>
        </p:nvSpPr>
        <p:spPr>
          <a:xfrm>
            <a:off x="2946401" y="895351"/>
            <a:ext cx="488951" cy="1758949"/>
          </a:xfrm>
          <a:custGeom>
            <a:avLst/>
            <a:gdLst>
              <a:gd name="connsiteX0" fmla="*/ 366713 w 366713"/>
              <a:gd name="connsiteY0" fmla="*/ 0 h 1319212"/>
              <a:gd name="connsiteX1" fmla="*/ 276225 w 366713"/>
              <a:gd name="connsiteY1" fmla="*/ 400050 h 1319212"/>
              <a:gd name="connsiteX2" fmla="*/ 157163 w 366713"/>
              <a:gd name="connsiteY2" fmla="*/ 785812 h 1319212"/>
              <a:gd name="connsiteX3" fmla="*/ 0 w 366713"/>
              <a:gd name="connsiteY3" fmla="*/ 1319212 h 1319212"/>
            </a:gdLst>
            <a:ahLst/>
            <a:cxnLst>
              <a:cxn ang="0">
                <a:pos x="connsiteX0" y="connsiteY0"/>
              </a:cxn>
              <a:cxn ang="0">
                <a:pos x="connsiteX1" y="connsiteY1"/>
              </a:cxn>
              <a:cxn ang="0">
                <a:pos x="connsiteX2" y="connsiteY2"/>
              </a:cxn>
              <a:cxn ang="0">
                <a:pos x="connsiteX3" y="connsiteY3"/>
              </a:cxn>
            </a:cxnLst>
            <a:rect l="l" t="t" r="r" b="b"/>
            <a:pathLst>
              <a:path w="366713" h="1319212">
                <a:moveTo>
                  <a:pt x="366713" y="0"/>
                </a:moveTo>
                <a:lnTo>
                  <a:pt x="276225" y="400050"/>
                </a:lnTo>
                <a:lnTo>
                  <a:pt x="157163" y="785812"/>
                </a:lnTo>
                <a:lnTo>
                  <a:pt x="0" y="1319212"/>
                </a:lnTo>
              </a:path>
            </a:pathLst>
          </a:custGeom>
          <a:noFill/>
          <a:ln>
            <a:solidFill>
              <a:schemeClr val="accent5">
                <a:lumMod val="75000"/>
              </a:schemeClr>
            </a:solidFill>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41" name="TextBox 40"/>
          <p:cNvSpPr txBox="1"/>
          <p:nvPr/>
        </p:nvSpPr>
        <p:spPr>
          <a:xfrm>
            <a:off x="833659" y="0"/>
            <a:ext cx="11409848" cy="646331"/>
          </a:xfrm>
          <a:prstGeom prst="rect">
            <a:avLst/>
          </a:prstGeom>
          <a:noFill/>
        </p:spPr>
        <p:txBody>
          <a:bodyPr wrap="square" rtlCol="0">
            <a:spAutoFit/>
          </a:bodyPr>
          <a:lstStyle/>
          <a:p>
            <a:r>
              <a:rPr lang="en-US" sz="3600" b="1" dirty="0">
                <a:cs typeface="Arial" panose="020B0604020202020204" pitchFamily="34" charset="0"/>
              </a:rPr>
              <a:t>Metal </a:t>
            </a:r>
            <a:r>
              <a:rPr lang="en-US" sz="3600" b="1" dirty="0" smtClean="0">
                <a:cs typeface="Arial" panose="020B0604020202020204" pitchFamily="34" charset="0"/>
              </a:rPr>
              <a:t>Earth – Seismic section</a:t>
            </a:r>
            <a:endParaRPr lang="en-CA" sz="3600" b="1" dirty="0">
              <a:cs typeface="Arial" panose="020B0604020202020204" pitchFamily="34" charset="0"/>
            </a:endParaRPr>
          </a:p>
        </p:txBody>
      </p:sp>
      <p:sp>
        <p:nvSpPr>
          <p:cNvPr id="49" name="Freeform 48"/>
          <p:cNvSpPr/>
          <p:nvPr/>
        </p:nvSpPr>
        <p:spPr>
          <a:xfrm>
            <a:off x="6960903" y="1125416"/>
            <a:ext cx="1083733" cy="3272040"/>
          </a:xfrm>
          <a:custGeom>
            <a:avLst/>
            <a:gdLst>
              <a:gd name="connsiteX0" fmla="*/ 0 w 812800"/>
              <a:gd name="connsiteY0" fmla="*/ 0 h 2454030"/>
              <a:gd name="connsiteX1" fmla="*/ 273538 w 812800"/>
              <a:gd name="connsiteY1" fmla="*/ 398584 h 2454030"/>
              <a:gd name="connsiteX2" fmla="*/ 500185 w 812800"/>
              <a:gd name="connsiteY2" fmla="*/ 820615 h 2454030"/>
              <a:gd name="connsiteX3" fmla="*/ 648677 w 812800"/>
              <a:gd name="connsiteY3" fmla="*/ 1312984 h 2454030"/>
              <a:gd name="connsiteX4" fmla="*/ 750277 w 812800"/>
              <a:gd name="connsiteY4" fmla="*/ 1664676 h 2454030"/>
              <a:gd name="connsiteX5" fmla="*/ 750277 w 812800"/>
              <a:gd name="connsiteY5" fmla="*/ 2071076 h 2454030"/>
              <a:gd name="connsiteX6" fmla="*/ 812800 w 812800"/>
              <a:gd name="connsiteY6" fmla="*/ 2454030 h 245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 h="2454030">
                <a:moveTo>
                  <a:pt x="0" y="0"/>
                </a:moveTo>
                <a:lnTo>
                  <a:pt x="273538" y="398584"/>
                </a:lnTo>
                <a:lnTo>
                  <a:pt x="500185" y="820615"/>
                </a:lnTo>
                <a:lnTo>
                  <a:pt x="648677" y="1312984"/>
                </a:lnTo>
                <a:lnTo>
                  <a:pt x="750277" y="1664676"/>
                </a:lnTo>
                <a:lnTo>
                  <a:pt x="750277" y="2071076"/>
                </a:lnTo>
                <a:lnTo>
                  <a:pt x="812800" y="2454030"/>
                </a:lnTo>
              </a:path>
            </a:pathLst>
          </a:custGeom>
          <a:noFill/>
          <a:ln w="28575">
            <a:solidFill>
              <a:schemeClr val="accent4">
                <a:lumMod val="75000"/>
              </a:schemeClr>
            </a:solidFill>
            <a:prstDash val="dash"/>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50" name="TextBox 49"/>
          <p:cNvSpPr txBox="1"/>
          <p:nvPr/>
        </p:nvSpPr>
        <p:spPr>
          <a:xfrm>
            <a:off x="7324725" y="1143428"/>
            <a:ext cx="2710550" cy="379656"/>
          </a:xfrm>
          <a:prstGeom prst="rect">
            <a:avLst/>
          </a:prstGeom>
          <a:solidFill>
            <a:srgbClr val="FFFFFF">
              <a:alpha val="50196"/>
            </a:srgbClr>
          </a:solidFill>
        </p:spPr>
        <p:txBody>
          <a:bodyPr wrap="none" rtlCol="0">
            <a:spAutoFit/>
          </a:bodyPr>
          <a:lstStyle/>
          <a:p>
            <a:r>
              <a:rPr lang="en-CA" sz="1867" dirty="0" err="1"/>
              <a:t>Misema</a:t>
            </a:r>
            <a:r>
              <a:rPr lang="en-CA" sz="1867" dirty="0"/>
              <a:t> Lake-Mist Lake </a:t>
            </a:r>
            <a:r>
              <a:rPr lang="en-CA" sz="1867" dirty="0" err="1"/>
              <a:t>flt</a:t>
            </a:r>
            <a:endParaRPr lang="en-CA" sz="1867" dirty="0"/>
          </a:p>
        </p:txBody>
      </p:sp>
      <p:sp>
        <p:nvSpPr>
          <p:cNvPr id="51" name="TextBox 50"/>
          <p:cNvSpPr txBox="1"/>
          <p:nvPr/>
        </p:nvSpPr>
        <p:spPr>
          <a:xfrm>
            <a:off x="3287611" y="3423348"/>
            <a:ext cx="625492" cy="379656"/>
          </a:xfrm>
          <a:prstGeom prst="rect">
            <a:avLst/>
          </a:prstGeom>
          <a:solidFill>
            <a:srgbClr val="FFFFFF">
              <a:alpha val="50196"/>
            </a:srgbClr>
          </a:solidFill>
        </p:spPr>
        <p:txBody>
          <a:bodyPr wrap="none" rtlCol="0">
            <a:spAutoFit/>
          </a:bodyPr>
          <a:lstStyle/>
          <a:p>
            <a:r>
              <a:rPr lang="en-CA" sz="1867" dirty="0"/>
              <a:t>CLLF</a:t>
            </a:r>
          </a:p>
        </p:txBody>
      </p:sp>
      <p:sp>
        <p:nvSpPr>
          <p:cNvPr id="52" name="TextBox 51"/>
          <p:cNvSpPr txBox="1"/>
          <p:nvPr/>
        </p:nvSpPr>
        <p:spPr>
          <a:xfrm>
            <a:off x="1184177" y="877573"/>
            <a:ext cx="1790490" cy="379656"/>
          </a:xfrm>
          <a:prstGeom prst="rect">
            <a:avLst/>
          </a:prstGeom>
          <a:solidFill>
            <a:srgbClr val="FFFFFF">
              <a:alpha val="50196"/>
            </a:srgbClr>
          </a:solidFill>
        </p:spPr>
        <p:txBody>
          <a:bodyPr wrap="none" rtlCol="0">
            <a:spAutoFit/>
          </a:bodyPr>
          <a:lstStyle/>
          <a:p>
            <a:r>
              <a:rPr lang="en-CA" sz="1867" dirty="0"/>
              <a:t>Lincoln </a:t>
            </a:r>
            <a:r>
              <a:rPr lang="en-CA" sz="1867" dirty="0" smtClean="0"/>
              <a:t>Nipissing</a:t>
            </a:r>
            <a:endParaRPr lang="en-CA" sz="1867" dirty="0"/>
          </a:p>
        </p:txBody>
      </p:sp>
      <p:sp>
        <p:nvSpPr>
          <p:cNvPr id="6" name="TextBox 5"/>
          <p:cNvSpPr txBox="1"/>
          <p:nvPr/>
        </p:nvSpPr>
        <p:spPr>
          <a:xfrm>
            <a:off x="8343900" y="1663344"/>
            <a:ext cx="3672057" cy="4801314"/>
          </a:xfrm>
          <a:prstGeom prst="rect">
            <a:avLst/>
          </a:prstGeom>
          <a:solidFill>
            <a:schemeClr val="bg1"/>
          </a:solidFill>
        </p:spPr>
        <p:txBody>
          <a:bodyPr wrap="square" rtlCol="0">
            <a:spAutoFit/>
          </a:bodyPr>
          <a:lstStyle/>
          <a:p>
            <a:r>
              <a:rPr lang="en-CA" sz="2400" dirty="0"/>
              <a:t>The fertile, highly endowed faults manifest themselves </a:t>
            </a:r>
            <a:r>
              <a:rPr lang="en-CA" sz="2400" dirty="0" err="1"/>
              <a:t>geophysically</a:t>
            </a:r>
            <a:r>
              <a:rPr lang="en-CA" sz="2400" dirty="0"/>
              <a:t> as large through going features that separates domains that have distinct physical properties. </a:t>
            </a:r>
            <a:endParaRPr lang="en-CA" sz="2400" dirty="0" smtClean="0"/>
          </a:p>
          <a:p>
            <a:endParaRPr lang="en-CA" sz="2400" dirty="0"/>
          </a:p>
          <a:p>
            <a:r>
              <a:rPr lang="en-CA" sz="2400" dirty="0" smtClean="0"/>
              <a:t>MT </a:t>
            </a:r>
            <a:r>
              <a:rPr lang="en-CA" sz="2400" dirty="0"/>
              <a:t>surveys shows a distinct contrast in the structural hanging wall of the fertile systems</a:t>
            </a:r>
            <a:r>
              <a:rPr lang="en-CA" sz="2000" dirty="0">
                <a:latin typeface="Arial Narrow" panose="020B0606020202030204" pitchFamily="34" charset="0"/>
              </a:rPr>
              <a:t>.</a:t>
            </a:r>
          </a:p>
          <a:p>
            <a:endParaRPr lang="en-CA" dirty="0"/>
          </a:p>
        </p:txBody>
      </p:sp>
    </p:spTree>
    <p:extLst>
      <p:ext uri="{BB962C8B-B14F-4D97-AF65-F5344CB8AC3E}">
        <p14:creationId xmlns:p14="http://schemas.microsoft.com/office/powerpoint/2010/main" val="139743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ppt_x"/>
                                          </p:val>
                                        </p:tav>
                                        <p:tav tm="100000">
                                          <p:val>
                                            <p:strVal val="#ppt_x"/>
                                          </p:val>
                                        </p:tav>
                                      </p:tavLst>
                                    </p:anim>
                                    <p:anim calcmode="lin" valueType="num">
                                      <p:cBhvr additive="base">
                                        <p:cTn id="1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grpSp>
      <p:sp>
        <p:nvSpPr>
          <p:cNvPr id="11" name="TextBox 10"/>
          <p:cNvSpPr txBox="1"/>
          <p:nvPr/>
        </p:nvSpPr>
        <p:spPr>
          <a:xfrm>
            <a:off x="1507441" y="-287441"/>
            <a:ext cx="11409848" cy="307777"/>
          </a:xfrm>
          <a:prstGeom prst="rect">
            <a:avLst/>
          </a:prstGeom>
          <a:noFill/>
        </p:spPr>
        <p:txBody>
          <a:bodyPr wrap="square" rtlCol="0">
            <a:spAutoFit/>
          </a:bodyPr>
          <a:lstStyle/>
          <a:p>
            <a:r>
              <a:rPr lang="en-CA" sz="1400" dirty="0"/>
              <a:t>	</a:t>
            </a:r>
            <a:endParaRPr lang="en-CA" sz="2800" dirty="0">
              <a:latin typeface="Arial Narrow" panose="020B0606020202030204" pitchFamily="34" charset="0"/>
            </a:endParaRPr>
          </a:p>
        </p:txBody>
      </p:sp>
      <p:sp>
        <p:nvSpPr>
          <p:cNvPr id="6" name="TextBox 5"/>
          <p:cNvSpPr txBox="1"/>
          <p:nvPr/>
        </p:nvSpPr>
        <p:spPr>
          <a:xfrm>
            <a:off x="798702" y="32774"/>
            <a:ext cx="8640960" cy="646331"/>
          </a:xfrm>
          <a:prstGeom prst="rect">
            <a:avLst/>
          </a:prstGeom>
          <a:noFill/>
        </p:spPr>
        <p:txBody>
          <a:bodyPr wrap="square" rtlCol="0">
            <a:spAutoFit/>
          </a:bodyPr>
          <a:lstStyle/>
          <a:p>
            <a:r>
              <a:rPr lang="en-CA" sz="3600" b="1" dirty="0" smtClean="0"/>
              <a:t>Geophysical expression of the faults</a:t>
            </a:r>
            <a:endParaRPr lang="en-CA" sz="3600" b="1" dirty="0"/>
          </a:p>
        </p:txBody>
      </p:sp>
      <p:sp>
        <p:nvSpPr>
          <p:cNvPr id="14" name="Rectangle 13"/>
          <p:cNvSpPr/>
          <p:nvPr/>
        </p:nvSpPr>
        <p:spPr>
          <a:xfrm>
            <a:off x="911424" y="1052736"/>
            <a:ext cx="10824358" cy="5170646"/>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CA" sz="3000" b="1" dirty="0" smtClean="0">
                <a:cs typeface="Arial" panose="020B0604020202020204" pitchFamily="34" charset="0"/>
              </a:rPr>
              <a:t>LLCDZ </a:t>
            </a:r>
            <a:r>
              <a:rPr lang="en-CA" sz="3000" dirty="0" smtClean="0">
                <a:cs typeface="Arial" panose="020B0604020202020204" pitchFamily="34" charset="0"/>
              </a:rPr>
              <a:t>widespread </a:t>
            </a:r>
            <a:r>
              <a:rPr lang="en-CA" sz="3000" dirty="0" err="1">
                <a:cs typeface="Arial" panose="020B0604020202020204" pitchFamily="34" charset="0"/>
              </a:rPr>
              <a:t>alkalic</a:t>
            </a:r>
            <a:r>
              <a:rPr lang="en-CA" sz="3000" dirty="0">
                <a:cs typeface="Arial" panose="020B0604020202020204" pitchFamily="34" charset="0"/>
              </a:rPr>
              <a:t> volcanic rocks intercalated with Timiskaming sedimentary </a:t>
            </a:r>
            <a:r>
              <a:rPr lang="en-CA" sz="3000" dirty="0" smtClean="0">
                <a:cs typeface="Arial" panose="020B0604020202020204" pitchFamily="34" charset="0"/>
              </a:rPr>
              <a:t>rocks</a:t>
            </a:r>
            <a:r>
              <a:rPr lang="en-CA" sz="3000" dirty="0">
                <a:cs typeface="Arial" panose="020B0604020202020204" pitchFamily="34" charset="0"/>
              </a:rPr>
              <a:t> </a:t>
            </a:r>
            <a:r>
              <a:rPr lang="en-CA" sz="3000" dirty="0" smtClean="0">
                <a:cs typeface="Arial" panose="020B0604020202020204" pitchFamily="34" charset="0"/>
              </a:rPr>
              <a:t>and a </a:t>
            </a:r>
            <a:r>
              <a:rPr lang="en-CA" sz="3000" dirty="0">
                <a:cs typeface="Arial" panose="020B0604020202020204" pitchFamily="34" charset="0"/>
              </a:rPr>
              <a:t>wide damage zone is observed in the </a:t>
            </a:r>
            <a:r>
              <a:rPr lang="en-CA" sz="3000" dirty="0" smtClean="0">
                <a:cs typeface="Arial" panose="020B0604020202020204" pitchFamily="34" charset="0"/>
              </a:rPr>
              <a:t>footwall. Fault extends </a:t>
            </a:r>
            <a:r>
              <a:rPr lang="en-CA" sz="3000" dirty="0">
                <a:cs typeface="Arial" panose="020B0604020202020204" pitchFamily="34" charset="0"/>
              </a:rPr>
              <a:t>to + 30km, into lower crust / </a:t>
            </a:r>
            <a:r>
              <a:rPr lang="en-CA" sz="3000" dirty="0" smtClean="0">
                <a:cs typeface="Arial" panose="020B0604020202020204" pitchFamily="34" charset="0"/>
              </a:rPr>
              <a:t>mantle and is associated with strong carbonate alteration, </a:t>
            </a:r>
            <a:r>
              <a:rPr lang="en-CA" sz="3000" dirty="0" err="1" smtClean="0">
                <a:cs typeface="Arial" panose="020B0604020202020204" pitchFamily="34" charset="0"/>
              </a:rPr>
              <a:t>potassic</a:t>
            </a:r>
            <a:r>
              <a:rPr lang="en-CA" sz="3000" dirty="0" smtClean="0">
                <a:cs typeface="Arial" panose="020B0604020202020204" pitchFamily="34" charset="0"/>
              </a:rPr>
              <a:t> alteration and large </a:t>
            </a:r>
            <a:r>
              <a:rPr lang="en-CA" sz="3000" dirty="0">
                <a:cs typeface="Arial" panose="020B0604020202020204" pitchFamily="34" charset="0"/>
              </a:rPr>
              <a:t>gold deposits (11Moz Kerr Addison) </a:t>
            </a:r>
          </a:p>
          <a:p>
            <a:pPr marL="257175" indent="-257175">
              <a:buFont typeface="Arial" panose="020B0604020202020204" pitchFamily="34" charset="0"/>
              <a:buChar char="•"/>
            </a:pPr>
            <a:r>
              <a:rPr lang="en-CA" sz="3000" b="1" dirty="0" smtClean="0">
                <a:cs typeface="Arial" panose="020B0604020202020204" pitchFamily="34" charset="0"/>
              </a:rPr>
              <a:t>LNSZ </a:t>
            </a:r>
            <a:r>
              <a:rPr lang="en-CA" sz="3000" dirty="0" smtClean="0">
                <a:cs typeface="Arial" panose="020B0604020202020204" pitchFamily="34" charset="0"/>
              </a:rPr>
              <a:t>depth extent- approx. 12km associated with similar alteration to main LLCDZ and associated with numerous gold prospects and similar alteration.</a:t>
            </a:r>
          </a:p>
          <a:p>
            <a:pPr marL="257175" indent="-257175">
              <a:buFont typeface="Arial" panose="020B0604020202020204" pitchFamily="34" charset="0"/>
              <a:buChar char="•"/>
            </a:pPr>
            <a:r>
              <a:rPr lang="en-CA" sz="3000" b="1" dirty="0" smtClean="0">
                <a:cs typeface="Arial" panose="020B0604020202020204" pitchFamily="34" charset="0"/>
              </a:rPr>
              <a:t>MLF / MMF  - </a:t>
            </a:r>
            <a:r>
              <a:rPr lang="en-CA" sz="3000" dirty="0" smtClean="0">
                <a:cs typeface="Arial" panose="020B0604020202020204" pitchFamily="34" charset="0"/>
              </a:rPr>
              <a:t>extension to &gt;21km. Minimal carbonate alteration, quartz veins, localized mineralized occurrences, and lack of extensive alkaline intrusions</a:t>
            </a:r>
            <a:endParaRPr lang="en-CA" sz="3000" dirty="0">
              <a:cs typeface="Arial" panose="020B0604020202020204" pitchFamily="34" charset="0"/>
            </a:endParaRPr>
          </a:p>
        </p:txBody>
      </p:sp>
    </p:spTree>
    <p:extLst>
      <p:ext uri="{BB962C8B-B14F-4D97-AF65-F5344CB8AC3E}">
        <p14:creationId xmlns:p14="http://schemas.microsoft.com/office/powerpoint/2010/main" val="1000728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5" name="Rectangle 4"/>
          <p:cNvSpPr/>
          <p:nvPr/>
        </p:nvSpPr>
        <p:spPr>
          <a:xfrm>
            <a:off x="2202873" y="1859063"/>
            <a:ext cx="8188036" cy="461665"/>
          </a:xfrm>
          <a:prstGeom prst="rect">
            <a:avLst/>
          </a:prstGeom>
          <a:noFill/>
        </p:spPr>
        <p:txBody>
          <a:bodyPr wrap="square">
            <a:spAutoFit/>
          </a:bodyPr>
          <a:lstStyle/>
          <a:p>
            <a:endParaRPr lang="fr-CA" sz="2400" dirty="0">
              <a:solidFill>
                <a:prstClr val="black"/>
              </a:solidFill>
            </a:endParaRPr>
          </a:p>
        </p:txBody>
      </p:sp>
      <p:sp>
        <p:nvSpPr>
          <p:cNvPr id="11" name="TextBox 10"/>
          <p:cNvSpPr txBox="1"/>
          <p:nvPr/>
        </p:nvSpPr>
        <p:spPr>
          <a:xfrm>
            <a:off x="859370" y="87143"/>
            <a:ext cx="5245006" cy="646331"/>
          </a:xfrm>
          <a:prstGeom prst="rect">
            <a:avLst/>
          </a:prstGeom>
          <a:noFill/>
        </p:spPr>
        <p:txBody>
          <a:bodyPr wrap="square" rtlCol="0">
            <a:spAutoFit/>
          </a:bodyPr>
          <a:lstStyle/>
          <a:p>
            <a:r>
              <a:rPr lang="en-CA" sz="3600" b="1" dirty="0" smtClean="0"/>
              <a:t> Tectonic setting</a:t>
            </a:r>
            <a:endParaRPr lang="en-CA" sz="3600" b="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68" y="816181"/>
            <a:ext cx="10674639" cy="5286872"/>
          </a:xfrm>
          <a:prstGeom prst="rect">
            <a:avLst/>
          </a:prstGeom>
        </p:spPr>
      </p:pic>
      <p:sp>
        <p:nvSpPr>
          <p:cNvPr id="8" name="Rectangle 7"/>
          <p:cNvSpPr/>
          <p:nvPr/>
        </p:nvSpPr>
        <p:spPr>
          <a:xfrm>
            <a:off x="6415572" y="839099"/>
            <a:ext cx="1327132" cy="978928"/>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7799512" y="5589067"/>
            <a:ext cx="4392488" cy="400110"/>
          </a:xfrm>
          <a:prstGeom prst="rect">
            <a:avLst/>
          </a:prstGeom>
          <a:noFill/>
        </p:spPr>
        <p:txBody>
          <a:bodyPr wrap="square" rtlCol="0">
            <a:spAutoFit/>
          </a:bodyPr>
          <a:lstStyle/>
          <a:p>
            <a:r>
              <a:rPr lang="en-CA" sz="2000" b="1" i="1" dirty="0" smtClean="0"/>
              <a:t>Modified after Groves et al. (1998) </a:t>
            </a:r>
            <a:endParaRPr lang="en-CA" sz="2000" b="1" i="1" dirty="0"/>
          </a:p>
        </p:txBody>
      </p:sp>
      <p:cxnSp>
        <p:nvCxnSpPr>
          <p:cNvPr id="15" name="Straight Connector 14"/>
          <p:cNvCxnSpPr/>
          <p:nvPr/>
        </p:nvCxnSpPr>
        <p:spPr>
          <a:xfrm>
            <a:off x="6888088" y="3212976"/>
            <a:ext cx="382100" cy="36004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79138" y="2782226"/>
            <a:ext cx="544885" cy="672236"/>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229877" y="2556691"/>
            <a:ext cx="682345" cy="910284"/>
          </a:xfrm>
          <a:prstGeom prst="line">
            <a:avLst/>
          </a:prstGeom>
          <a:ln w="38100">
            <a:solidFill>
              <a:srgbClr val="FF3300"/>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67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798702" y="6374390"/>
            <a:ext cx="11393298" cy="468311"/>
            <a:chOff x="798702" y="6374390"/>
            <a:chExt cx="11393298" cy="468311"/>
          </a:xfrm>
        </p:grpSpPr>
        <p:pic>
          <p:nvPicPr>
            <p:cNvPr id="54" name="Picture 53"/>
            <p:cNvPicPr>
              <a:picLocks noChangeAspect="1"/>
            </p:cNvPicPr>
            <p:nvPr/>
          </p:nvPicPr>
          <p:blipFill>
            <a:blip r:embed="rId3"/>
            <a:stretch>
              <a:fillRect/>
            </a:stretch>
          </p:blipFill>
          <p:spPr>
            <a:xfrm>
              <a:off x="810511" y="6453336"/>
              <a:ext cx="1392362" cy="318637"/>
            </a:xfrm>
            <a:prstGeom prst="rect">
              <a:avLst/>
            </a:prstGeom>
          </p:spPr>
        </p:pic>
        <p:cxnSp>
          <p:nvCxnSpPr>
            <p:cNvPr id="55" name="Straight Connector 54"/>
            <p:cNvCxnSpPr/>
            <p:nvPr/>
          </p:nvCxnSpPr>
          <p:spPr>
            <a:xfrm flipV="1">
              <a:off x="798702" y="6374390"/>
              <a:ext cx="11393298" cy="69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13460" y="6439601"/>
              <a:ext cx="1629224" cy="40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9375" y="6447973"/>
              <a:ext cx="1111951"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grpSp>
      <p:sp>
        <p:nvSpPr>
          <p:cNvPr id="11" name="TextBox 10"/>
          <p:cNvSpPr txBox="1"/>
          <p:nvPr/>
        </p:nvSpPr>
        <p:spPr>
          <a:xfrm>
            <a:off x="1507441" y="-287441"/>
            <a:ext cx="11409848" cy="307777"/>
          </a:xfrm>
          <a:prstGeom prst="rect">
            <a:avLst/>
          </a:prstGeom>
          <a:noFill/>
        </p:spPr>
        <p:txBody>
          <a:bodyPr wrap="square" rtlCol="0">
            <a:spAutoFit/>
          </a:bodyPr>
          <a:lstStyle/>
          <a:p>
            <a:r>
              <a:rPr lang="en-CA" sz="1400" dirty="0"/>
              <a:t>	</a:t>
            </a:r>
            <a:endParaRPr lang="en-CA" sz="2800" dirty="0">
              <a:latin typeface="Arial Narrow" panose="020B0606020202030204" pitchFamily="34" charset="0"/>
            </a:endParaRPr>
          </a:p>
        </p:txBody>
      </p:sp>
      <p:sp>
        <p:nvSpPr>
          <p:cNvPr id="14" name="Rectangle 13"/>
          <p:cNvSpPr/>
          <p:nvPr/>
        </p:nvSpPr>
        <p:spPr>
          <a:xfrm>
            <a:off x="798702" y="0"/>
            <a:ext cx="10094687" cy="646331"/>
          </a:xfrm>
          <a:prstGeom prst="rect">
            <a:avLst/>
          </a:prstGeom>
        </p:spPr>
        <p:txBody>
          <a:bodyPr wrap="none">
            <a:spAutoFit/>
          </a:bodyPr>
          <a:lstStyle/>
          <a:p>
            <a:r>
              <a:rPr lang="en-CA" sz="3600" b="1" dirty="0" smtClean="0">
                <a:solidFill>
                  <a:srgbClr val="FF0000"/>
                </a:solidFill>
              </a:rPr>
              <a:t>Part 6:  Conclusions </a:t>
            </a:r>
            <a:r>
              <a:rPr lang="en-CA" sz="3600" b="1" dirty="0">
                <a:solidFill>
                  <a:srgbClr val="FF0000"/>
                </a:solidFill>
              </a:rPr>
              <a:t>– and </a:t>
            </a:r>
            <a:r>
              <a:rPr lang="en-CA" sz="3600" b="1" dirty="0" err="1">
                <a:solidFill>
                  <a:srgbClr val="FF0000"/>
                </a:solidFill>
              </a:rPr>
              <a:t>metallogenic</a:t>
            </a:r>
            <a:r>
              <a:rPr lang="en-CA" sz="3600" b="1" dirty="0">
                <a:solidFill>
                  <a:srgbClr val="FF0000"/>
                </a:solidFill>
              </a:rPr>
              <a:t> </a:t>
            </a:r>
            <a:r>
              <a:rPr lang="en-CA" sz="3600" b="1" dirty="0" smtClean="0">
                <a:solidFill>
                  <a:srgbClr val="FF0000"/>
                </a:solidFill>
              </a:rPr>
              <a:t>implications</a:t>
            </a:r>
            <a:endParaRPr lang="en-CA" sz="2800" b="1" dirty="0">
              <a:solidFill>
                <a:srgbClr val="FF3300"/>
              </a:solidFill>
            </a:endParaRPr>
          </a:p>
        </p:txBody>
      </p:sp>
      <p:sp>
        <p:nvSpPr>
          <p:cNvPr id="9" name="TextBox 8"/>
          <p:cNvSpPr txBox="1"/>
          <p:nvPr/>
        </p:nvSpPr>
        <p:spPr>
          <a:xfrm>
            <a:off x="789944" y="920346"/>
            <a:ext cx="11138703" cy="4801314"/>
          </a:xfrm>
          <a:prstGeom prst="rect">
            <a:avLst/>
          </a:prstGeom>
          <a:noFill/>
        </p:spPr>
        <p:txBody>
          <a:bodyPr wrap="square" rtlCol="0">
            <a:spAutoFit/>
          </a:bodyPr>
          <a:lstStyle/>
          <a:p>
            <a:pPr marL="457200" indent="-457200">
              <a:buFont typeface="Arial" panose="020B0604020202020204" pitchFamily="34" charset="0"/>
              <a:buChar char="•"/>
            </a:pPr>
            <a:endParaRPr lang="en-CA" sz="1200" b="1" dirty="0" smtClean="0"/>
          </a:p>
          <a:p>
            <a:r>
              <a:rPr lang="en-CA" sz="2400" b="1" dirty="0" smtClean="0"/>
              <a:t>Recent work to unravel the early character of the LLCDZ suggests a significant tectonic event pre-Timiskaming sedimentation</a:t>
            </a:r>
            <a:r>
              <a:rPr lang="en-CA" sz="2400" dirty="0" smtClean="0"/>
              <a:t>.</a:t>
            </a:r>
          </a:p>
          <a:p>
            <a:pPr marL="914400" lvl="1" indent="-457200">
              <a:buFont typeface="Arial" panose="020B0604020202020204" pitchFamily="34" charset="0"/>
              <a:buChar char="•"/>
            </a:pPr>
            <a:r>
              <a:rPr lang="en-CA" sz="2400" dirty="0" smtClean="0"/>
              <a:t>An unconformity on the northern contact of the Timiskaming with the Larder Lake Group, suggests early uplift and erosion of the volcanic rocks of the Larder lake Group.</a:t>
            </a:r>
          </a:p>
          <a:p>
            <a:pPr marL="914400" lvl="1" indent="-457200">
              <a:buFont typeface="Arial" panose="020B0604020202020204" pitchFamily="34" charset="0"/>
              <a:buChar char="•"/>
            </a:pPr>
            <a:r>
              <a:rPr lang="en-CA" sz="2400" dirty="0" smtClean="0"/>
              <a:t>This contact may represent a folded unconformable contact with the Blake River Group.</a:t>
            </a:r>
          </a:p>
          <a:p>
            <a:pPr marL="914400" lvl="1" indent="-457200">
              <a:buFont typeface="Arial" panose="020B0604020202020204" pitchFamily="34" charset="0"/>
              <a:buChar char="•"/>
            </a:pPr>
            <a:r>
              <a:rPr lang="en-CA" sz="2400" dirty="0" smtClean="0"/>
              <a:t>This new model suggests the LLCDZ did not originate as a lithospheric scale crustal fault as postulated by Cameron, </a:t>
            </a:r>
            <a:r>
              <a:rPr lang="en-CA" sz="2400" dirty="0" err="1" smtClean="0"/>
              <a:t>Bleeker</a:t>
            </a:r>
            <a:r>
              <a:rPr lang="en-CA" sz="2400" dirty="0" smtClean="0"/>
              <a:t> or </a:t>
            </a:r>
            <a:r>
              <a:rPr lang="en-CA" sz="2400" dirty="0" err="1" smtClean="0"/>
              <a:t>Bédeaux</a:t>
            </a:r>
            <a:r>
              <a:rPr lang="en-CA" sz="2400" dirty="0" smtClean="0"/>
              <a:t>, but it formed as a primary stratigraphic contact that was later reactivated.</a:t>
            </a:r>
          </a:p>
          <a:p>
            <a:pPr marL="457200" indent="-457200">
              <a:buFont typeface="Arial" panose="020B0604020202020204" pitchFamily="34" charset="0"/>
              <a:buChar char="•"/>
            </a:pPr>
            <a:endParaRPr lang="en-CA" sz="2400" dirty="0" smtClean="0"/>
          </a:p>
          <a:p>
            <a:endParaRPr lang="en-CA" sz="3000" dirty="0"/>
          </a:p>
        </p:txBody>
      </p:sp>
    </p:spTree>
    <p:extLst>
      <p:ext uri="{BB962C8B-B14F-4D97-AF65-F5344CB8AC3E}">
        <p14:creationId xmlns:p14="http://schemas.microsoft.com/office/powerpoint/2010/main" val="33381088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798702" y="6374390"/>
            <a:ext cx="11393298" cy="468311"/>
            <a:chOff x="798702" y="6374390"/>
            <a:chExt cx="11393298" cy="468311"/>
          </a:xfrm>
        </p:grpSpPr>
        <p:pic>
          <p:nvPicPr>
            <p:cNvPr id="54" name="Picture 53"/>
            <p:cNvPicPr>
              <a:picLocks noChangeAspect="1"/>
            </p:cNvPicPr>
            <p:nvPr/>
          </p:nvPicPr>
          <p:blipFill>
            <a:blip r:embed="rId3"/>
            <a:stretch>
              <a:fillRect/>
            </a:stretch>
          </p:blipFill>
          <p:spPr>
            <a:xfrm>
              <a:off x="810511" y="6453336"/>
              <a:ext cx="1392362" cy="318637"/>
            </a:xfrm>
            <a:prstGeom prst="rect">
              <a:avLst/>
            </a:prstGeom>
          </p:spPr>
        </p:pic>
        <p:cxnSp>
          <p:nvCxnSpPr>
            <p:cNvPr id="55" name="Straight Connector 54"/>
            <p:cNvCxnSpPr/>
            <p:nvPr/>
          </p:nvCxnSpPr>
          <p:spPr>
            <a:xfrm flipV="1">
              <a:off x="798702" y="6374390"/>
              <a:ext cx="11393298" cy="69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13460" y="6439601"/>
              <a:ext cx="1629224" cy="40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9375" y="6447973"/>
              <a:ext cx="1111951"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grpSp>
      <p:sp>
        <p:nvSpPr>
          <p:cNvPr id="11" name="TextBox 10"/>
          <p:cNvSpPr txBox="1"/>
          <p:nvPr/>
        </p:nvSpPr>
        <p:spPr>
          <a:xfrm>
            <a:off x="1507441" y="-287441"/>
            <a:ext cx="11409848" cy="307777"/>
          </a:xfrm>
          <a:prstGeom prst="rect">
            <a:avLst/>
          </a:prstGeom>
          <a:noFill/>
        </p:spPr>
        <p:txBody>
          <a:bodyPr wrap="square" rtlCol="0">
            <a:spAutoFit/>
          </a:bodyPr>
          <a:lstStyle/>
          <a:p>
            <a:r>
              <a:rPr lang="en-CA" sz="1400" dirty="0"/>
              <a:t>	</a:t>
            </a:r>
            <a:endParaRPr lang="en-CA" sz="2800" dirty="0">
              <a:latin typeface="Arial Narrow" panose="020B0606020202030204" pitchFamily="34" charset="0"/>
            </a:endParaRPr>
          </a:p>
        </p:txBody>
      </p:sp>
      <p:sp>
        <p:nvSpPr>
          <p:cNvPr id="9" name="TextBox 8"/>
          <p:cNvSpPr txBox="1"/>
          <p:nvPr/>
        </p:nvSpPr>
        <p:spPr>
          <a:xfrm>
            <a:off x="911424" y="705897"/>
            <a:ext cx="10770075" cy="5493812"/>
          </a:xfrm>
          <a:prstGeom prst="rect">
            <a:avLst/>
          </a:prstGeom>
          <a:noFill/>
        </p:spPr>
        <p:txBody>
          <a:bodyPr wrap="square" rtlCol="0">
            <a:spAutoFit/>
          </a:bodyPr>
          <a:lstStyle/>
          <a:p>
            <a:r>
              <a:rPr lang="en-CA" sz="2400" b="1" dirty="0" smtClean="0"/>
              <a:t>Previous models do not consider the stratigraphic nature of this fault </a:t>
            </a:r>
            <a:r>
              <a:rPr lang="en-CA" sz="2400" dirty="0" smtClean="0"/>
              <a:t>:-</a:t>
            </a:r>
          </a:p>
          <a:p>
            <a:pPr marL="914400" lvl="1" indent="-457200">
              <a:buFont typeface="Arial" panose="020B0604020202020204" pitchFamily="34" charset="0"/>
              <a:buChar char="•"/>
            </a:pPr>
            <a:r>
              <a:rPr lang="en-CA" sz="2400" dirty="0" smtClean="0"/>
              <a:t>Cameron and </a:t>
            </a:r>
            <a:r>
              <a:rPr lang="en-CA" sz="2400" dirty="0" err="1" smtClean="0"/>
              <a:t>Bleeker</a:t>
            </a:r>
            <a:r>
              <a:rPr lang="en-CA" sz="2400" dirty="0" smtClean="0"/>
              <a:t> interpreted that the LLCDZ originated as a crustal scale extensional fault, forming during crustal scale extension as a result of lithospheric thinning during Timiskaming alkaline magmatism.</a:t>
            </a:r>
          </a:p>
          <a:p>
            <a:pPr marL="914400" lvl="1" indent="-457200">
              <a:buFont typeface="Arial" panose="020B0604020202020204" pitchFamily="34" charset="0"/>
              <a:buChar char="•"/>
            </a:pPr>
            <a:r>
              <a:rPr lang="en-CA" sz="2400" dirty="0" err="1" smtClean="0"/>
              <a:t>Bédeaux</a:t>
            </a:r>
            <a:r>
              <a:rPr lang="en-CA" sz="2400" dirty="0" smtClean="0"/>
              <a:t> interprets the fault as a reverse fault which formed as a result of linkage of several segments during the terrane collision between the Pontiac and the Abitibi </a:t>
            </a:r>
            <a:r>
              <a:rPr lang="en-CA" sz="2400" dirty="0" err="1" smtClean="0"/>
              <a:t>subprovinces</a:t>
            </a:r>
            <a:r>
              <a:rPr lang="en-CA" sz="2400" dirty="0" smtClean="0"/>
              <a:t>, as an explanation for the present geometry of the fault.</a:t>
            </a:r>
          </a:p>
          <a:p>
            <a:pPr marL="914400" lvl="1" indent="-457200">
              <a:buFont typeface="Arial" panose="020B0604020202020204" pitchFamily="34" charset="0"/>
              <a:buChar char="•"/>
            </a:pPr>
            <a:r>
              <a:rPr lang="en-CA" sz="2400" dirty="0" smtClean="0"/>
              <a:t>Wilkinson’s model interprets the fault as a late </a:t>
            </a:r>
            <a:r>
              <a:rPr lang="en-CA" sz="2400" dirty="0" err="1" smtClean="0"/>
              <a:t>transcurrent</a:t>
            </a:r>
            <a:r>
              <a:rPr lang="en-CA" sz="2400" dirty="0" smtClean="0"/>
              <a:t> fault system</a:t>
            </a:r>
          </a:p>
          <a:p>
            <a:pPr marL="914400" lvl="1" indent="-457200">
              <a:buFont typeface="Arial" panose="020B0604020202020204" pitchFamily="34" charset="0"/>
              <a:buChar char="•"/>
            </a:pPr>
            <a:endParaRPr lang="en-CA" sz="900" dirty="0" smtClean="0"/>
          </a:p>
          <a:p>
            <a:r>
              <a:rPr lang="en-CA" sz="2400" b="1" dirty="0" smtClean="0"/>
              <a:t>Implications for mineralization based on the new model</a:t>
            </a:r>
          </a:p>
          <a:p>
            <a:pPr marL="914400" lvl="1" indent="-457200">
              <a:buFont typeface="Arial" panose="020B0604020202020204" pitchFamily="34" charset="0"/>
              <a:buChar char="•"/>
            </a:pPr>
            <a:r>
              <a:rPr lang="en-CA" sz="2400" dirty="0" smtClean="0"/>
              <a:t>This primary contact acted as a plane of anisotropy, that localized the development of the fault and migration of hydrothermal fluids and gold mineralization.</a:t>
            </a:r>
          </a:p>
          <a:p>
            <a:pPr marL="457200" indent="-457200">
              <a:buFont typeface="Arial" panose="020B0604020202020204" pitchFamily="34" charset="0"/>
              <a:buChar char="•"/>
            </a:pPr>
            <a:endParaRPr lang="en-CA" sz="3000" dirty="0" smtClean="0"/>
          </a:p>
        </p:txBody>
      </p:sp>
      <p:sp>
        <p:nvSpPr>
          <p:cNvPr id="12" name="Rectangle 11"/>
          <p:cNvSpPr/>
          <p:nvPr/>
        </p:nvSpPr>
        <p:spPr>
          <a:xfrm>
            <a:off x="798533" y="59566"/>
            <a:ext cx="8633774" cy="646331"/>
          </a:xfrm>
          <a:prstGeom prst="rect">
            <a:avLst/>
          </a:prstGeom>
        </p:spPr>
        <p:txBody>
          <a:bodyPr wrap="none">
            <a:spAutoFit/>
          </a:bodyPr>
          <a:lstStyle/>
          <a:p>
            <a:r>
              <a:rPr lang="en-CA" sz="3600" b="1" dirty="0" smtClean="0"/>
              <a:t>Conclusions </a:t>
            </a:r>
            <a:r>
              <a:rPr lang="en-CA" sz="3600" b="1" dirty="0"/>
              <a:t>– and </a:t>
            </a:r>
            <a:r>
              <a:rPr lang="en-CA" sz="3600" b="1" dirty="0" err="1"/>
              <a:t>metallogenic</a:t>
            </a:r>
            <a:r>
              <a:rPr lang="en-CA" sz="3600" b="1" dirty="0"/>
              <a:t> </a:t>
            </a:r>
            <a:r>
              <a:rPr lang="en-CA" sz="3600" b="1" dirty="0" smtClean="0"/>
              <a:t>implications</a:t>
            </a:r>
            <a:endParaRPr lang="en-CA" sz="2800" b="1" dirty="0"/>
          </a:p>
        </p:txBody>
      </p:sp>
    </p:spTree>
    <p:extLst>
      <p:ext uri="{BB962C8B-B14F-4D97-AF65-F5344CB8AC3E}">
        <p14:creationId xmlns:p14="http://schemas.microsoft.com/office/powerpoint/2010/main" val="4527019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798702" y="6374390"/>
            <a:ext cx="11393298" cy="468311"/>
            <a:chOff x="798702" y="6374390"/>
            <a:chExt cx="11393298" cy="468311"/>
          </a:xfrm>
        </p:grpSpPr>
        <p:pic>
          <p:nvPicPr>
            <p:cNvPr id="54" name="Picture 53"/>
            <p:cNvPicPr>
              <a:picLocks noChangeAspect="1"/>
            </p:cNvPicPr>
            <p:nvPr/>
          </p:nvPicPr>
          <p:blipFill>
            <a:blip r:embed="rId3"/>
            <a:stretch>
              <a:fillRect/>
            </a:stretch>
          </p:blipFill>
          <p:spPr>
            <a:xfrm>
              <a:off x="810511" y="6453336"/>
              <a:ext cx="1392362" cy="318637"/>
            </a:xfrm>
            <a:prstGeom prst="rect">
              <a:avLst/>
            </a:prstGeom>
          </p:spPr>
        </p:pic>
        <p:cxnSp>
          <p:nvCxnSpPr>
            <p:cNvPr id="55" name="Straight Connector 54"/>
            <p:cNvCxnSpPr/>
            <p:nvPr/>
          </p:nvCxnSpPr>
          <p:spPr>
            <a:xfrm flipV="1">
              <a:off x="798702" y="6374390"/>
              <a:ext cx="11393298" cy="69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13460" y="6439601"/>
              <a:ext cx="1629224" cy="40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9375" y="6447973"/>
              <a:ext cx="1111951"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grpSp>
      <p:sp>
        <p:nvSpPr>
          <p:cNvPr id="11" name="TextBox 10"/>
          <p:cNvSpPr txBox="1"/>
          <p:nvPr/>
        </p:nvSpPr>
        <p:spPr>
          <a:xfrm>
            <a:off x="1507441" y="-287441"/>
            <a:ext cx="11409848" cy="307777"/>
          </a:xfrm>
          <a:prstGeom prst="rect">
            <a:avLst/>
          </a:prstGeom>
          <a:noFill/>
        </p:spPr>
        <p:txBody>
          <a:bodyPr wrap="square" rtlCol="0">
            <a:spAutoFit/>
          </a:bodyPr>
          <a:lstStyle/>
          <a:p>
            <a:r>
              <a:rPr lang="en-CA" sz="1400" dirty="0"/>
              <a:t>	</a:t>
            </a:r>
            <a:endParaRPr lang="en-CA" sz="2800" dirty="0">
              <a:latin typeface="Arial Narrow" panose="020B0606020202030204" pitchFamily="34" charset="0"/>
            </a:endParaRPr>
          </a:p>
        </p:txBody>
      </p:sp>
      <p:sp>
        <p:nvSpPr>
          <p:cNvPr id="9" name="TextBox 8"/>
          <p:cNvSpPr txBox="1"/>
          <p:nvPr/>
        </p:nvSpPr>
        <p:spPr>
          <a:xfrm>
            <a:off x="879219" y="969161"/>
            <a:ext cx="11049429" cy="4985980"/>
          </a:xfrm>
          <a:prstGeom prst="rect">
            <a:avLst/>
          </a:prstGeom>
          <a:noFill/>
        </p:spPr>
        <p:txBody>
          <a:bodyPr wrap="square" rtlCol="0">
            <a:spAutoFit/>
          </a:bodyPr>
          <a:lstStyle/>
          <a:p>
            <a:r>
              <a:rPr lang="en-CA" sz="2400" b="1" dirty="0" smtClean="0"/>
              <a:t>Geophysical surveys reflect this zone of significant alteration and mineralization.</a:t>
            </a:r>
          </a:p>
          <a:p>
            <a:pPr marL="914400" lvl="1" indent="-457200">
              <a:buFont typeface="Arial" panose="020B0604020202020204" pitchFamily="34" charset="0"/>
              <a:buChar char="•"/>
            </a:pPr>
            <a:r>
              <a:rPr lang="en-CA" sz="2400" dirty="0"/>
              <a:t>Geophysical techniques used to investigate the nature of the fault systems in the Larder Lake area – highlight limitations of the techniques</a:t>
            </a:r>
            <a:r>
              <a:rPr lang="en-CA" sz="2400" dirty="0" smtClean="0"/>
              <a:t>.</a:t>
            </a:r>
          </a:p>
          <a:p>
            <a:pPr marL="914400" lvl="1" indent="-457200">
              <a:buFont typeface="Arial" panose="020B0604020202020204" pitchFamily="34" charset="0"/>
              <a:buChar char="•"/>
            </a:pPr>
            <a:endParaRPr lang="en-CA" sz="1200" dirty="0"/>
          </a:p>
          <a:p>
            <a:pPr marL="914400" lvl="1" indent="-457200">
              <a:buFont typeface="Arial" panose="020B0604020202020204" pitchFamily="34" charset="0"/>
              <a:buChar char="•"/>
            </a:pPr>
            <a:r>
              <a:rPr lang="en-CA" sz="2400" dirty="0" smtClean="0"/>
              <a:t>The </a:t>
            </a:r>
            <a:r>
              <a:rPr lang="en-CA" sz="2400" dirty="0"/>
              <a:t>strong conductive response and termination of horizontal seismic reflectivity is directly correlative with the major LLCDZ and highlights the significance of the structure – reflecting significant alteration and mineralization associated with the </a:t>
            </a:r>
            <a:r>
              <a:rPr lang="en-CA" sz="2400" dirty="0" smtClean="0"/>
              <a:t>fault which extends to depth. </a:t>
            </a:r>
          </a:p>
          <a:p>
            <a:pPr marL="914400" lvl="1" indent="-457200">
              <a:buFont typeface="Arial" panose="020B0604020202020204" pitchFamily="34" charset="0"/>
              <a:buChar char="•"/>
            </a:pPr>
            <a:endParaRPr lang="en-CA" sz="1200" dirty="0"/>
          </a:p>
          <a:p>
            <a:pPr marL="914400" lvl="1" indent="-457200">
              <a:buFont typeface="Arial" panose="020B0604020202020204" pitchFamily="34" charset="0"/>
              <a:buChar char="•"/>
            </a:pPr>
            <a:r>
              <a:rPr lang="en-CA" sz="2400" dirty="0" smtClean="0"/>
              <a:t>The </a:t>
            </a:r>
            <a:r>
              <a:rPr lang="en-CA" sz="2400" dirty="0"/>
              <a:t>LLCDZ did not originate as a major terrane bounding fault, and compared to the </a:t>
            </a:r>
            <a:r>
              <a:rPr lang="en-CA" sz="2400" dirty="0" smtClean="0"/>
              <a:t>LNSZ, </a:t>
            </a:r>
            <a:r>
              <a:rPr lang="en-CA" sz="2400" dirty="0"/>
              <a:t>they both form as basin bounding structures- demarcated by unconformities and juxtaposing older volcanic rocks against younger sedimentary rocks.</a:t>
            </a:r>
          </a:p>
          <a:p>
            <a:pPr marL="457200" indent="-457200">
              <a:buFont typeface="Arial" panose="020B0604020202020204" pitchFamily="34" charset="0"/>
              <a:buChar char="•"/>
            </a:pPr>
            <a:endParaRPr lang="en-CA" sz="3000" dirty="0" smtClean="0"/>
          </a:p>
        </p:txBody>
      </p:sp>
      <p:sp>
        <p:nvSpPr>
          <p:cNvPr id="12" name="Rectangle 11"/>
          <p:cNvSpPr/>
          <p:nvPr/>
        </p:nvSpPr>
        <p:spPr>
          <a:xfrm>
            <a:off x="798702" y="0"/>
            <a:ext cx="8633774" cy="646331"/>
          </a:xfrm>
          <a:prstGeom prst="rect">
            <a:avLst/>
          </a:prstGeom>
        </p:spPr>
        <p:txBody>
          <a:bodyPr wrap="none">
            <a:spAutoFit/>
          </a:bodyPr>
          <a:lstStyle/>
          <a:p>
            <a:r>
              <a:rPr lang="en-CA" sz="3600" b="1" dirty="0" smtClean="0"/>
              <a:t>Conclusions </a:t>
            </a:r>
            <a:r>
              <a:rPr lang="en-CA" sz="3600" b="1" dirty="0"/>
              <a:t>– and </a:t>
            </a:r>
            <a:r>
              <a:rPr lang="en-CA" sz="3600" b="1" dirty="0" err="1"/>
              <a:t>metallogenic</a:t>
            </a:r>
            <a:r>
              <a:rPr lang="en-CA" sz="3600" b="1" dirty="0"/>
              <a:t> </a:t>
            </a:r>
            <a:r>
              <a:rPr lang="en-CA" sz="3600" b="1" dirty="0" smtClean="0"/>
              <a:t>implications</a:t>
            </a:r>
            <a:endParaRPr lang="en-CA" sz="2800" b="1" dirty="0"/>
          </a:p>
        </p:txBody>
      </p:sp>
    </p:spTree>
    <p:extLst>
      <p:ext uri="{BB962C8B-B14F-4D97-AF65-F5344CB8AC3E}">
        <p14:creationId xmlns:p14="http://schemas.microsoft.com/office/powerpoint/2010/main" val="23529253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9"/>
          </p:nvPr>
        </p:nvSpPr>
        <p:spPr/>
      </p:sp>
      <p:sp>
        <p:nvSpPr>
          <p:cNvPr id="3" name="Text Placeholder 2"/>
          <p:cNvSpPr>
            <a:spLocks noGrp="1"/>
          </p:cNvSpPr>
          <p:nvPr>
            <p:ph type="body" sz="quarter" idx="14"/>
          </p:nvPr>
        </p:nvSpPr>
        <p:spPr/>
        <p:txBody>
          <a:bodyPr/>
          <a:lstStyle/>
          <a:p>
            <a:r>
              <a:rPr lang="en-CA" dirty="0"/>
              <a:t>Thank you.</a:t>
            </a:r>
          </a:p>
          <a:p>
            <a:endParaRPr lang="en-CA" dirty="0"/>
          </a:p>
        </p:txBody>
      </p:sp>
      <p:sp>
        <p:nvSpPr>
          <p:cNvPr id="4" name="Text Placeholder 3"/>
          <p:cNvSpPr>
            <a:spLocks noGrp="1"/>
          </p:cNvSpPr>
          <p:nvPr>
            <p:ph type="body" sz="quarter" idx="18"/>
          </p:nvPr>
        </p:nvSpPr>
        <p:spPr/>
        <p:txBody>
          <a:bodyPr>
            <a:normAutofit lnSpcReduction="10000"/>
          </a:bodyPr>
          <a:lstStyle/>
          <a:p>
            <a:r>
              <a:rPr lang="en-US" b="0" dirty="0"/>
              <a:t>Stay up to date via the MERC Newsletter</a:t>
            </a:r>
          </a:p>
          <a:p>
            <a:r>
              <a:rPr lang="en-US" b="0" dirty="0"/>
              <a:t>Subscribe online by visiting:</a:t>
            </a:r>
          </a:p>
          <a:p>
            <a:endParaRPr lang="en-US" b="0" dirty="0"/>
          </a:p>
          <a:p>
            <a:r>
              <a:rPr lang="en-US" dirty="0">
                <a:solidFill>
                  <a:srgbClr val="C3A361"/>
                </a:solidFill>
              </a:rPr>
              <a:t>Merc.laurentian.ca</a:t>
            </a:r>
          </a:p>
          <a:p>
            <a:endParaRPr lang="en-US" b="0" dirty="0"/>
          </a:p>
          <a:p>
            <a:r>
              <a:rPr lang="en-US" b="0" dirty="0"/>
              <a:t>Contact us with questions: </a:t>
            </a:r>
            <a:r>
              <a:rPr lang="en-US" dirty="0"/>
              <a:t>merc@laurentian.ca</a:t>
            </a:r>
            <a:r>
              <a:rPr lang="en-US" b="0" dirty="0"/>
              <a:t> </a:t>
            </a:r>
          </a:p>
          <a:p>
            <a:r>
              <a:rPr lang="en-US" b="0" dirty="0"/>
              <a:t>Connect with us on </a:t>
            </a:r>
            <a:r>
              <a:rPr lang="en-US" dirty="0"/>
              <a:t>LinkedIn</a:t>
            </a:r>
            <a:r>
              <a:rPr lang="en-US" b="0" dirty="0"/>
              <a:t>, </a:t>
            </a:r>
            <a:r>
              <a:rPr lang="en-US" dirty="0"/>
              <a:t>Facebook</a:t>
            </a:r>
            <a:r>
              <a:rPr lang="en-US" b="0" dirty="0"/>
              <a:t>, </a:t>
            </a:r>
            <a:r>
              <a:rPr lang="en-US" dirty="0"/>
              <a:t>Twitter</a:t>
            </a:r>
          </a:p>
          <a:p>
            <a:endParaRPr lang="en-CA" b="0" dirty="0"/>
          </a:p>
          <a:p>
            <a:endParaRPr lang="en-CA" dirty="0"/>
          </a:p>
          <a:p>
            <a:endParaRPr lang="en-CA" dirty="0"/>
          </a:p>
          <a:p>
            <a:endParaRPr lang="en-CA" dirty="0"/>
          </a:p>
        </p:txBody>
      </p:sp>
      <p:sp>
        <p:nvSpPr>
          <p:cNvPr id="6" name="Rectangle 5"/>
          <p:cNvSpPr/>
          <p:nvPr/>
        </p:nvSpPr>
        <p:spPr>
          <a:xfrm>
            <a:off x="10200456" y="6165304"/>
            <a:ext cx="1944216"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3671" y="6021368"/>
            <a:ext cx="2471001"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63738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5" name="Rectangle 4"/>
          <p:cNvSpPr/>
          <p:nvPr/>
        </p:nvSpPr>
        <p:spPr>
          <a:xfrm>
            <a:off x="2202873" y="1859063"/>
            <a:ext cx="8188036" cy="461665"/>
          </a:xfrm>
          <a:prstGeom prst="rect">
            <a:avLst/>
          </a:prstGeom>
          <a:noFill/>
        </p:spPr>
        <p:txBody>
          <a:bodyPr wrap="square">
            <a:spAutoFit/>
          </a:bodyPr>
          <a:lstStyle/>
          <a:p>
            <a:endParaRPr lang="fr-CA" sz="2400" dirty="0">
              <a:solidFill>
                <a:prstClr val="black"/>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5419" y="620688"/>
            <a:ext cx="8282940" cy="5417820"/>
          </a:xfrm>
          <a:prstGeom prst="rect">
            <a:avLst/>
          </a:prstGeom>
        </p:spPr>
      </p:pic>
      <p:sp>
        <p:nvSpPr>
          <p:cNvPr id="11" name="TextBox 10"/>
          <p:cNvSpPr txBox="1"/>
          <p:nvPr/>
        </p:nvSpPr>
        <p:spPr>
          <a:xfrm>
            <a:off x="754197" y="3903"/>
            <a:ext cx="10776520" cy="646331"/>
          </a:xfrm>
          <a:prstGeom prst="rect">
            <a:avLst/>
          </a:prstGeom>
          <a:noFill/>
        </p:spPr>
        <p:txBody>
          <a:bodyPr wrap="square" rtlCol="0">
            <a:spAutoFit/>
          </a:bodyPr>
          <a:lstStyle/>
          <a:p>
            <a:r>
              <a:rPr lang="en-CA" sz="3600" b="1" dirty="0" smtClean="0"/>
              <a:t>Inferred depth of emplacement of gold deposits</a:t>
            </a:r>
            <a:endParaRPr lang="en-CA" sz="3600" b="1" dirty="0"/>
          </a:p>
        </p:txBody>
      </p:sp>
      <p:sp>
        <p:nvSpPr>
          <p:cNvPr id="8" name="Rectangle 7"/>
          <p:cNvSpPr/>
          <p:nvPr/>
        </p:nvSpPr>
        <p:spPr>
          <a:xfrm>
            <a:off x="3809764" y="3284984"/>
            <a:ext cx="4665387" cy="2795548"/>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8475151" y="5524415"/>
            <a:ext cx="4392488" cy="400110"/>
          </a:xfrm>
          <a:prstGeom prst="rect">
            <a:avLst/>
          </a:prstGeom>
          <a:noFill/>
        </p:spPr>
        <p:txBody>
          <a:bodyPr wrap="square" rtlCol="0">
            <a:spAutoFit/>
          </a:bodyPr>
          <a:lstStyle/>
          <a:p>
            <a:r>
              <a:rPr lang="en-CA" sz="2000" b="1" i="1" dirty="0" smtClean="0"/>
              <a:t>Modified after </a:t>
            </a:r>
            <a:r>
              <a:rPr lang="en-CA" sz="2000" b="1" i="1" dirty="0" err="1" smtClean="0"/>
              <a:t>Dubé</a:t>
            </a:r>
            <a:r>
              <a:rPr lang="en-CA" sz="2000" b="1" i="1" dirty="0" smtClean="0"/>
              <a:t> et al. (2001) </a:t>
            </a:r>
            <a:endParaRPr lang="en-CA" sz="2000" b="1" i="1" dirty="0"/>
          </a:p>
        </p:txBody>
      </p:sp>
      <p:sp>
        <p:nvSpPr>
          <p:cNvPr id="15" name="TextBox 14"/>
          <p:cNvSpPr txBox="1"/>
          <p:nvPr/>
        </p:nvSpPr>
        <p:spPr>
          <a:xfrm>
            <a:off x="794364" y="1200534"/>
            <a:ext cx="3056398" cy="3785652"/>
          </a:xfrm>
          <a:prstGeom prst="rect">
            <a:avLst/>
          </a:prstGeom>
          <a:noFill/>
        </p:spPr>
        <p:txBody>
          <a:bodyPr wrap="square" rtlCol="0">
            <a:spAutoFit/>
          </a:bodyPr>
          <a:lstStyle/>
          <a:p>
            <a:r>
              <a:rPr lang="en-CA" sz="3000" b="1" dirty="0" smtClean="0"/>
              <a:t>Orogenic gold deposits are gold-only deposits. </a:t>
            </a:r>
          </a:p>
          <a:p>
            <a:endParaRPr lang="en-CA" sz="3000" b="1" dirty="0"/>
          </a:p>
          <a:p>
            <a:r>
              <a:rPr lang="en-CA" sz="3000" b="1" dirty="0" smtClean="0"/>
              <a:t>Gold is hosted in </a:t>
            </a:r>
            <a:r>
              <a:rPr lang="en-CA" sz="3000" b="1" dirty="0"/>
              <a:t>quartz-carbonate veins </a:t>
            </a:r>
            <a:r>
              <a:rPr lang="en-CA" sz="3000" b="1" dirty="0" smtClean="0"/>
              <a:t>and altered </a:t>
            </a:r>
            <a:r>
              <a:rPr lang="en-CA" sz="3000" b="1" dirty="0" err="1"/>
              <a:t>wallrocks</a:t>
            </a:r>
            <a:endParaRPr lang="en-CA" sz="3000" b="1" dirty="0"/>
          </a:p>
        </p:txBody>
      </p:sp>
    </p:spTree>
    <p:extLst>
      <p:ext uri="{BB962C8B-B14F-4D97-AF65-F5344CB8AC3E}">
        <p14:creationId xmlns:p14="http://schemas.microsoft.com/office/powerpoint/2010/main" val="46119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5" name="Rectangle 4"/>
          <p:cNvSpPr/>
          <p:nvPr/>
        </p:nvSpPr>
        <p:spPr>
          <a:xfrm>
            <a:off x="2202873" y="1859063"/>
            <a:ext cx="8188036" cy="461665"/>
          </a:xfrm>
          <a:prstGeom prst="rect">
            <a:avLst/>
          </a:prstGeom>
          <a:noFill/>
        </p:spPr>
        <p:txBody>
          <a:bodyPr wrap="square">
            <a:spAutoFit/>
          </a:bodyPr>
          <a:lstStyle/>
          <a:p>
            <a:endParaRPr lang="fr-CA" sz="2400" dirty="0">
              <a:solidFill>
                <a:prstClr val="black"/>
              </a:solidFill>
            </a:endParaRPr>
          </a:p>
        </p:txBody>
      </p:sp>
      <p:sp>
        <p:nvSpPr>
          <p:cNvPr id="8" name="TextBox 7"/>
          <p:cNvSpPr txBox="1"/>
          <p:nvPr/>
        </p:nvSpPr>
        <p:spPr>
          <a:xfrm>
            <a:off x="36616" y="843677"/>
            <a:ext cx="11572710" cy="5170646"/>
          </a:xfrm>
          <a:prstGeom prst="rect">
            <a:avLst/>
          </a:prstGeom>
          <a:noFill/>
        </p:spPr>
        <p:txBody>
          <a:bodyPr wrap="square" rtlCol="0">
            <a:spAutoFit/>
          </a:bodyPr>
          <a:lstStyle/>
          <a:p>
            <a:pPr marL="1371600" lvl="2" indent="-457200">
              <a:buFont typeface="Arial" panose="020B0604020202020204" pitchFamily="34" charset="0"/>
              <a:buChar char="•"/>
            </a:pPr>
            <a:r>
              <a:rPr lang="en-US" sz="3000" b="1" dirty="0" smtClean="0"/>
              <a:t>Tectonic setting: compressional </a:t>
            </a:r>
            <a:r>
              <a:rPr lang="en-US" sz="3000" b="1" dirty="0"/>
              <a:t>to </a:t>
            </a:r>
            <a:r>
              <a:rPr lang="en-US" sz="3000" b="1" dirty="0" err="1"/>
              <a:t>transpressional</a:t>
            </a:r>
            <a:r>
              <a:rPr lang="en-US" sz="3000" b="1" dirty="0"/>
              <a:t> regimes </a:t>
            </a:r>
            <a:endParaRPr lang="en-US" sz="3000" b="1" dirty="0" smtClean="0"/>
          </a:p>
          <a:p>
            <a:pPr marL="1371600" lvl="2" indent="-457200">
              <a:buFont typeface="Arial" panose="020B0604020202020204" pitchFamily="34" charset="0"/>
              <a:buChar char="•"/>
            </a:pPr>
            <a:r>
              <a:rPr lang="en-CA" sz="3000" b="1" dirty="0" smtClean="0"/>
              <a:t>Associated with shear zones and fault systems</a:t>
            </a:r>
          </a:p>
          <a:p>
            <a:pPr marL="1371600" lvl="2" indent="-457200">
              <a:buFont typeface="Arial" panose="020B0604020202020204" pitchFamily="34" charset="0"/>
              <a:buChar char="•"/>
            </a:pPr>
            <a:r>
              <a:rPr lang="en-CA" sz="3000" b="1" dirty="0" smtClean="0"/>
              <a:t>Emplaced over depths of &gt;3 - 10 km</a:t>
            </a:r>
          </a:p>
          <a:p>
            <a:pPr marL="1371600" lvl="2" indent="-457200">
              <a:buFont typeface="Arial" panose="020B0604020202020204" pitchFamily="34" charset="0"/>
              <a:buChar char="•"/>
            </a:pPr>
            <a:r>
              <a:rPr lang="en-CA" sz="3000" b="1" dirty="0" smtClean="0"/>
              <a:t>Sulphide </a:t>
            </a:r>
            <a:r>
              <a:rPr lang="en-CA" sz="3000" b="1" dirty="0"/>
              <a:t>minerals: pyrite, arsenopyrite, pyrrhotite</a:t>
            </a:r>
          </a:p>
          <a:p>
            <a:pPr marL="1371600" lvl="2" indent="-457200">
              <a:buFont typeface="Arial" panose="020B0604020202020204" pitchFamily="34" charset="0"/>
              <a:buChar char="•"/>
            </a:pPr>
            <a:r>
              <a:rPr lang="en-CA" sz="3000" b="1" dirty="0"/>
              <a:t>Alteration minerals: Sericite-</a:t>
            </a:r>
            <a:r>
              <a:rPr lang="en-CA" sz="3000" b="1" dirty="0" err="1"/>
              <a:t>ankerite</a:t>
            </a:r>
            <a:r>
              <a:rPr lang="en-CA" sz="3000" b="1" dirty="0"/>
              <a:t>-albite-chlorite</a:t>
            </a:r>
          </a:p>
          <a:p>
            <a:pPr marL="1371600" lvl="2" indent="-457200">
              <a:buFont typeface="Arial" panose="020B0604020202020204" pitchFamily="34" charset="0"/>
              <a:buChar char="•"/>
            </a:pPr>
            <a:r>
              <a:rPr lang="en-CA" sz="3000" b="1" dirty="0" smtClean="0"/>
              <a:t>Metal association: Au, Ag, As</a:t>
            </a:r>
            <a:r>
              <a:rPr lang="en-CA" sz="3000" b="1" dirty="0"/>
              <a:t>, </a:t>
            </a:r>
            <a:r>
              <a:rPr lang="en-CA" sz="3000" b="1" dirty="0" smtClean="0"/>
              <a:t>B, Mo, </a:t>
            </a:r>
            <a:r>
              <a:rPr lang="en-CA" sz="3000" b="1" dirty="0"/>
              <a:t>W, Bi, </a:t>
            </a:r>
            <a:r>
              <a:rPr lang="en-CA" sz="3000" b="1" dirty="0" err="1" smtClean="0"/>
              <a:t>Te</a:t>
            </a:r>
            <a:r>
              <a:rPr lang="en-CA" sz="3000" b="1" dirty="0" smtClean="0"/>
              <a:t>, minor Cu, </a:t>
            </a:r>
            <a:r>
              <a:rPr lang="en-CA" sz="3000" b="1" dirty="0" err="1" smtClean="0"/>
              <a:t>Pb</a:t>
            </a:r>
            <a:r>
              <a:rPr lang="en-CA" sz="3000" b="1" dirty="0" smtClean="0"/>
              <a:t>, Zn</a:t>
            </a:r>
            <a:endParaRPr lang="en-CA" sz="3000" b="1" dirty="0"/>
          </a:p>
          <a:p>
            <a:pPr marL="1371600" lvl="2" indent="-457200">
              <a:buFont typeface="Arial" panose="020B0604020202020204" pitchFamily="34" charset="0"/>
              <a:buChar char="•"/>
            </a:pPr>
            <a:r>
              <a:rPr lang="en-CA" sz="3000" b="1" dirty="0" smtClean="0"/>
              <a:t>Ore </a:t>
            </a:r>
            <a:r>
              <a:rPr lang="en-CA" sz="3000" b="1" dirty="0"/>
              <a:t>fluids: aqueous-carbonic, near neutral pH, slightly reduced, dominated by sulfide </a:t>
            </a:r>
            <a:r>
              <a:rPr lang="en-CA" sz="3000" b="1" dirty="0" smtClean="0"/>
              <a:t>complexes</a:t>
            </a:r>
          </a:p>
          <a:p>
            <a:pPr marL="1371600" lvl="2" indent="-457200">
              <a:buFont typeface="Arial" panose="020B0604020202020204" pitchFamily="34" charset="0"/>
              <a:buChar char="•"/>
            </a:pPr>
            <a:r>
              <a:rPr lang="en-CA" sz="3000" b="1" dirty="0" smtClean="0">
                <a:solidFill>
                  <a:srgbClr val="C00000"/>
                </a:solidFill>
              </a:rPr>
              <a:t>Size and Grade: 1- 10 Mt of ore @ 5-10g/t Au; most are 25 – 100t Au, and many are &gt;250t Au</a:t>
            </a:r>
          </a:p>
          <a:p>
            <a:pPr marL="1371600" lvl="2" indent="-457200">
              <a:buFont typeface="Arial" panose="020B0604020202020204" pitchFamily="34" charset="0"/>
              <a:buChar char="•"/>
            </a:pPr>
            <a:endParaRPr lang="en-CA" sz="3000" b="1" dirty="0"/>
          </a:p>
        </p:txBody>
      </p:sp>
      <p:sp>
        <p:nvSpPr>
          <p:cNvPr id="17" name="TextBox 16"/>
          <p:cNvSpPr txBox="1"/>
          <p:nvPr/>
        </p:nvSpPr>
        <p:spPr>
          <a:xfrm>
            <a:off x="807423" y="12819"/>
            <a:ext cx="10776520" cy="646331"/>
          </a:xfrm>
          <a:prstGeom prst="rect">
            <a:avLst/>
          </a:prstGeom>
          <a:noFill/>
        </p:spPr>
        <p:txBody>
          <a:bodyPr wrap="square" rtlCol="0">
            <a:spAutoFit/>
          </a:bodyPr>
          <a:lstStyle/>
          <a:p>
            <a:r>
              <a:rPr lang="en-CA" sz="3600" b="1" dirty="0" smtClean="0"/>
              <a:t>Key Characteristics of Orogenic Gold Deposits</a:t>
            </a:r>
            <a:endParaRPr lang="en-CA" sz="3600" b="1" dirty="0"/>
          </a:p>
        </p:txBody>
      </p:sp>
    </p:spTree>
    <p:extLst>
      <p:ext uri="{BB962C8B-B14F-4D97-AF65-F5344CB8AC3E}">
        <p14:creationId xmlns:p14="http://schemas.microsoft.com/office/powerpoint/2010/main" val="34911885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5" name="Rectangle 4"/>
          <p:cNvSpPr/>
          <p:nvPr/>
        </p:nvSpPr>
        <p:spPr>
          <a:xfrm>
            <a:off x="2202873" y="1859063"/>
            <a:ext cx="8188036" cy="461665"/>
          </a:xfrm>
          <a:prstGeom prst="rect">
            <a:avLst/>
          </a:prstGeom>
          <a:noFill/>
        </p:spPr>
        <p:txBody>
          <a:bodyPr wrap="square">
            <a:spAutoFit/>
          </a:bodyPr>
          <a:lstStyle/>
          <a:p>
            <a:endParaRPr lang="fr-CA" sz="2400" dirty="0">
              <a:solidFill>
                <a:prstClr val="black"/>
              </a:solidFill>
            </a:endParaRPr>
          </a:p>
        </p:txBody>
      </p:sp>
      <p:sp>
        <p:nvSpPr>
          <p:cNvPr id="11" name="Rectangle 10"/>
          <p:cNvSpPr/>
          <p:nvPr/>
        </p:nvSpPr>
        <p:spPr>
          <a:xfrm>
            <a:off x="798702" y="40114"/>
            <a:ext cx="11262806" cy="1200329"/>
          </a:xfrm>
          <a:prstGeom prst="rect">
            <a:avLst/>
          </a:prstGeom>
        </p:spPr>
        <p:txBody>
          <a:bodyPr wrap="square">
            <a:spAutoFit/>
          </a:bodyPr>
          <a:lstStyle/>
          <a:p>
            <a:r>
              <a:rPr lang="en-CA" sz="3600" b="1" dirty="0" smtClean="0">
                <a:solidFill>
                  <a:srgbClr val="FF0000"/>
                </a:solidFill>
              </a:rPr>
              <a:t>Part 2:  </a:t>
            </a:r>
            <a:r>
              <a:rPr lang="en-US" sz="3600" b="1" dirty="0">
                <a:solidFill>
                  <a:srgbClr val="FF0000"/>
                </a:solidFill>
              </a:rPr>
              <a:t>Fault zones and remobilization of gold</a:t>
            </a:r>
          </a:p>
          <a:p>
            <a:endParaRPr lang="en-US" sz="3600" b="1" dirty="0">
              <a:solidFill>
                <a:srgbClr val="FF0000"/>
              </a:solidFill>
            </a:endParaRPr>
          </a:p>
        </p:txBody>
      </p:sp>
      <p:pic>
        <p:nvPicPr>
          <p:cNvPr id="13" name="Picture 3" descr="Sibson Fault model"/>
          <p:cNvPicPr>
            <a:picLocks noChangeAspect="1" noChangeArrowheads="1"/>
          </p:cNvPicPr>
          <p:nvPr/>
        </p:nvPicPr>
        <p:blipFill rotWithShape="1">
          <a:blip r:embed="rId4">
            <a:extLst>
              <a:ext uri="{28A0092B-C50C-407E-A947-70E740481C1C}">
                <a14:useLocalDpi xmlns:a14="http://schemas.microsoft.com/office/drawing/2010/main" val="0"/>
              </a:ext>
            </a:extLst>
          </a:blip>
          <a:srcRect l="18970" t="14431" r="13010" b="14725"/>
          <a:stretch/>
        </p:blipFill>
        <p:spPr bwMode="auto">
          <a:xfrm>
            <a:off x="798702" y="1428685"/>
            <a:ext cx="6651704" cy="538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736189" y="4725144"/>
            <a:ext cx="1710246" cy="93610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8" name="Rectangle 17"/>
          <p:cNvSpPr/>
          <p:nvPr/>
        </p:nvSpPr>
        <p:spPr>
          <a:xfrm>
            <a:off x="3863752" y="4509120"/>
            <a:ext cx="1356324" cy="81759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0" name="TextBox 19"/>
          <p:cNvSpPr txBox="1"/>
          <p:nvPr/>
        </p:nvSpPr>
        <p:spPr>
          <a:xfrm>
            <a:off x="6231325" y="6405567"/>
            <a:ext cx="4392488" cy="369332"/>
          </a:xfrm>
          <a:prstGeom prst="rect">
            <a:avLst/>
          </a:prstGeom>
          <a:noFill/>
        </p:spPr>
        <p:txBody>
          <a:bodyPr wrap="square" rtlCol="0">
            <a:spAutoFit/>
          </a:bodyPr>
          <a:lstStyle/>
          <a:p>
            <a:r>
              <a:rPr lang="en-CA" b="1" dirty="0"/>
              <a:t>Modified after Sibson et al. (1987</a:t>
            </a:r>
            <a:r>
              <a:rPr lang="en-CA" b="1" dirty="0" smtClean="0"/>
              <a:t>)</a:t>
            </a:r>
            <a:endParaRPr lang="en-CA" b="1" dirty="0"/>
          </a:p>
        </p:txBody>
      </p:sp>
      <p:sp>
        <p:nvSpPr>
          <p:cNvPr id="6" name="TextBox 5"/>
          <p:cNvSpPr txBox="1"/>
          <p:nvPr/>
        </p:nvSpPr>
        <p:spPr>
          <a:xfrm>
            <a:off x="798702" y="871092"/>
            <a:ext cx="4719633" cy="553998"/>
          </a:xfrm>
          <a:prstGeom prst="rect">
            <a:avLst/>
          </a:prstGeom>
          <a:noFill/>
        </p:spPr>
        <p:txBody>
          <a:bodyPr wrap="square" rtlCol="0">
            <a:spAutoFit/>
          </a:bodyPr>
          <a:lstStyle/>
          <a:p>
            <a:r>
              <a:rPr lang="en-CA" sz="3000" b="1" dirty="0" smtClean="0"/>
              <a:t>Fault / Shear Zone model</a:t>
            </a:r>
            <a:endParaRPr lang="en-CA" sz="3000" b="1" dirty="0"/>
          </a:p>
        </p:txBody>
      </p:sp>
      <p:sp>
        <p:nvSpPr>
          <p:cNvPr id="7" name="TextBox 6"/>
          <p:cNvSpPr txBox="1"/>
          <p:nvPr/>
        </p:nvSpPr>
        <p:spPr>
          <a:xfrm>
            <a:off x="7446013" y="843677"/>
            <a:ext cx="4745988" cy="5170646"/>
          </a:xfrm>
          <a:prstGeom prst="rect">
            <a:avLst/>
          </a:prstGeom>
          <a:noFill/>
        </p:spPr>
        <p:txBody>
          <a:bodyPr wrap="square" rtlCol="0">
            <a:spAutoFit/>
          </a:bodyPr>
          <a:lstStyle/>
          <a:p>
            <a:pPr marL="457200" indent="-457200">
              <a:buFont typeface="Arial" panose="020B0604020202020204" pitchFamily="34" charset="0"/>
              <a:buChar char="•"/>
            </a:pPr>
            <a:r>
              <a:rPr lang="en-US" altLang="en-US" sz="3000" b="1" dirty="0" smtClean="0"/>
              <a:t>Gold deposits are located along faults</a:t>
            </a:r>
            <a:r>
              <a:rPr lang="en-US" altLang="en-US" sz="3000" b="1" dirty="0"/>
              <a:t>/ </a:t>
            </a:r>
            <a:r>
              <a:rPr lang="en-US" altLang="en-US" sz="3000" b="1" dirty="0" smtClean="0"/>
              <a:t>shear zones</a:t>
            </a:r>
          </a:p>
          <a:p>
            <a:pPr marL="457200" indent="-457200">
              <a:buFont typeface="Arial" panose="020B0604020202020204" pitchFamily="34" charset="0"/>
              <a:buChar char="•"/>
            </a:pPr>
            <a:r>
              <a:rPr lang="en-US" altLang="en-US" sz="3000" b="1" dirty="0" smtClean="0"/>
              <a:t>These act as permeable </a:t>
            </a:r>
            <a:r>
              <a:rPr lang="en-US" altLang="en-US" sz="3000" b="1" dirty="0"/>
              <a:t>conduits </a:t>
            </a:r>
            <a:r>
              <a:rPr lang="en-US" altLang="en-US" sz="3000" b="1" dirty="0" smtClean="0"/>
              <a:t>to channel the upward migration of large volumes </a:t>
            </a:r>
            <a:r>
              <a:rPr lang="en-US" altLang="en-US" sz="3000" b="1" dirty="0"/>
              <a:t>of hydrothermal </a:t>
            </a:r>
            <a:r>
              <a:rPr lang="en-US" altLang="en-US" sz="3000" b="1" dirty="0" smtClean="0"/>
              <a:t>fluids</a:t>
            </a:r>
          </a:p>
          <a:p>
            <a:pPr marL="457200" indent="-457200">
              <a:buFont typeface="Arial" panose="020B0604020202020204" pitchFamily="34" charset="0"/>
              <a:buChar char="•"/>
            </a:pPr>
            <a:r>
              <a:rPr lang="en-US" altLang="en-US" sz="3000" b="1" dirty="0" smtClean="0"/>
              <a:t>Fluids are </a:t>
            </a:r>
            <a:r>
              <a:rPr lang="en-US" altLang="en-US" sz="3000" b="1" dirty="0"/>
              <a:t>derived from metamorphic dehydration reactions, plutonic </a:t>
            </a:r>
            <a:r>
              <a:rPr lang="en-US" altLang="en-US" sz="3000" b="1" dirty="0" smtClean="0"/>
              <a:t>/mantle </a:t>
            </a:r>
            <a:r>
              <a:rPr lang="en-US" altLang="en-US" sz="3000" b="1" dirty="0"/>
              <a:t>sources.  </a:t>
            </a:r>
            <a:endParaRPr lang="en-CA" sz="3000" b="1" dirty="0"/>
          </a:p>
        </p:txBody>
      </p:sp>
    </p:spTree>
    <p:extLst>
      <p:ext uri="{BB962C8B-B14F-4D97-AF65-F5344CB8AC3E}">
        <p14:creationId xmlns:p14="http://schemas.microsoft.com/office/powerpoint/2010/main" val="30597644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grpSp>
      <p:sp>
        <p:nvSpPr>
          <p:cNvPr id="16" name="TextBox 15"/>
          <p:cNvSpPr txBox="1"/>
          <p:nvPr/>
        </p:nvSpPr>
        <p:spPr>
          <a:xfrm>
            <a:off x="798702" y="17524"/>
            <a:ext cx="10337857" cy="646331"/>
          </a:xfrm>
          <a:prstGeom prst="rect">
            <a:avLst/>
          </a:prstGeom>
          <a:noFill/>
        </p:spPr>
        <p:txBody>
          <a:bodyPr wrap="square" rtlCol="0">
            <a:spAutoFit/>
          </a:bodyPr>
          <a:lstStyle/>
          <a:p>
            <a:r>
              <a:rPr lang="en-US" sz="3600" b="1" dirty="0" smtClean="0"/>
              <a:t>Gold endowment of the Southern Abitibi </a:t>
            </a:r>
            <a:endParaRPr lang="en-CA" sz="3600" b="1" dirty="0"/>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5375" t="5900" r="3753" b="4851"/>
          <a:stretch/>
        </p:blipFill>
        <p:spPr>
          <a:xfrm>
            <a:off x="4200596" y="489332"/>
            <a:ext cx="7746884" cy="5879336"/>
          </a:xfrm>
          <a:prstGeom prst="rect">
            <a:avLst/>
          </a:prstGeom>
        </p:spPr>
      </p:pic>
      <p:sp>
        <p:nvSpPr>
          <p:cNvPr id="13" name="TextBox 12"/>
          <p:cNvSpPr txBox="1"/>
          <p:nvPr/>
        </p:nvSpPr>
        <p:spPr>
          <a:xfrm>
            <a:off x="4936632" y="3163315"/>
            <a:ext cx="2005485" cy="369332"/>
          </a:xfrm>
          <a:prstGeom prst="rect">
            <a:avLst/>
          </a:prstGeom>
          <a:solidFill>
            <a:srgbClr val="FFFFFF">
              <a:alpha val="50196"/>
            </a:srgbClr>
          </a:solidFill>
        </p:spPr>
        <p:txBody>
          <a:bodyPr wrap="none" rtlCol="0">
            <a:spAutoFit/>
          </a:bodyPr>
          <a:lstStyle/>
          <a:p>
            <a:r>
              <a:rPr lang="en-CA" dirty="0" smtClean="0"/>
              <a:t>Timmins-Porcupine</a:t>
            </a:r>
            <a:endParaRPr lang="en-CA" dirty="0"/>
          </a:p>
        </p:txBody>
      </p:sp>
      <p:sp>
        <p:nvSpPr>
          <p:cNvPr id="28" name="TextBox 27"/>
          <p:cNvSpPr txBox="1"/>
          <p:nvPr/>
        </p:nvSpPr>
        <p:spPr>
          <a:xfrm>
            <a:off x="6418609" y="4004455"/>
            <a:ext cx="1422762" cy="646331"/>
          </a:xfrm>
          <a:prstGeom prst="rect">
            <a:avLst/>
          </a:prstGeom>
          <a:solidFill>
            <a:srgbClr val="FFFFFF">
              <a:alpha val="50196"/>
            </a:srgbClr>
          </a:solidFill>
        </p:spPr>
        <p:txBody>
          <a:bodyPr wrap="none" rtlCol="0">
            <a:spAutoFit/>
          </a:bodyPr>
          <a:lstStyle/>
          <a:p>
            <a:r>
              <a:rPr lang="en-CA" dirty="0" smtClean="0"/>
              <a:t>Kirkland Lake</a:t>
            </a:r>
          </a:p>
          <a:p>
            <a:r>
              <a:rPr lang="en-CA" dirty="0" smtClean="0"/>
              <a:t>Larder lake</a:t>
            </a:r>
            <a:endParaRPr lang="en-CA" dirty="0"/>
          </a:p>
        </p:txBody>
      </p:sp>
      <p:sp>
        <p:nvSpPr>
          <p:cNvPr id="41" name="TextBox 40"/>
          <p:cNvSpPr txBox="1"/>
          <p:nvPr/>
        </p:nvSpPr>
        <p:spPr>
          <a:xfrm>
            <a:off x="8832304" y="2492896"/>
            <a:ext cx="923010" cy="369332"/>
          </a:xfrm>
          <a:prstGeom prst="rect">
            <a:avLst/>
          </a:prstGeom>
          <a:solidFill>
            <a:srgbClr val="FFFFFF">
              <a:alpha val="50196"/>
            </a:srgbClr>
          </a:solidFill>
        </p:spPr>
        <p:txBody>
          <a:bodyPr wrap="none" rtlCol="0">
            <a:spAutoFit/>
          </a:bodyPr>
          <a:lstStyle/>
          <a:p>
            <a:r>
              <a:rPr lang="en-CA" dirty="0" smtClean="0"/>
              <a:t>Val d’Or</a:t>
            </a:r>
            <a:endParaRPr lang="en-CA" dirty="0"/>
          </a:p>
        </p:txBody>
      </p:sp>
      <p:sp>
        <p:nvSpPr>
          <p:cNvPr id="6" name="TextBox 5"/>
          <p:cNvSpPr txBox="1"/>
          <p:nvPr/>
        </p:nvSpPr>
        <p:spPr>
          <a:xfrm>
            <a:off x="798702" y="738569"/>
            <a:ext cx="3427741" cy="4708981"/>
          </a:xfrm>
          <a:prstGeom prst="rect">
            <a:avLst/>
          </a:prstGeom>
          <a:noFill/>
        </p:spPr>
        <p:txBody>
          <a:bodyPr wrap="square" rtlCol="0">
            <a:spAutoFit/>
          </a:bodyPr>
          <a:lstStyle/>
          <a:p>
            <a:r>
              <a:rPr lang="en-CA" sz="3000" b="1" dirty="0" smtClean="0"/>
              <a:t>Association of major gold deposits and fault systems</a:t>
            </a:r>
          </a:p>
          <a:p>
            <a:endParaRPr lang="en-CA" sz="3000" b="1" dirty="0" smtClean="0"/>
          </a:p>
          <a:p>
            <a:r>
              <a:rPr lang="en-CA" sz="3000" b="1" dirty="0"/>
              <a:t>Location of the Larder Lake Cadillac Deformation Zone</a:t>
            </a:r>
          </a:p>
          <a:p>
            <a:r>
              <a:rPr lang="en-CA" sz="3000" b="1" dirty="0"/>
              <a:t> - </a:t>
            </a:r>
            <a:r>
              <a:rPr lang="en-CA" sz="3000" b="1" dirty="0" smtClean="0"/>
              <a:t>associated </a:t>
            </a:r>
            <a:r>
              <a:rPr lang="en-CA" sz="3000" b="1" dirty="0"/>
              <a:t>with </a:t>
            </a:r>
          </a:p>
          <a:p>
            <a:r>
              <a:rPr lang="en-CA" sz="3000" b="1" dirty="0"/>
              <a:t>&gt;112 </a:t>
            </a:r>
            <a:r>
              <a:rPr lang="en-CA" sz="3000" b="1" dirty="0" err="1"/>
              <a:t>Moz</a:t>
            </a:r>
            <a:r>
              <a:rPr lang="en-CA" sz="3000" b="1" dirty="0"/>
              <a:t> of Au</a:t>
            </a:r>
          </a:p>
          <a:p>
            <a:endParaRPr lang="en-CA" sz="3000" b="1" dirty="0"/>
          </a:p>
        </p:txBody>
      </p:sp>
      <p:sp>
        <p:nvSpPr>
          <p:cNvPr id="32" name="Freeform 31"/>
          <p:cNvSpPr/>
          <p:nvPr/>
        </p:nvSpPr>
        <p:spPr>
          <a:xfrm>
            <a:off x="7026942" y="3525953"/>
            <a:ext cx="2343150" cy="681037"/>
          </a:xfrm>
          <a:custGeom>
            <a:avLst/>
            <a:gdLst>
              <a:gd name="connsiteX0" fmla="*/ 0 w 2343150"/>
              <a:gd name="connsiteY0" fmla="*/ 681037 h 681037"/>
              <a:gd name="connsiteX1" fmla="*/ 100013 w 2343150"/>
              <a:gd name="connsiteY1" fmla="*/ 633412 h 681037"/>
              <a:gd name="connsiteX2" fmla="*/ 147638 w 2343150"/>
              <a:gd name="connsiteY2" fmla="*/ 581025 h 681037"/>
              <a:gd name="connsiteX3" fmla="*/ 219075 w 2343150"/>
              <a:gd name="connsiteY3" fmla="*/ 519112 h 681037"/>
              <a:gd name="connsiteX4" fmla="*/ 276225 w 2343150"/>
              <a:gd name="connsiteY4" fmla="*/ 466725 h 681037"/>
              <a:gd name="connsiteX5" fmla="*/ 347663 w 2343150"/>
              <a:gd name="connsiteY5" fmla="*/ 419100 h 681037"/>
              <a:gd name="connsiteX6" fmla="*/ 428625 w 2343150"/>
              <a:gd name="connsiteY6" fmla="*/ 371475 h 681037"/>
              <a:gd name="connsiteX7" fmla="*/ 500063 w 2343150"/>
              <a:gd name="connsiteY7" fmla="*/ 357187 h 681037"/>
              <a:gd name="connsiteX8" fmla="*/ 571500 w 2343150"/>
              <a:gd name="connsiteY8" fmla="*/ 357187 h 681037"/>
              <a:gd name="connsiteX9" fmla="*/ 609600 w 2343150"/>
              <a:gd name="connsiteY9" fmla="*/ 347662 h 681037"/>
              <a:gd name="connsiteX10" fmla="*/ 661988 w 2343150"/>
              <a:gd name="connsiteY10" fmla="*/ 328612 h 681037"/>
              <a:gd name="connsiteX11" fmla="*/ 719138 w 2343150"/>
              <a:gd name="connsiteY11" fmla="*/ 304800 h 681037"/>
              <a:gd name="connsiteX12" fmla="*/ 771525 w 2343150"/>
              <a:gd name="connsiteY12" fmla="*/ 271462 h 681037"/>
              <a:gd name="connsiteX13" fmla="*/ 833438 w 2343150"/>
              <a:gd name="connsiteY13" fmla="*/ 233362 h 681037"/>
              <a:gd name="connsiteX14" fmla="*/ 938213 w 2343150"/>
              <a:gd name="connsiteY14" fmla="*/ 200025 h 681037"/>
              <a:gd name="connsiteX15" fmla="*/ 1057275 w 2343150"/>
              <a:gd name="connsiteY15" fmla="*/ 166687 h 681037"/>
              <a:gd name="connsiteX16" fmla="*/ 1123950 w 2343150"/>
              <a:gd name="connsiteY16" fmla="*/ 133350 h 681037"/>
              <a:gd name="connsiteX17" fmla="*/ 1200150 w 2343150"/>
              <a:gd name="connsiteY17" fmla="*/ 109537 h 681037"/>
              <a:gd name="connsiteX18" fmla="*/ 1295400 w 2343150"/>
              <a:gd name="connsiteY18" fmla="*/ 57150 h 681037"/>
              <a:gd name="connsiteX19" fmla="*/ 1357313 w 2343150"/>
              <a:gd name="connsiteY19" fmla="*/ 33337 h 681037"/>
              <a:gd name="connsiteX20" fmla="*/ 1438275 w 2343150"/>
              <a:gd name="connsiteY20" fmla="*/ 23812 h 681037"/>
              <a:gd name="connsiteX21" fmla="*/ 1476375 w 2343150"/>
              <a:gd name="connsiteY21" fmla="*/ 4762 h 681037"/>
              <a:gd name="connsiteX22" fmla="*/ 1476375 w 2343150"/>
              <a:gd name="connsiteY22" fmla="*/ 4762 h 681037"/>
              <a:gd name="connsiteX23" fmla="*/ 1543050 w 2343150"/>
              <a:gd name="connsiteY23" fmla="*/ 23812 h 681037"/>
              <a:gd name="connsiteX24" fmla="*/ 1595438 w 2343150"/>
              <a:gd name="connsiteY24" fmla="*/ 42862 h 681037"/>
              <a:gd name="connsiteX25" fmla="*/ 1662113 w 2343150"/>
              <a:gd name="connsiteY25" fmla="*/ 47625 h 681037"/>
              <a:gd name="connsiteX26" fmla="*/ 1724025 w 2343150"/>
              <a:gd name="connsiteY26" fmla="*/ 47625 h 681037"/>
              <a:gd name="connsiteX27" fmla="*/ 1790700 w 2343150"/>
              <a:gd name="connsiteY27" fmla="*/ 47625 h 681037"/>
              <a:gd name="connsiteX28" fmla="*/ 1828800 w 2343150"/>
              <a:gd name="connsiteY28" fmla="*/ 76200 h 681037"/>
              <a:gd name="connsiteX29" fmla="*/ 1919288 w 2343150"/>
              <a:gd name="connsiteY29" fmla="*/ 76200 h 681037"/>
              <a:gd name="connsiteX30" fmla="*/ 1971675 w 2343150"/>
              <a:gd name="connsiteY30" fmla="*/ 66675 h 681037"/>
              <a:gd name="connsiteX31" fmla="*/ 2057400 w 2343150"/>
              <a:gd name="connsiteY31" fmla="*/ 47625 h 681037"/>
              <a:gd name="connsiteX32" fmla="*/ 2133600 w 2343150"/>
              <a:gd name="connsiteY32" fmla="*/ 28575 h 681037"/>
              <a:gd name="connsiteX33" fmla="*/ 2176463 w 2343150"/>
              <a:gd name="connsiteY33" fmla="*/ 28575 h 681037"/>
              <a:gd name="connsiteX34" fmla="*/ 2233613 w 2343150"/>
              <a:gd name="connsiteY34" fmla="*/ 23812 h 681037"/>
              <a:gd name="connsiteX35" fmla="*/ 2276475 w 2343150"/>
              <a:gd name="connsiteY35" fmla="*/ 23812 h 681037"/>
              <a:gd name="connsiteX36" fmla="*/ 2343150 w 2343150"/>
              <a:gd name="connsiteY36" fmla="*/ 0 h 68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343150" h="681037">
                <a:moveTo>
                  <a:pt x="0" y="681037"/>
                </a:moveTo>
                <a:lnTo>
                  <a:pt x="100013" y="633412"/>
                </a:lnTo>
                <a:lnTo>
                  <a:pt x="147638" y="581025"/>
                </a:lnTo>
                <a:lnTo>
                  <a:pt x="219075" y="519112"/>
                </a:lnTo>
                <a:lnTo>
                  <a:pt x="276225" y="466725"/>
                </a:lnTo>
                <a:lnTo>
                  <a:pt x="347663" y="419100"/>
                </a:lnTo>
                <a:lnTo>
                  <a:pt x="428625" y="371475"/>
                </a:lnTo>
                <a:lnTo>
                  <a:pt x="500063" y="357187"/>
                </a:lnTo>
                <a:lnTo>
                  <a:pt x="571500" y="357187"/>
                </a:lnTo>
                <a:lnTo>
                  <a:pt x="609600" y="347662"/>
                </a:lnTo>
                <a:lnTo>
                  <a:pt x="661988" y="328612"/>
                </a:lnTo>
                <a:lnTo>
                  <a:pt x="719138" y="304800"/>
                </a:lnTo>
                <a:lnTo>
                  <a:pt x="771525" y="271462"/>
                </a:lnTo>
                <a:lnTo>
                  <a:pt x="833438" y="233362"/>
                </a:lnTo>
                <a:lnTo>
                  <a:pt x="938213" y="200025"/>
                </a:lnTo>
                <a:lnTo>
                  <a:pt x="1057275" y="166687"/>
                </a:lnTo>
                <a:lnTo>
                  <a:pt x="1123950" y="133350"/>
                </a:lnTo>
                <a:lnTo>
                  <a:pt x="1200150" y="109537"/>
                </a:lnTo>
                <a:lnTo>
                  <a:pt x="1295400" y="57150"/>
                </a:lnTo>
                <a:lnTo>
                  <a:pt x="1357313" y="33337"/>
                </a:lnTo>
                <a:lnTo>
                  <a:pt x="1438275" y="23812"/>
                </a:lnTo>
                <a:lnTo>
                  <a:pt x="1476375" y="4762"/>
                </a:lnTo>
                <a:lnTo>
                  <a:pt x="1476375" y="4762"/>
                </a:lnTo>
                <a:lnTo>
                  <a:pt x="1543050" y="23812"/>
                </a:lnTo>
                <a:lnTo>
                  <a:pt x="1595438" y="42862"/>
                </a:lnTo>
                <a:lnTo>
                  <a:pt x="1662113" y="47625"/>
                </a:lnTo>
                <a:lnTo>
                  <a:pt x="1724025" y="47625"/>
                </a:lnTo>
                <a:lnTo>
                  <a:pt x="1790700" y="47625"/>
                </a:lnTo>
                <a:lnTo>
                  <a:pt x="1828800" y="76200"/>
                </a:lnTo>
                <a:lnTo>
                  <a:pt x="1919288" y="76200"/>
                </a:lnTo>
                <a:lnTo>
                  <a:pt x="1971675" y="66675"/>
                </a:lnTo>
                <a:lnTo>
                  <a:pt x="2057400" y="47625"/>
                </a:lnTo>
                <a:lnTo>
                  <a:pt x="2133600" y="28575"/>
                </a:lnTo>
                <a:lnTo>
                  <a:pt x="2176463" y="28575"/>
                </a:lnTo>
                <a:lnTo>
                  <a:pt x="2233613" y="23812"/>
                </a:lnTo>
                <a:lnTo>
                  <a:pt x="2276475" y="23812"/>
                </a:lnTo>
                <a:lnTo>
                  <a:pt x="2343150" y="0"/>
                </a:lnTo>
              </a:path>
            </a:pathLst>
          </a:cu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10343672" y="2708920"/>
            <a:ext cx="1440960" cy="35283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1344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 y="0"/>
            <a:ext cx="801008" cy="6858000"/>
            <a:chOff x="-34245" y="0"/>
            <a:chExt cx="1170895" cy="685800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05" r="27777"/>
            <a:stretch/>
          </p:blipFill>
          <p:spPr>
            <a:xfrm>
              <a:off x="-34245" y="0"/>
              <a:ext cx="1170400" cy="6858000"/>
            </a:xfrm>
            <a:prstGeom prst="rect">
              <a:avLst/>
            </a:prstGeom>
          </p:spPr>
        </p:pic>
        <p:sp>
          <p:nvSpPr>
            <p:cNvPr id="2" name="Rectangle 1"/>
            <p:cNvSpPr/>
            <p:nvPr/>
          </p:nvSpPr>
          <p:spPr>
            <a:xfrm>
              <a:off x="-28575" y="0"/>
              <a:ext cx="1165225" cy="685800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5" name="Rectangle 4"/>
          <p:cNvSpPr/>
          <p:nvPr/>
        </p:nvSpPr>
        <p:spPr>
          <a:xfrm>
            <a:off x="2202873" y="1859063"/>
            <a:ext cx="8188036" cy="461665"/>
          </a:xfrm>
          <a:prstGeom prst="rect">
            <a:avLst/>
          </a:prstGeom>
          <a:noFill/>
        </p:spPr>
        <p:txBody>
          <a:bodyPr wrap="square">
            <a:spAutoFit/>
          </a:bodyPr>
          <a:lstStyle/>
          <a:p>
            <a:endParaRPr lang="fr-CA" sz="2400" dirty="0">
              <a:solidFill>
                <a:prstClr val="black"/>
              </a:solidFill>
            </a:endParaRPr>
          </a:p>
        </p:txBody>
      </p:sp>
      <p:sp>
        <p:nvSpPr>
          <p:cNvPr id="11" name="Rectangle 10"/>
          <p:cNvSpPr/>
          <p:nvPr/>
        </p:nvSpPr>
        <p:spPr>
          <a:xfrm>
            <a:off x="817212" y="58616"/>
            <a:ext cx="11262806" cy="1200329"/>
          </a:xfrm>
          <a:prstGeom prst="rect">
            <a:avLst/>
          </a:prstGeom>
        </p:spPr>
        <p:txBody>
          <a:bodyPr wrap="square">
            <a:spAutoFit/>
          </a:bodyPr>
          <a:lstStyle/>
          <a:p>
            <a:r>
              <a:rPr lang="en-CA" sz="3600" b="1" dirty="0" smtClean="0"/>
              <a:t>Regional Geology - Sequence </a:t>
            </a:r>
            <a:r>
              <a:rPr lang="en-CA" sz="3600" b="1" dirty="0"/>
              <a:t>of Deformational Events</a:t>
            </a:r>
          </a:p>
          <a:p>
            <a:endParaRPr lang="en-US" sz="3600" b="1" dirty="0">
              <a:solidFill>
                <a:srgbClr val="FF0000"/>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405" y="620688"/>
            <a:ext cx="9533208" cy="6237312"/>
          </a:xfrm>
          <a:prstGeom prst="rect">
            <a:avLst/>
          </a:prstGeom>
        </p:spPr>
      </p:pic>
      <p:sp>
        <p:nvSpPr>
          <p:cNvPr id="12" name="TextBox 11"/>
          <p:cNvSpPr txBox="1"/>
          <p:nvPr/>
        </p:nvSpPr>
        <p:spPr>
          <a:xfrm>
            <a:off x="7320136" y="6309320"/>
            <a:ext cx="4392488" cy="400110"/>
          </a:xfrm>
          <a:prstGeom prst="rect">
            <a:avLst/>
          </a:prstGeom>
          <a:noFill/>
        </p:spPr>
        <p:txBody>
          <a:bodyPr wrap="square" rtlCol="0">
            <a:spAutoFit/>
          </a:bodyPr>
          <a:lstStyle/>
          <a:p>
            <a:r>
              <a:rPr lang="en-CA" sz="2000" b="1" i="1" dirty="0" smtClean="0"/>
              <a:t>after </a:t>
            </a:r>
            <a:r>
              <a:rPr lang="en-CA" sz="2000" b="1" i="1" dirty="0" err="1" smtClean="0"/>
              <a:t>Poulsen</a:t>
            </a:r>
            <a:r>
              <a:rPr lang="en-CA" sz="2000" b="1" i="1" dirty="0" smtClean="0"/>
              <a:t> </a:t>
            </a:r>
            <a:r>
              <a:rPr lang="en-CA" sz="2000" b="1" i="1" dirty="0"/>
              <a:t>et al. </a:t>
            </a:r>
            <a:r>
              <a:rPr lang="en-CA" sz="2000" b="1" i="1" dirty="0" smtClean="0"/>
              <a:t>(2017)</a:t>
            </a:r>
            <a:endParaRPr lang="en-CA" sz="2000" b="1" i="1" dirty="0"/>
          </a:p>
        </p:txBody>
      </p:sp>
      <p:sp>
        <p:nvSpPr>
          <p:cNvPr id="7" name="Rectangle 6"/>
          <p:cNvSpPr/>
          <p:nvPr/>
        </p:nvSpPr>
        <p:spPr>
          <a:xfrm>
            <a:off x="6960096" y="3645024"/>
            <a:ext cx="576064" cy="216024"/>
          </a:xfrm>
          <a:prstGeom prst="rect">
            <a:avLst/>
          </a:prstGeom>
          <a:solidFill>
            <a:srgbClr val="E7E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6849269" y="3615407"/>
            <a:ext cx="941733" cy="461665"/>
          </a:xfrm>
          <a:prstGeom prst="rect">
            <a:avLst/>
          </a:prstGeom>
          <a:noFill/>
        </p:spPr>
        <p:txBody>
          <a:bodyPr wrap="none" rtlCol="0">
            <a:spAutoFit/>
          </a:bodyPr>
          <a:lstStyle/>
          <a:p>
            <a:r>
              <a:rPr lang="en-CA" sz="2400" b="1" dirty="0" smtClean="0">
                <a:solidFill>
                  <a:srgbClr val="FF3300"/>
                </a:solidFill>
              </a:rPr>
              <a:t>LLCDZ</a:t>
            </a:r>
            <a:endParaRPr lang="en-CA" sz="2400" b="1" dirty="0">
              <a:solidFill>
                <a:srgbClr val="FF3300"/>
              </a:solidFill>
            </a:endParaRPr>
          </a:p>
        </p:txBody>
      </p:sp>
      <p:sp>
        <p:nvSpPr>
          <p:cNvPr id="8" name="Freeform 7"/>
          <p:cNvSpPr/>
          <p:nvPr/>
        </p:nvSpPr>
        <p:spPr>
          <a:xfrm>
            <a:off x="3757246" y="3868581"/>
            <a:ext cx="1735016" cy="310696"/>
          </a:xfrm>
          <a:custGeom>
            <a:avLst/>
            <a:gdLst>
              <a:gd name="connsiteX0" fmla="*/ 0 w 1735016"/>
              <a:gd name="connsiteY0" fmla="*/ 310696 h 310696"/>
              <a:gd name="connsiteX1" fmla="*/ 46892 w 1735016"/>
              <a:gd name="connsiteY1" fmla="*/ 298973 h 310696"/>
              <a:gd name="connsiteX2" fmla="*/ 70339 w 1735016"/>
              <a:gd name="connsiteY2" fmla="*/ 293111 h 310696"/>
              <a:gd name="connsiteX3" fmla="*/ 123092 w 1735016"/>
              <a:gd name="connsiteY3" fmla="*/ 275527 h 310696"/>
              <a:gd name="connsiteX4" fmla="*/ 140677 w 1735016"/>
              <a:gd name="connsiteY4" fmla="*/ 269665 h 310696"/>
              <a:gd name="connsiteX5" fmla="*/ 164123 w 1735016"/>
              <a:gd name="connsiteY5" fmla="*/ 263804 h 310696"/>
              <a:gd name="connsiteX6" fmla="*/ 187569 w 1735016"/>
              <a:gd name="connsiteY6" fmla="*/ 252081 h 310696"/>
              <a:gd name="connsiteX7" fmla="*/ 205154 w 1735016"/>
              <a:gd name="connsiteY7" fmla="*/ 240357 h 310696"/>
              <a:gd name="connsiteX8" fmla="*/ 257908 w 1735016"/>
              <a:gd name="connsiteY8" fmla="*/ 222773 h 310696"/>
              <a:gd name="connsiteX9" fmla="*/ 275492 w 1735016"/>
              <a:gd name="connsiteY9" fmla="*/ 216911 h 310696"/>
              <a:gd name="connsiteX10" fmla="*/ 345831 w 1735016"/>
              <a:gd name="connsiteY10" fmla="*/ 211050 h 310696"/>
              <a:gd name="connsiteX11" fmla="*/ 369277 w 1735016"/>
              <a:gd name="connsiteY11" fmla="*/ 199327 h 310696"/>
              <a:gd name="connsiteX12" fmla="*/ 392723 w 1735016"/>
              <a:gd name="connsiteY12" fmla="*/ 193465 h 310696"/>
              <a:gd name="connsiteX13" fmla="*/ 410308 w 1735016"/>
              <a:gd name="connsiteY13" fmla="*/ 187604 h 310696"/>
              <a:gd name="connsiteX14" fmla="*/ 427892 w 1735016"/>
              <a:gd name="connsiteY14" fmla="*/ 175881 h 310696"/>
              <a:gd name="connsiteX15" fmla="*/ 463062 w 1735016"/>
              <a:gd name="connsiteY15" fmla="*/ 164157 h 310696"/>
              <a:gd name="connsiteX16" fmla="*/ 498231 w 1735016"/>
              <a:gd name="connsiteY16" fmla="*/ 134850 h 310696"/>
              <a:gd name="connsiteX17" fmla="*/ 515816 w 1735016"/>
              <a:gd name="connsiteY17" fmla="*/ 128988 h 310696"/>
              <a:gd name="connsiteX18" fmla="*/ 574431 w 1735016"/>
              <a:gd name="connsiteY18" fmla="*/ 105542 h 310696"/>
              <a:gd name="connsiteX19" fmla="*/ 592016 w 1735016"/>
              <a:gd name="connsiteY19" fmla="*/ 99681 h 310696"/>
              <a:gd name="connsiteX20" fmla="*/ 638908 w 1735016"/>
              <a:gd name="connsiteY20" fmla="*/ 87957 h 310696"/>
              <a:gd name="connsiteX21" fmla="*/ 849923 w 1735016"/>
              <a:gd name="connsiteY21" fmla="*/ 93819 h 310696"/>
              <a:gd name="connsiteX22" fmla="*/ 879231 w 1735016"/>
              <a:gd name="connsiteY22" fmla="*/ 99681 h 310696"/>
              <a:gd name="connsiteX23" fmla="*/ 949569 w 1735016"/>
              <a:gd name="connsiteY23" fmla="*/ 105542 h 310696"/>
              <a:gd name="connsiteX24" fmla="*/ 1002323 w 1735016"/>
              <a:gd name="connsiteY24" fmla="*/ 117265 h 310696"/>
              <a:gd name="connsiteX25" fmla="*/ 1019908 w 1735016"/>
              <a:gd name="connsiteY25" fmla="*/ 123127 h 310696"/>
              <a:gd name="connsiteX26" fmla="*/ 1037492 w 1735016"/>
              <a:gd name="connsiteY26" fmla="*/ 134850 h 310696"/>
              <a:gd name="connsiteX27" fmla="*/ 1049216 w 1735016"/>
              <a:gd name="connsiteY27" fmla="*/ 146573 h 310696"/>
              <a:gd name="connsiteX28" fmla="*/ 1066800 w 1735016"/>
              <a:gd name="connsiteY28" fmla="*/ 152434 h 310696"/>
              <a:gd name="connsiteX29" fmla="*/ 1119554 w 1735016"/>
              <a:gd name="connsiteY29" fmla="*/ 181742 h 310696"/>
              <a:gd name="connsiteX30" fmla="*/ 1137139 w 1735016"/>
              <a:gd name="connsiteY30" fmla="*/ 193465 h 310696"/>
              <a:gd name="connsiteX31" fmla="*/ 1178169 w 1735016"/>
              <a:gd name="connsiteY31" fmla="*/ 205188 h 310696"/>
              <a:gd name="connsiteX32" fmla="*/ 1230923 w 1735016"/>
              <a:gd name="connsiteY32" fmla="*/ 222773 h 310696"/>
              <a:gd name="connsiteX33" fmla="*/ 1266092 w 1735016"/>
              <a:gd name="connsiteY33" fmla="*/ 234496 h 310696"/>
              <a:gd name="connsiteX34" fmla="*/ 1283677 w 1735016"/>
              <a:gd name="connsiteY34" fmla="*/ 240357 h 310696"/>
              <a:gd name="connsiteX35" fmla="*/ 1336431 w 1735016"/>
              <a:gd name="connsiteY35" fmla="*/ 234496 h 310696"/>
              <a:gd name="connsiteX36" fmla="*/ 1371600 w 1735016"/>
              <a:gd name="connsiteY36" fmla="*/ 228634 h 310696"/>
              <a:gd name="connsiteX37" fmla="*/ 1412631 w 1735016"/>
              <a:gd name="connsiteY37" fmla="*/ 222773 h 310696"/>
              <a:gd name="connsiteX38" fmla="*/ 1465385 w 1735016"/>
              <a:gd name="connsiteY38" fmla="*/ 199327 h 310696"/>
              <a:gd name="connsiteX39" fmla="*/ 1482969 w 1735016"/>
              <a:gd name="connsiteY39" fmla="*/ 193465 h 310696"/>
              <a:gd name="connsiteX40" fmla="*/ 1500554 w 1735016"/>
              <a:gd name="connsiteY40" fmla="*/ 187604 h 310696"/>
              <a:gd name="connsiteX41" fmla="*/ 1512277 w 1735016"/>
              <a:gd name="connsiteY41" fmla="*/ 170019 h 310696"/>
              <a:gd name="connsiteX42" fmla="*/ 1565031 w 1735016"/>
              <a:gd name="connsiteY42" fmla="*/ 140711 h 310696"/>
              <a:gd name="connsiteX43" fmla="*/ 1611923 w 1735016"/>
              <a:gd name="connsiteY43" fmla="*/ 99681 h 310696"/>
              <a:gd name="connsiteX44" fmla="*/ 1647092 w 1735016"/>
              <a:gd name="connsiteY44" fmla="*/ 76234 h 310696"/>
              <a:gd name="connsiteX45" fmla="*/ 1664677 w 1735016"/>
              <a:gd name="connsiteY45" fmla="*/ 70373 h 310696"/>
              <a:gd name="connsiteX46" fmla="*/ 1682262 w 1735016"/>
              <a:gd name="connsiteY46" fmla="*/ 58650 h 310696"/>
              <a:gd name="connsiteX47" fmla="*/ 1699846 w 1735016"/>
              <a:gd name="connsiteY47" fmla="*/ 23481 h 310696"/>
              <a:gd name="connsiteX48" fmla="*/ 1717431 w 1735016"/>
              <a:gd name="connsiteY48" fmla="*/ 17619 h 310696"/>
              <a:gd name="connsiteX49" fmla="*/ 1735016 w 1735016"/>
              <a:gd name="connsiteY49" fmla="*/ 34 h 31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35016" h="310696">
                <a:moveTo>
                  <a:pt x="0" y="310696"/>
                </a:moveTo>
                <a:cubicBezTo>
                  <a:pt x="59583" y="298779"/>
                  <a:pt x="4838" y="310988"/>
                  <a:pt x="46892" y="298973"/>
                </a:cubicBezTo>
                <a:cubicBezTo>
                  <a:pt x="54638" y="296760"/>
                  <a:pt x="62623" y="295426"/>
                  <a:pt x="70339" y="293111"/>
                </a:cubicBezTo>
                <a:cubicBezTo>
                  <a:pt x="88093" y="287785"/>
                  <a:pt x="105508" y="281388"/>
                  <a:pt x="123092" y="275527"/>
                </a:cubicBezTo>
                <a:cubicBezTo>
                  <a:pt x="128954" y="273573"/>
                  <a:pt x="134683" y="271163"/>
                  <a:pt x="140677" y="269665"/>
                </a:cubicBezTo>
                <a:lnTo>
                  <a:pt x="164123" y="263804"/>
                </a:lnTo>
                <a:cubicBezTo>
                  <a:pt x="171938" y="259896"/>
                  <a:pt x="179983" y="256416"/>
                  <a:pt x="187569" y="252081"/>
                </a:cubicBezTo>
                <a:cubicBezTo>
                  <a:pt x="193686" y="248586"/>
                  <a:pt x="198716" y="243218"/>
                  <a:pt x="205154" y="240357"/>
                </a:cubicBezTo>
                <a:cubicBezTo>
                  <a:pt x="205174" y="240348"/>
                  <a:pt x="249106" y="225707"/>
                  <a:pt x="257908" y="222773"/>
                </a:cubicBezTo>
                <a:cubicBezTo>
                  <a:pt x="263769" y="220819"/>
                  <a:pt x="269335" y="217424"/>
                  <a:pt x="275492" y="216911"/>
                </a:cubicBezTo>
                <a:lnTo>
                  <a:pt x="345831" y="211050"/>
                </a:lnTo>
                <a:cubicBezTo>
                  <a:pt x="353646" y="207142"/>
                  <a:pt x="361096" y="202395"/>
                  <a:pt x="369277" y="199327"/>
                </a:cubicBezTo>
                <a:cubicBezTo>
                  <a:pt x="376820" y="196498"/>
                  <a:pt x="384977" y="195678"/>
                  <a:pt x="392723" y="193465"/>
                </a:cubicBezTo>
                <a:cubicBezTo>
                  <a:pt x="398664" y="191768"/>
                  <a:pt x="404446" y="189558"/>
                  <a:pt x="410308" y="187604"/>
                </a:cubicBezTo>
                <a:cubicBezTo>
                  <a:pt x="416169" y="183696"/>
                  <a:pt x="421455" y="178742"/>
                  <a:pt x="427892" y="175881"/>
                </a:cubicBezTo>
                <a:cubicBezTo>
                  <a:pt x="439184" y="170862"/>
                  <a:pt x="463062" y="164157"/>
                  <a:pt x="463062" y="164157"/>
                </a:cubicBezTo>
                <a:cubicBezTo>
                  <a:pt x="476026" y="151193"/>
                  <a:pt x="481909" y="143011"/>
                  <a:pt x="498231" y="134850"/>
                </a:cubicBezTo>
                <a:cubicBezTo>
                  <a:pt x="503757" y="132087"/>
                  <a:pt x="510137" y="131422"/>
                  <a:pt x="515816" y="128988"/>
                </a:cubicBezTo>
                <a:cubicBezTo>
                  <a:pt x="576177" y="103119"/>
                  <a:pt x="494398" y="132219"/>
                  <a:pt x="574431" y="105542"/>
                </a:cubicBezTo>
                <a:cubicBezTo>
                  <a:pt x="580293" y="103588"/>
                  <a:pt x="586022" y="101180"/>
                  <a:pt x="592016" y="99681"/>
                </a:cubicBezTo>
                <a:lnTo>
                  <a:pt x="638908" y="87957"/>
                </a:lnTo>
                <a:cubicBezTo>
                  <a:pt x="709246" y="89911"/>
                  <a:pt x="779641" y="90390"/>
                  <a:pt x="849923" y="93819"/>
                </a:cubicBezTo>
                <a:cubicBezTo>
                  <a:pt x="859874" y="94304"/>
                  <a:pt x="869336" y="98517"/>
                  <a:pt x="879231" y="99681"/>
                </a:cubicBezTo>
                <a:cubicBezTo>
                  <a:pt x="902597" y="102430"/>
                  <a:pt x="926123" y="103588"/>
                  <a:pt x="949569" y="105542"/>
                </a:cubicBezTo>
                <a:cubicBezTo>
                  <a:pt x="969702" y="109569"/>
                  <a:pt x="983018" y="111749"/>
                  <a:pt x="1002323" y="117265"/>
                </a:cubicBezTo>
                <a:cubicBezTo>
                  <a:pt x="1008264" y="118962"/>
                  <a:pt x="1014382" y="120364"/>
                  <a:pt x="1019908" y="123127"/>
                </a:cubicBezTo>
                <a:cubicBezTo>
                  <a:pt x="1026209" y="126277"/>
                  <a:pt x="1031991" y="130449"/>
                  <a:pt x="1037492" y="134850"/>
                </a:cubicBezTo>
                <a:cubicBezTo>
                  <a:pt x="1041808" y="138302"/>
                  <a:pt x="1044477" y="143730"/>
                  <a:pt x="1049216" y="146573"/>
                </a:cubicBezTo>
                <a:cubicBezTo>
                  <a:pt x="1054514" y="149752"/>
                  <a:pt x="1060939" y="150480"/>
                  <a:pt x="1066800" y="152434"/>
                </a:cubicBezTo>
                <a:cubicBezTo>
                  <a:pt x="1107110" y="179308"/>
                  <a:pt x="1088602" y="171426"/>
                  <a:pt x="1119554" y="181742"/>
                </a:cubicBezTo>
                <a:cubicBezTo>
                  <a:pt x="1125416" y="185650"/>
                  <a:pt x="1130838" y="190314"/>
                  <a:pt x="1137139" y="193465"/>
                </a:cubicBezTo>
                <a:cubicBezTo>
                  <a:pt x="1146994" y="198393"/>
                  <a:pt x="1168771" y="202369"/>
                  <a:pt x="1178169" y="205188"/>
                </a:cubicBezTo>
                <a:cubicBezTo>
                  <a:pt x="1178247" y="205211"/>
                  <a:pt x="1222092" y="219829"/>
                  <a:pt x="1230923" y="222773"/>
                </a:cubicBezTo>
                <a:lnTo>
                  <a:pt x="1266092" y="234496"/>
                </a:lnTo>
                <a:lnTo>
                  <a:pt x="1283677" y="240357"/>
                </a:lnTo>
                <a:cubicBezTo>
                  <a:pt x="1301262" y="238403"/>
                  <a:pt x="1318893" y="236834"/>
                  <a:pt x="1336431" y="234496"/>
                </a:cubicBezTo>
                <a:cubicBezTo>
                  <a:pt x="1348211" y="232925"/>
                  <a:pt x="1359853" y="230441"/>
                  <a:pt x="1371600" y="228634"/>
                </a:cubicBezTo>
                <a:cubicBezTo>
                  <a:pt x="1385255" y="226533"/>
                  <a:pt x="1398954" y="224727"/>
                  <a:pt x="1412631" y="222773"/>
                </a:cubicBezTo>
                <a:cubicBezTo>
                  <a:pt x="1440499" y="204195"/>
                  <a:pt x="1423531" y="213279"/>
                  <a:pt x="1465385" y="199327"/>
                </a:cubicBezTo>
                <a:lnTo>
                  <a:pt x="1482969" y="193465"/>
                </a:lnTo>
                <a:lnTo>
                  <a:pt x="1500554" y="187604"/>
                </a:lnTo>
                <a:cubicBezTo>
                  <a:pt x="1504462" y="181742"/>
                  <a:pt x="1506975" y="174658"/>
                  <a:pt x="1512277" y="170019"/>
                </a:cubicBezTo>
                <a:cubicBezTo>
                  <a:pt x="1537082" y="148314"/>
                  <a:pt x="1540879" y="148762"/>
                  <a:pt x="1565031" y="140711"/>
                </a:cubicBezTo>
                <a:cubicBezTo>
                  <a:pt x="1584570" y="111404"/>
                  <a:pt x="1570892" y="127036"/>
                  <a:pt x="1611923" y="99681"/>
                </a:cubicBezTo>
                <a:lnTo>
                  <a:pt x="1647092" y="76234"/>
                </a:lnTo>
                <a:lnTo>
                  <a:pt x="1664677" y="70373"/>
                </a:lnTo>
                <a:cubicBezTo>
                  <a:pt x="1670539" y="66465"/>
                  <a:pt x="1677861" y="64151"/>
                  <a:pt x="1682262" y="58650"/>
                </a:cubicBezTo>
                <a:cubicBezTo>
                  <a:pt x="1701141" y="35051"/>
                  <a:pt x="1672393" y="45443"/>
                  <a:pt x="1699846" y="23481"/>
                </a:cubicBezTo>
                <a:cubicBezTo>
                  <a:pt x="1704671" y="19621"/>
                  <a:pt x="1711569" y="19573"/>
                  <a:pt x="1717431" y="17619"/>
                </a:cubicBezTo>
                <a:cubicBezTo>
                  <a:pt x="1730238" y="-1592"/>
                  <a:pt x="1722109" y="34"/>
                  <a:pt x="1735016" y="34"/>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Freeform 16"/>
          <p:cNvSpPr/>
          <p:nvPr/>
        </p:nvSpPr>
        <p:spPr>
          <a:xfrm>
            <a:off x="6384033" y="3470811"/>
            <a:ext cx="3456383" cy="678269"/>
          </a:xfrm>
          <a:custGeom>
            <a:avLst/>
            <a:gdLst>
              <a:gd name="connsiteX0" fmla="*/ 0 w 3423138"/>
              <a:gd name="connsiteY0" fmla="*/ 258194 h 668502"/>
              <a:gd name="connsiteX1" fmla="*/ 29308 w 3423138"/>
              <a:gd name="connsiteY1" fmla="*/ 264056 h 668502"/>
              <a:gd name="connsiteX2" fmla="*/ 70338 w 3423138"/>
              <a:gd name="connsiteY2" fmla="*/ 258194 h 668502"/>
              <a:gd name="connsiteX3" fmla="*/ 117231 w 3423138"/>
              <a:gd name="connsiteY3" fmla="*/ 252333 h 668502"/>
              <a:gd name="connsiteX4" fmla="*/ 164123 w 3423138"/>
              <a:gd name="connsiteY4" fmla="*/ 234748 h 668502"/>
              <a:gd name="connsiteX5" fmla="*/ 199292 w 3423138"/>
              <a:gd name="connsiteY5" fmla="*/ 223025 h 668502"/>
              <a:gd name="connsiteX6" fmla="*/ 234461 w 3423138"/>
              <a:gd name="connsiteY6" fmla="*/ 211302 h 668502"/>
              <a:gd name="connsiteX7" fmla="*/ 252046 w 3423138"/>
              <a:gd name="connsiteY7" fmla="*/ 205441 h 668502"/>
              <a:gd name="connsiteX8" fmla="*/ 269631 w 3423138"/>
              <a:gd name="connsiteY8" fmla="*/ 199579 h 668502"/>
              <a:gd name="connsiteX9" fmla="*/ 310661 w 3423138"/>
              <a:gd name="connsiteY9" fmla="*/ 193718 h 668502"/>
              <a:gd name="connsiteX10" fmla="*/ 351692 w 3423138"/>
              <a:gd name="connsiteY10" fmla="*/ 181994 h 668502"/>
              <a:gd name="connsiteX11" fmla="*/ 369277 w 3423138"/>
              <a:gd name="connsiteY11" fmla="*/ 176133 h 668502"/>
              <a:gd name="connsiteX12" fmla="*/ 451338 w 3423138"/>
              <a:gd name="connsiteY12" fmla="*/ 170271 h 668502"/>
              <a:gd name="connsiteX13" fmla="*/ 498231 w 3423138"/>
              <a:gd name="connsiteY13" fmla="*/ 164410 h 668502"/>
              <a:gd name="connsiteX14" fmla="*/ 668215 w 3423138"/>
              <a:gd name="connsiteY14" fmla="*/ 152687 h 668502"/>
              <a:gd name="connsiteX15" fmla="*/ 750277 w 3423138"/>
              <a:gd name="connsiteY15" fmla="*/ 146825 h 668502"/>
              <a:gd name="connsiteX16" fmla="*/ 803031 w 3423138"/>
              <a:gd name="connsiteY16" fmla="*/ 135102 h 668502"/>
              <a:gd name="connsiteX17" fmla="*/ 879231 w 3423138"/>
              <a:gd name="connsiteY17" fmla="*/ 117518 h 668502"/>
              <a:gd name="connsiteX18" fmla="*/ 955431 w 3423138"/>
              <a:gd name="connsiteY18" fmla="*/ 105794 h 668502"/>
              <a:gd name="connsiteX19" fmla="*/ 1019908 w 3423138"/>
              <a:gd name="connsiteY19" fmla="*/ 94071 h 668502"/>
              <a:gd name="connsiteX20" fmla="*/ 1055077 w 3423138"/>
              <a:gd name="connsiteY20" fmla="*/ 82348 h 668502"/>
              <a:gd name="connsiteX21" fmla="*/ 1072661 w 3423138"/>
              <a:gd name="connsiteY21" fmla="*/ 76487 h 668502"/>
              <a:gd name="connsiteX22" fmla="*/ 1119554 w 3423138"/>
              <a:gd name="connsiteY22" fmla="*/ 64764 h 668502"/>
              <a:gd name="connsiteX23" fmla="*/ 1160585 w 3423138"/>
              <a:gd name="connsiteY23" fmla="*/ 53041 h 668502"/>
              <a:gd name="connsiteX24" fmla="*/ 1195754 w 3423138"/>
              <a:gd name="connsiteY24" fmla="*/ 47179 h 668502"/>
              <a:gd name="connsiteX25" fmla="*/ 1289538 w 3423138"/>
              <a:gd name="connsiteY25" fmla="*/ 35456 h 668502"/>
              <a:gd name="connsiteX26" fmla="*/ 1471246 w 3423138"/>
              <a:gd name="connsiteY26" fmla="*/ 17871 h 668502"/>
              <a:gd name="connsiteX27" fmla="*/ 1518138 w 3423138"/>
              <a:gd name="connsiteY27" fmla="*/ 12010 h 668502"/>
              <a:gd name="connsiteX28" fmla="*/ 1535723 w 3423138"/>
              <a:gd name="connsiteY28" fmla="*/ 6148 h 668502"/>
              <a:gd name="connsiteX29" fmla="*/ 1711569 w 3423138"/>
              <a:gd name="connsiteY29" fmla="*/ 6148 h 668502"/>
              <a:gd name="connsiteX30" fmla="*/ 1735015 w 3423138"/>
              <a:gd name="connsiteY30" fmla="*/ 17871 h 668502"/>
              <a:gd name="connsiteX31" fmla="*/ 1770185 w 3423138"/>
              <a:gd name="connsiteY31" fmla="*/ 29594 h 668502"/>
              <a:gd name="connsiteX32" fmla="*/ 1787769 w 3423138"/>
              <a:gd name="connsiteY32" fmla="*/ 41318 h 668502"/>
              <a:gd name="connsiteX33" fmla="*/ 1822938 w 3423138"/>
              <a:gd name="connsiteY33" fmla="*/ 53041 h 668502"/>
              <a:gd name="connsiteX34" fmla="*/ 1858108 w 3423138"/>
              <a:gd name="connsiteY34" fmla="*/ 70625 h 668502"/>
              <a:gd name="connsiteX35" fmla="*/ 1893277 w 3423138"/>
              <a:gd name="connsiteY35" fmla="*/ 94071 h 668502"/>
              <a:gd name="connsiteX36" fmla="*/ 1922585 w 3423138"/>
              <a:gd name="connsiteY36" fmla="*/ 117518 h 668502"/>
              <a:gd name="connsiteX37" fmla="*/ 1963615 w 3423138"/>
              <a:gd name="connsiteY37" fmla="*/ 140964 h 668502"/>
              <a:gd name="connsiteX38" fmla="*/ 2016369 w 3423138"/>
              <a:gd name="connsiteY38" fmla="*/ 176133 h 668502"/>
              <a:gd name="connsiteX39" fmla="*/ 2033954 w 3423138"/>
              <a:gd name="connsiteY39" fmla="*/ 187856 h 668502"/>
              <a:gd name="connsiteX40" fmla="*/ 2057400 w 3423138"/>
              <a:gd name="connsiteY40" fmla="*/ 199579 h 668502"/>
              <a:gd name="connsiteX41" fmla="*/ 2092569 w 3423138"/>
              <a:gd name="connsiteY41" fmla="*/ 223025 h 668502"/>
              <a:gd name="connsiteX42" fmla="*/ 2110154 w 3423138"/>
              <a:gd name="connsiteY42" fmla="*/ 228887 h 668502"/>
              <a:gd name="connsiteX43" fmla="*/ 2162908 w 3423138"/>
              <a:gd name="connsiteY43" fmla="*/ 258194 h 668502"/>
              <a:gd name="connsiteX44" fmla="*/ 2198077 w 3423138"/>
              <a:gd name="connsiteY44" fmla="*/ 281641 h 668502"/>
              <a:gd name="connsiteX45" fmla="*/ 2221523 w 3423138"/>
              <a:gd name="connsiteY45" fmla="*/ 299225 h 668502"/>
              <a:gd name="connsiteX46" fmla="*/ 2239108 w 3423138"/>
              <a:gd name="connsiteY46" fmla="*/ 305087 h 668502"/>
              <a:gd name="connsiteX47" fmla="*/ 2274277 w 3423138"/>
              <a:gd name="connsiteY47" fmla="*/ 328533 h 668502"/>
              <a:gd name="connsiteX48" fmla="*/ 2291861 w 3423138"/>
              <a:gd name="connsiteY48" fmla="*/ 340256 h 668502"/>
              <a:gd name="connsiteX49" fmla="*/ 2303585 w 3423138"/>
              <a:gd name="connsiteY49" fmla="*/ 351979 h 668502"/>
              <a:gd name="connsiteX50" fmla="*/ 2338754 w 3423138"/>
              <a:gd name="connsiteY50" fmla="*/ 363702 h 668502"/>
              <a:gd name="connsiteX51" fmla="*/ 2403231 w 3423138"/>
              <a:gd name="connsiteY51" fmla="*/ 387148 h 668502"/>
              <a:gd name="connsiteX52" fmla="*/ 2491154 w 3423138"/>
              <a:gd name="connsiteY52" fmla="*/ 404733 h 668502"/>
              <a:gd name="connsiteX53" fmla="*/ 2538046 w 3423138"/>
              <a:gd name="connsiteY53" fmla="*/ 416456 h 668502"/>
              <a:gd name="connsiteX54" fmla="*/ 2573215 w 3423138"/>
              <a:gd name="connsiteY54" fmla="*/ 428179 h 668502"/>
              <a:gd name="connsiteX55" fmla="*/ 2614246 w 3423138"/>
              <a:gd name="connsiteY55" fmla="*/ 439902 h 668502"/>
              <a:gd name="connsiteX56" fmla="*/ 2655277 w 3423138"/>
              <a:gd name="connsiteY56" fmla="*/ 457487 h 668502"/>
              <a:gd name="connsiteX57" fmla="*/ 2702169 w 3423138"/>
              <a:gd name="connsiteY57" fmla="*/ 475071 h 668502"/>
              <a:gd name="connsiteX58" fmla="*/ 2737338 w 3423138"/>
              <a:gd name="connsiteY58" fmla="*/ 492656 h 668502"/>
              <a:gd name="connsiteX59" fmla="*/ 2772508 w 3423138"/>
              <a:gd name="connsiteY59" fmla="*/ 510241 h 668502"/>
              <a:gd name="connsiteX60" fmla="*/ 2795954 w 3423138"/>
              <a:gd name="connsiteY60" fmla="*/ 527825 h 668502"/>
              <a:gd name="connsiteX61" fmla="*/ 2831123 w 3423138"/>
              <a:gd name="connsiteY61" fmla="*/ 539548 h 668502"/>
              <a:gd name="connsiteX62" fmla="*/ 3100754 w 3423138"/>
              <a:gd name="connsiteY62" fmla="*/ 557133 h 668502"/>
              <a:gd name="connsiteX63" fmla="*/ 3130061 w 3423138"/>
              <a:gd name="connsiteY63" fmla="*/ 562994 h 668502"/>
              <a:gd name="connsiteX64" fmla="*/ 3147646 w 3423138"/>
              <a:gd name="connsiteY64" fmla="*/ 568856 h 668502"/>
              <a:gd name="connsiteX65" fmla="*/ 3188677 w 3423138"/>
              <a:gd name="connsiteY65" fmla="*/ 574718 h 668502"/>
              <a:gd name="connsiteX66" fmla="*/ 3253154 w 3423138"/>
              <a:gd name="connsiteY66" fmla="*/ 592302 h 668502"/>
              <a:gd name="connsiteX67" fmla="*/ 3288323 w 3423138"/>
              <a:gd name="connsiteY67" fmla="*/ 598164 h 668502"/>
              <a:gd name="connsiteX68" fmla="*/ 3305908 w 3423138"/>
              <a:gd name="connsiteY68" fmla="*/ 609887 h 668502"/>
              <a:gd name="connsiteX69" fmla="*/ 3323492 w 3423138"/>
              <a:gd name="connsiteY69" fmla="*/ 627471 h 668502"/>
              <a:gd name="connsiteX70" fmla="*/ 3341077 w 3423138"/>
              <a:gd name="connsiteY70" fmla="*/ 633333 h 668502"/>
              <a:gd name="connsiteX71" fmla="*/ 3387969 w 3423138"/>
              <a:gd name="connsiteY71" fmla="*/ 662641 h 668502"/>
              <a:gd name="connsiteX72" fmla="*/ 3423138 w 3423138"/>
              <a:gd name="connsiteY72" fmla="*/ 668502 h 66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423138" h="668502">
                <a:moveTo>
                  <a:pt x="0" y="258194"/>
                </a:moveTo>
                <a:cubicBezTo>
                  <a:pt x="9769" y="260148"/>
                  <a:pt x="19345" y="264056"/>
                  <a:pt x="29308" y="264056"/>
                </a:cubicBezTo>
                <a:cubicBezTo>
                  <a:pt x="43124" y="264056"/>
                  <a:pt x="56644" y="260020"/>
                  <a:pt x="70338" y="258194"/>
                </a:cubicBezTo>
                <a:lnTo>
                  <a:pt x="117231" y="252333"/>
                </a:lnTo>
                <a:cubicBezTo>
                  <a:pt x="147831" y="231932"/>
                  <a:pt x="121222" y="246448"/>
                  <a:pt x="164123" y="234748"/>
                </a:cubicBezTo>
                <a:cubicBezTo>
                  <a:pt x="176045" y="231497"/>
                  <a:pt x="187569" y="226933"/>
                  <a:pt x="199292" y="223025"/>
                </a:cubicBezTo>
                <a:lnTo>
                  <a:pt x="234461" y="211302"/>
                </a:lnTo>
                <a:lnTo>
                  <a:pt x="252046" y="205441"/>
                </a:lnTo>
                <a:cubicBezTo>
                  <a:pt x="257908" y="203487"/>
                  <a:pt x="263514" y="200453"/>
                  <a:pt x="269631" y="199579"/>
                </a:cubicBezTo>
                <a:lnTo>
                  <a:pt x="310661" y="193718"/>
                </a:lnTo>
                <a:cubicBezTo>
                  <a:pt x="352804" y="179670"/>
                  <a:pt x="300197" y="196707"/>
                  <a:pt x="351692" y="181994"/>
                </a:cubicBezTo>
                <a:cubicBezTo>
                  <a:pt x="357633" y="180297"/>
                  <a:pt x="363141" y="176855"/>
                  <a:pt x="369277" y="176133"/>
                </a:cubicBezTo>
                <a:cubicBezTo>
                  <a:pt x="396513" y="172929"/>
                  <a:pt x="424027" y="172754"/>
                  <a:pt x="451338" y="170271"/>
                </a:cubicBezTo>
                <a:cubicBezTo>
                  <a:pt x="467026" y="168845"/>
                  <a:pt x="482530" y="165683"/>
                  <a:pt x="498231" y="164410"/>
                </a:cubicBezTo>
                <a:cubicBezTo>
                  <a:pt x="554841" y="159820"/>
                  <a:pt x="611557" y="156640"/>
                  <a:pt x="668215" y="152687"/>
                </a:cubicBezTo>
                <a:lnTo>
                  <a:pt x="750277" y="146825"/>
                </a:lnTo>
                <a:cubicBezTo>
                  <a:pt x="831578" y="126502"/>
                  <a:pt x="706227" y="157442"/>
                  <a:pt x="803031" y="135102"/>
                </a:cubicBezTo>
                <a:cubicBezTo>
                  <a:pt x="838644" y="126883"/>
                  <a:pt x="847075" y="122877"/>
                  <a:pt x="879231" y="117518"/>
                </a:cubicBezTo>
                <a:cubicBezTo>
                  <a:pt x="913012" y="111888"/>
                  <a:pt x="922991" y="112282"/>
                  <a:pt x="955431" y="105794"/>
                </a:cubicBezTo>
                <a:cubicBezTo>
                  <a:pt x="1024520" y="91976"/>
                  <a:pt x="915611" y="108972"/>
                  <a:pt x="1019908" y="94071"/>
                </a:cubicBezTo>
                <a:lnTo>
                  <a:pt x="1055077" y="82348"/>
                </a:lnTo>
                <a:cubicBezTo>
                  <a:pt x="1060938" y="80394"/>
                  <a:pt x="1066667" y="77985"/>
                  <a:pt x="1072661" y="76487"/>
                </a:cubicBezTo>
                <a:cubicBezTo>
                  <a:pt x="1088292" y="72579"/>
                  <a:pt x="1104269" y="69860"/>
                  <a:pt x="1119554" y="64764"/>
                </a:cubicBezTo>
                <a:cubicBezTo>
                  <a:pt x="1136321" y="59174"/>
                  <a:pt x="1142175" y="56723"/>
                  <a:pt x="1160585" y="53041"/>
                </a:cubicBezTo>
                <a:cubicBezTo>
                  <a:pt x="1172239" y="50710"/>
                  <a:pt x="1184007" y="48986"/>
                  <a:pt x="1195754" y="47179"/>
                </a:cubicBezTo>
                <a:cubicBezTo>
                  <a:pt x="1239223" y="40491"/>
                  <a:pt x="1242361" y="40698"/>
                  <a:pt x="1289538" y="35456"/>
                </a:cubicBezTo>
                <a:cubicBezTo>
                  <a:pt x="1374618" y="14185"/>
                  <a:pt x="1237226" y="47121"/>
                  <a:pt x="1471246" y="17871"/>
                </a:cubicBezTo>
                <a:lnTo>
                  <a:pt x="1518138" y="12010"/>
                </a:lnTo>
                <a:cubicBezTo>
                  <a:pt x="1524000" y="10056"/>
                  <a:pt x="1529628" y="7164"/>
                  <a:pt x="1535723" y="6148"/>
                </a:cubicBezTo>
                <a:cubicBezTo>
                  <a:pt x="1605037" y="-5404"/>
                  <a:pt x="1627142" y="2128"/>
                  <a:pt x="1711569" y="6148"/>
                </a:cubicBezTo>
                <a:cubicBezTo>
                  <a:pt x="1719384" y="10056"/>
                  <a:pt x="1726902" y="14626"/>
                  <a:pt x="1735015" y="17871"/>
                </a:cubicBezTo>
                <a:cubicBezTo>
                  <a:pt x="1746489" y="22460"/>
                  <a:pt x="1770185" y="29594"/>
                  <a:pt x="1770185" y="29594"/>
                </a:cubicBezTo>
                <a:cubicBezTo>
                  <a:pt x="1776046" y="33502"/>
                  <a:pt x="1781332" y="38457"/>
                  <a:pt x="1787769" y="41318"/>
                </a:cubicBezTo>
                <a:cubicBezTo>
                  <a:pt x="1799061" y="46337"/>
                  <a:pt x="1812656" y="46187"/>
                  <a:pt x="1822938" y="53041"/>
                </a:cubicBezTo>
                <a:cubicBezTo>
                  <a:pt x="1845664" y="68191"/>
                  <a:pt x="1833840" y="62536"/>
                  <a:pt x="1858108" y="70625"/>
                </a:cubicBezTo>
                <a:cubicBezTo>
                  <a:pt x="1891442" y="103961"/>
                  <a:pt x="1859345" y="77105"/>
                  <a:pt x="1893277" y="94071"/>
                </a:cubicBezTo>
                <a:cubicBezTo>
                  <a:pt x="1917327" y="106096"/>
                  <a:pt x="1904415" y="102981"/>
                  <a:pt x="1922585" y="117518"/>
                </a:cubicBezTo>
                <a:cubicBezTo>
                  <a:pt x="1942860" y="133739"/>
                  <a:pt x="1939548" y="126524"/>
                  <a:pt x="1963615" y="140964"/>
                </a:cubicBezTo>
                <a:cubicBezTo>
                  <a:pt x="1963643" y="140981"/>
                  <a:pt x="2007563" y="170262"/>
                  <a:pt x="2016369" y="176133"/>
                </a:cubicBezTo>
                <a:cubicBezTo>
                  <a:pt x="2022231" y="180041"/>
                  <a:pt x="2027653" y="184705"/>
                  <a:pt x="2033954" y="187856"/>
                </a:cubicBezTo>
                <a:cubicBezTo>
                  <a:pt x="2041769" y="191764"/>
                  <a:pt x="2049907" y="195083"/>
                  <a:pt x="2057400" y="199579"/>
                </a:cubicBezTo>
                <a:cubicBezTo>
                  <a:pt x="2069481" y="206828"/>
                  <a:pt x="2079203" y="218569"/>
                  <a:pt x="2092569" y="223025"/>
                </a:cubicBezTo>
                <a:cubicBezTo>
                  <a:pt x="2098431" y="224979"/>
                  <a:pt x="2104753" y="225886"/>
                  <a:pt x="2110154" y="228887"/>
                </a:cubicBezTo>
                <a:cubicBezTo>
                  <a:pt x="2170614" y="262476"/>
                  <a:pt x="2123120" y="244933"/>
                  <a:pt x="2162908" y="258194"/>
                </a:cubicBezTo>
                <a:cubicBezTo>
                  <a:pt x="2186792" y="282080"/>
                  <a:pt x="2160228" y="257986"/>
                  <a:pt x="2198077" y="281641"/>
                </a:cubicBezTo>
                <a:cubicBezTo>
                  <a:pt x="2206361" y="286819"/>
                  <a:pt x="2213041" y="294378"/>
                  <a:pt x="2221523" y="299225"/>
                </a:cubicBezTo>
                <a:cubicBezTo>
                  <a:pt x="2226888" y="302291"/>
                  <a:pt x="2233707" y="302086"/>
                  <a:pt x="2239108" y="305087"/>
                </a:cubicBezTo>
                <a:cubicBezTo>
                  <a:pt x="2251424" y="311929"/>
                  <a:pt x="2262554" y="320718"/>
                  <a:pt x="2274277" y="328533"/>
                </a:cubicBezTo>
                <a:cubicBezTo>
                  <a:pt x="2280138" y="332441"/>
                  <a:pt x="2286880" y="335275"/>
                  <a:pt x="2291861" y="340256"/>
                </a:cubicBezTo>
                <a:cubicBezTo>
                  <a:pt x="2295769" y="344164"/>
                  <a:pt x="2298642" y="349508"/>
                  <a:pt x="2303585" y="351979"/>
                </a:cubicBezTo>
                <a:cubicBezTo>
                  <a:pt x="2314638" y="357505"/>
                  <a:pt x="2338754" y="363702"/>
                  <a:pt x="2338754" y="363702"/>
                </a:cubicBezTo>
                <a:cubicBezTo>
                  <a:pt x="2375617" y="388278"/>
                  <a:pt x="2336072" y="364762"/>
                  <a:pt x="2403231" y="387148"/>
                </a:cubicBezTo>
                <a:cubicBezTo>
                  <a:pt x="2455185" y="404466"/>
                  <a:pt x="2426118" y="397506"/>
                  <a:pt x="2491154" y="404733"/>
                </a:cubicBezTo>
                <a:cubicBezTo>
                  <a:pt x="2544516" y="422519"/>
                  <a:pt x="2460227" y="395232"/>
                  <a:pt x="2538046" y="416456"/>
                </a:cubicBezTo>
                <a:cubicBezTo>
                  <a:pt x="2549968" y="419707"/>
                  <a:pt x="2561227" y="425182"/>
                  <a:pt x="2573215" y="428179"/>
                </a:cubicBezTo>
                <a:cubicBezTo>
                  <a:pt x="2602655" y="435540"/>
                  <a:pt x="2589018" y="431494"/>
                  <a:pt x="2614246" y="439902"/>
                </a:cubicBezTo>
                <a:cubicBezTo>
                  <a:pt x="2649883" y="463659"/>
                  <a:pt x="2612019" y="441265"/>
                  <a:pt x="2655277" y="457487"/>
                </a:cubicBezTo>
                <a:cubicBezTo>
                  <a:pt x="2716569" y="480472"/>
                  <a:pt x="2641997" y="460029"/>
                  <a:pt x="2702169" y="475071"/>
                </a:cubicBezTo>
                <a:cubicBezTo>
                  <a:pt x="2752566" y="508668"/>
                  <a:pt x="2688802" y="468387"/>
                  <a:pt x="2737338" y="492656"/>
                </a:cubicBezTo>
                <a:cubicBezTo>
                  <a:pt x="2782786" y="515381"/>
                  <a:pt x="2728311" y="495508"/>
                  <a:pt x="2772508" y="510241"/>
                </a:cubicBezTo>
                <a:cubicBezTo>
                  <a:pt x="2780323" y="516102"/>
                  <a:pt x="2787216" y="523456"/>
                  <a:pt x="2795954" y="527825"/>
                </a:cubicBezTo>
                <a:cubicBezTo>
                  <a:pt x="2807007" y="533351"/>
                  <a:pt x="2819135" y="536551"/>
                  <a:pt x="2831123" y="539548"/>
                </a:cubicBezTo>
                <a:cubicBezTo>
                  <a:pt x="2950069" y="569285"/>
                  <a:pt x="2861909" y="550847"/>
                  <a:pt x="3100754" y="557133"/>
                </a:cubicBezTo>
                <a:cubicBezTo>
                  <a:pt x="3110523" y="559087"/>
                  <a:pt x="3120396" y="560578"/>
                  <a:pt x="3130061" y="562994"/>
                </a:cubicBezTo>
                <a:cubicBezTo>
                  <a:pt x="3136055" y="564493"/>
                  <a:pt x="3141587" y="567644"/>
                  <a:pt x="3147646" y="568856"/>
                </a:cubicBezTo>
                <a:cubicBezTo>
                  <a:pt x="3161194" y="571566"/>
                  <a:pt x="3175000" y="572764"/>
                  <a:pt x="3188677" y="574718"/>
                </a:cubicBezTo>
                <a:cubicBezTo>
                  <a:pt x="3211407" y="582294"/>
                  <a:pt x="3226710" y="587894"/>
                  <a:pt x="3253154" y="592302"/>
                </a:cubicBezTo>
                <a:lnTo>
                  <a:pt x="3288323" y="598164"/>
                </a:lnTo>
                <a:cubicBezTo>
                  <a:pt x="3294185" y="602072"/>
                  <a:pt x="3300496" y="605377"/>
                  <a:pt x="3305908" y="609887"/>
                </a:cubicBezTo>
                <a:cubicBezTo>
                  <a:pt x="3312276" y="615194"/>
                  <a:pt x="3316595" y="622873"/>
                  <a:pt x="3323492" y="627471"/>
                </a:cubicBezTo>
                <a:cubicBezTo>
                  <a:pt x="3328633" y="630898"/>
                  <a:pt x="3335215" y="631379"/>
                  <a:pt x="3341077" y="633333"/>
                </a:cubicBezTo>
                <a:cubicBezTo>
                  <a:pt x="3355521" y="644166"/>
                  <a:pt x="3370089" y="657277"/>
                  <a:pt x="3387969" y="662641"/>
                </a:cubicBezTo>
                <a:cubicBezTo>
                  <a:pt x="3399352" y="666056"/>
                  <a:pt x="3423138" y="668502"/>
                  <a:pt x="3423138" y="668502"/>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Freeform 17"/>
          <p:cNvSpPr/>
          <p:nvPr/>
        </p:nvSpPr>
        <p:spPr>
          <a:xfrm>
            <a:off x="9730154" y="4114800"/>
            <a:ext cx="627184" cy="58615"/>
          </a:xfrm>
          <a:custGeom>
            <a:avLst/>
            <a:gdLst>
              <a:gd name="connsiteX0" fmla="*/ 0 w 627184"/>
              <a:gd name="connsiteY0" fmla="*/ 0 h 58615"/>
              <a:gd name="connsiteX1" fmla="*/ 35169 w 627184"/>
              <a:gd name="connsiteY1" fmla="*/ 5862 h 58615"/>
              <a:gd name="connsiteX2" fmla="*/ 58615 w 627184"/>
              <a:gd name="connsiteY2" fmla="*/ 11723 h 58615"/>
              <a:gd name="connsiteX3" fmla="*/ 76200 w 627184"/>
              <a:gd name="connsiteY3" fmla="*/ 17585 h 58615"/>
              <a:gd name="connsiteX4" fmla="*/ 123092 w 627184"/>
              <a:gd name="connsiteY4" fmla="*/ 23446 h 58615"/>
              <a:gd name="connsiteX5" fmla="*/ 422031 w 627184"/>
              <a:gd name="connsiteY5" fmla="*/ 29308 h 58615"/>
              <a:gd name="connsiteX6" fmla="*/ 492369 w 627184"/>
              <a:gd name="connsiteY6" fmla="*/ 35169 h 58615"/>
              <a:gd name="connsiteX7" fmla="*/ 515815 w 627184"/>
              <a:gd name="connsiteY7" fmla="*/ 41031 h 58615"/>
              <a:gd name="connsiteX8" fmla="*/ 592015 w 627184"/>
              <a:gd name="connsiteY8" fmla="*/ 46892 h 58615"/>
              <a:gd name="connsiteX9" fmla="*/ 627184 w 627184"/>
              <a:gd name="connsiteY9" fmla="*/ 58615 h 5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7184" h="58615">
                <a:moveTo>
                  <a:pt x="0" y="0"/>
                </a:moveTo>
                <a:cubicBezTo>
                  <a:pt x="11723" y="1954"/>
                  <a:pt x="23515" y="3531"/>
                  <a:pt x="35169" y="5862"/>
                </a:cubicBezTo>
                <a:cubicBezTo>
                  <a:pt x="43068" y="7442"/>
                  <a:pt x="50869" y="9510"/>
                  <a:pt x="58615" y="11723"/>
                </a:cubicBezTo>
                <a:cubicBezTo>
                  <a:pt x="64556" y="13420"/>
                  <a:pt x="70121" y="16480"/>
                  <a:pt x="76200" y="17585"/>
                </a:cubicBezTo>
                <a:cubicBezTo>
                  <a:pt x="91698" y="20403"/>
                  <a:pt x="107349" y="22912"/>
                  <a:pt x="123092" y="23446"/>
                </a:cubicBezTo>
                <a:cubicBezTo>
                  <a:pt x="222700" y="26823"/>
                  <a:pt x="322385" y="27354"/>
                  <a:pt x="422031" y="29308"/>
                </a:cubicBezTo>
                <a:cubicBezTo>
                  <a:pt x="445477" y="31262"/>
                  <a:pt x="469023" y="32251"/>
                  <a:pt x="492369" y="35169"/>
                </a:cubicBezTo>
                <a:cubicBezTo>
                  <a:pt x="500363" y="36168"/>
                  <a:pt x="507814" y="40090"/>
                  <a:pt x="515815" y="41031"/>
                </a:cubicBezTo>
                <a:cubicBezTo>
                  <a:pt x="541116" y="44008"/>
                  <a:pt x="566615" y="44938"/>
                  <a:pt x="592015" y="46892"/>
                </a:cubicBezTo>
                <a:lnTo>
                  <a:pt x="627184" y="58615"/>
                </a:ln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Freeform 18"/>
          <p:cNvSpPr/>
          <p:nvPr/>
        </p:nvSpPr>
        <p:spPr>
          <a:xfrm>
            <a:off x="3006436" y="4523509"/>
            <a:ext cx="193964" cy="103909"/>
          </a:xfrm>
          <a:custGeom>
            <a:avLst/>
            <a:gdLst>
              <a:gd name="connsiteX0" fmla="*/ 0 w 193964"/>
              <a:gd name="connsiteY0" fmla="*/ 103909 h 103909"/>
              <a:gd name="connsiteX1" fmla="*/ 34637 w 193964"/>
              <a:gd name="connsiteY1" fmla="*/ 96982 h 103909"/>
              <a:gd name="connsiteX2" fmla="*/ 96982 w 193964"/>
              <a:gd name="connsiteY2" fmla="*/ 62346 h 103909"/>
              <a:gd name="connsiteX3" fmla="*/ 159328 w 193964"/>
              <a:gd name="connsiteY3" fmla="*/ 13855 h 103909"/>
              <a:gd name="connsiteX4" fmla="*/ 193964 w 193964"/>
              <a:gd name="connsiteY4" fmla="*/ 0 h 103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964" h="103909">
                <a:moveTo>
                  <a:pt x="0" y="103909"/>
                </a:moveTo>
                <a:cubicBezTo>
                  <a:pt x="11546" y="101600"/>
                  <a:pt x="23214" y="99838"/>
                  <a:pt x="34637" y="96982"/>
                </a:cubicBezTo>
                <a:cubicBezTo>
                  <a:pt x="57867" y="91175"/>
                  <a:pt x="79783" y="79545"/>
                  <a:pt x="96982" y="62346"/>
                </a:cubicBezTo>
                <a:cubicBezTo>
                  <a:pt x="114915" y="44413"/>
                  <a:pt x="134468" y="22143"/>
                  <a:pt x="159328" y="13855"/>
                </a:cubicBezTo>
                <a:cubicBezTo>
                  <a:pt x="185007" y="5294"/>
                  <a:pt x="173578" y="10192"/>
                  <a:pt x="193964"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96477152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92786</TotalTime>
  <Words>3360</Words>
  <Application>Microsoft Office PowerPoint</Application>
  <PresentationFormat>Widescreen</PresentationFormat>
  <Paragraphs>493</Paragraphs>
  <Slides>43</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Adobe Heiti Std R</vt:lpstr>
      <vt:lpstr>Arial</vt:lpstr>
      <vt:lpstr>Arial Narrow</vt:lpstr>
      <vt:lpstr>Calibri</vt:lpstr>
      <vt:lpstr>Calibri Light</vt:lpstr>
      <vt:lpstr>Franklin Gothic Book</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 Bate</dc:creator>
  <cp:lastModifiedBy>jayer</cp:lastModifiedBy>
  <cp:revision>1265</cp:revision>
  <cp:lastPrinted>2018-01-08T16:35:58Z</cp:lastPrinted>
  <dcterms:created xsi:type="dcterms:W3CDTF">2014-11-05T15:36:16Z</dcterms:created>
  <dcterms:modified xsi:type="dcterms:W3CDTF">2020-02-10T20:06:50Z</dcterms:modified>
</cp:coreProperties>
</file>