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85" r:id="rId2"/>
    <p:sldId id="262" r:id="rId3"/>
    <p:sldId id="287" r:id="rId4"/>
    <p:sldId id="292" r:id="rId5"/>
    <p:sldId id="293" r:id="rId6"/>
    <p:sldId id="335" r:id="rId7"/>
    <p:sldId id="294" r:id="rId8"/>
    <p:sldId id="283" r:id="rId9"/>
    <p:sldId id="291" r:id="rId10"/>
    <p:sldId id="297" r:id="rId11"/>
    <p:sldId id="326" r:id="rId12"/>
    <p:sldId id="327" r:id="rId13"/>
    <p:sldId id="296" r:id="rId14"/>
    <p:sldId id="295" r:id="rId15"/>
    <p:sldId id="331" r:id="rId16"/>
    <p:sldId id="333" r:id="rId17"/>
    <p:sldId id="332" r:id="rId18"/>
    <p:sldId id="288" r:id="rId19"/>
    <p:sldId id="286" r:id="rId20"/>
    <p:sldId id="290" r:id="rId21"/>
    <p:sldId id="289" r:id="rId22"/>
    <p:sldId id="325" r:id="rId23"/>
    <p:sldId id="323" r:id="rId24"/>
    <p:sldId id="328" r:id="rId25"/>
    <p:sldId id="298" r:id="rId26"/>
    <p:sldId id="299" r:id="rId27"/>
    <p:sldId id="300" r:id="rId28"/>
    <p:sldId id="301" r:id="rId29"/>
    <p:sldId id="302" r:id="rId30"/>
    <p:sldId id="334" r:id="rId31"/>
    <p:sldId id="303" r:id="rId32"/>
    <p:sldId id="337" r:id="rId33"/>
    <p:sldId id="304" r:id="rId34"/>
    <p:sldId id="305" r:id="rId35"/>
    <p:sldId id="306" r:id="rId36"/>
    <p:sldId id="307" r:id="rId37"/>
    <p:sldId id="336" r:id="rId38"/>
    <p:sldId id="308" r:id="rId39"/>
    <p:sldId id="31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84709" autoAdjust="0"/>
  </p:normalViewPr>
  <p:slideViewPr>
    <p:cSldViewPr snapToGrid="0">
      <p:cViewPr varScale="1">
        <p:scale>
          <a:sx n="58" d="100"/>
          <a:sy n="58" d="100"/>
        </p:scale>
        <p:origin x="872" y="68"/>
      </p:cViewPr>
      <p:guideLst/>
    </p:cSldViewPr>
  </p:slideViewPr>
  <p:notesTextViewPr>
    <p:cViewPr>
      <p:scale>
        <a:sx n="3" d="2"/>
        <a:sy n="3" d="2"/>
      </p:scale>
      <p:origin x="0" y="0"/>
    </p:cViewPr>
  </p:notesTextViewPr>
  <p:sorterViewPr>
    <p:cViewPr>
      <p:scale>
        <a:sx n="50" d="100"/>
        <a:sy n="50" d="100"/>
      </p:scale>
      <p:origin x="0" y="0"/>
    </p:cViewPr>
  </p:sorterViewPr>
  <p:notesViewPr>
    <p:cSldViewPr snapToGrid="0">
      <p:cViewPr varScale="1">
        <p:scale>
          <a:sx n="67" d="100"/>
          <a:sy n="67" d="100"/>
        </p:scale>
        <p:origin x="312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5C8A6D-AEB8-4F02-93EA-3457A361252C}" type="datetimeFigureOut">
              <a:rPr lang="en-US" smtClean="0"/>
              <a:t>2/11/2020</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AB6654-4C7D-48A7-ACDF-E4C682F2B614}" type="slidenum">
              <a:rPr lang="en-US" smtClean="0"/>
              <a:t>‹#›</a:t>
            </a:fld>
            <a:endParaRPr lang="en-US" dirty="0"/>
          </a:p>
        </p:txBody>
      </p:sp>
    </p:spTree>
    <p:extLst>
      <p:ext uri="{BB962C8B-B14F-4D97-AF65-F5344CB8AC3E}">
        <p14:creationId xmlns:p14="http://schemas.microsoft.com/office/powerpoint/2010/main" val="36054182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5E7C6E-29E8-4541-9F13-A1B245F7FA30}" type="datetimeFigureOut">
              <a:rPr lang="en-CA" smtClean="0"/>
              <a:t>2020-02-11</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9A6DD0-5135-4544-AC93-A08B994D0979}" type="slidenum">
              <a:rPr lang="en-CA" smtClean="0"/>
              <a:t>‹#›</a:t>
            </a:fld>
            <a:endParaRPr lang="en-CA" dirty="0"/>
          </a:p>
        </p:txBody>
      </p:sp>
    </p:spTree>
    <p:extLst>
      <p:ext uri="{BB962C8B-B14F-4D97-AF65-F5344CB8AC3E}">
        <p14:creationId xmlns:p14="http://schemas.microsoft.com/office/powerpoint/2010/main" val="1968576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 </a:t>
            </a:r>
            <a:endParaRPr lang="en-CA" dirty="0"/>
          </a:p>
        </p:txBody>
      </p:sp>
      <p:sp>
        <p:nvSpPr>
          <p:cNvPr id="4" name="Slide Number Placeholder 3"/>
          <p:cNvSpPr>
            <a:spLocks noGrp="1"/>
          </p:cNvSpPr>
          <p:nvPr>
            <p:ph type="sldNum" sz="quarter" idx="10"/>
          </p:nvPr>
        </p:nvSpPr>
        <p:spPr/>
        <p:txBody>
          <a:bodyPr/>
          <a:lstStyle/>
          <a:p>
            <a:fld id="{48D98578-66AC-4F76-8A2C-23D5BA0A4AF1}" type="slidenum">
              <a:rPr lang="en-CA" smtClean="0"/>
              <a:t>1</a:t>
            </a:fld>
            <a:endParaRPr lang="en-CA" dirty="0"/>
          </a:p>
        </p:txBody>
      </p:sp>
    </p:spTree>
    <p:extLst>
      <p:ext uri="{BB962C8B-B14F-4D97-AF65-F5344CB8AC3E}">
        <p14:creationId xmlns:p14="http://schemas.microsoft.com/office/powerpoint/2010/main" val="338381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9A6DD0-5135-4544-AC93-A08B994D0979}" type="slidenum">
              <a:rPr lang="en-CA" smtClean="0"/>
              <a:t>16</a:t>
            </a:fld>
            <a:endParaRPr lang="en-CA" dirty="0"/>
          </a:p>
        </p:txBody>
      </p:sp>
    </p:spTree>
    <p:extLst>
      <p:ext uri="{BB962C8B-B14F-4D97-AF65-F5344CB8AC3E}">
        <p14:creationId xmlns:p14="http://schemas.microsoft.com/office/powerpoint/2010/main" val="4141989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9A6DD0-5135-4544-AC93-A08B994D0979}" type="slidenum">
              <a:rPr lang="en-CA" smtClean="0"/>
              <a:t>19</a:t>
            </a:fld>
            <a:endParaRPr lang="en-CA" dirty="0"/>
          </a:p>
        </p:txBody>
      </p:sp>
    </p:spTree>
    <p:extLst>
      <p:ext uri="{BB962C8B-B14F-4D97-AF65-F5344CB8AC3E}">
        <p14:creationId xmlns:p14="http://schemas.microsoft.com/office/powerpoint/2010/main" val="2955922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9A6DD0-5135-4544-AC93-A08B994D0979}" type="slidenum">
              <a:rPr lang="en-CA" smtClean="0"/>
              <a:t>20</a:t>
            </a:fld>
            <a:endParaRPr lang="en-CA" dirty="0"/>
          </a:p>
        </p:txBody>
      </p:sp>
    </p:spTree>
    <p:extLst>
      <p:ext uri="{BB962C8B-B14F-4D97-AF65-F5344CB8AC3E}">
        <p14:creationId xmlns:p14="http://schemas.microsoft.com/office/powerpoint/2010/main" val="3976186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9A6DD0-5135-4544-AC93-A08B994D0979}" type="slidenum">
              <a:rPr lang="en-CA" smtClean="0"/>
              <a:t>21</a:t>
            </a:fld>
            <a:endParaRPr lang="en-CA" dirty="0"/>
          </a:p>
        </p:txBody>
      </p:sp>
    </p:spTree>
    <p:extLst>
      <p:ext uri="{BB962C8B-B14F-4D97-AF65-F5344CB8AC3E}">
        <p14:creationId xmlns:p14="http://schemas.microsoft.com/office/powerpoint/2010/main" val="1997578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9A6DD0-5135-4544-AC93-A08B994D0979}" type="slidenum">
              <a:rPr lang="en-CA" smtClean="0"/>
              <a:t>25</a:t>
            </a:fld>
            <a:endParaRPr lang="en-CA" dirty="0"/>
          </a:p>
        </p:txBody>
      </p:sp>
    </p:spTree>
    <p:extLst>
      <p:ext uri="{BB962C8B-B14F-4D97-AF65-F5344CB8AC3E}">
        <p14:creationId xmlns:p14="http://schemas.microsoft.com/office/powerpoint/2010/main" val="1316021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9A6DD0-5135-4544-AC93-A08B994D0979}" type="slidenum">
              <a:rPr lang="en-CA" smtClean="0"/>
              <a:t>28</a:t>
            </a:fld>
            <a:endParaRPr lang="en-CA" dirty="0"/>
          </a:p>
        </p:txBody>
      </p:sp>
    </p:spTree>
    <p:extLst>
      <p:ext uri="{BB962C8B-B14F-4D97-AF65-F5344CB8AC3E}">
        <p14:creationId xmlns:p14="http://schemas.microsoft.com/office/powerpoint/2010/main" val="3223819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9A6DD0-5135-4544-AC93-A08B994D0979}" type="slidenum">
              <a:rPr lang="en-CA" smtClean="0"/>
              <a:t>3</a:t>
            </a:fld>
            <a:endParaRPr lang="en-CA" dirty="0"/>
          </a:p>
        </p:txBody>
      </p:sp>
    </p:spTree>
    <p:extLst>
      <p:ext uri="{BB962C8B-B14F-4D97-AF65-F5344CB8AC3E}">
        <p14:creationId xmlns:p14="http://schemas.microsoft.com/office/powerpoint/2010/main" val="91514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9A6DD0-5135-4544-AC93-A08B994D0979}" type="slidenum">
              <a:rPr lang="en-CA" smtClean="0"/>
              <a:t>4</a:t>
            </a:fld>
            <a:endParaRPr lang="en-CA" dirty="0"/>
          </a:p>
        </p:txBody>
      </p:sp>
    </p:spTree>
    <p:extLst>
      <p:ext uri="{BB962C8B-B14F-4D97-AF65-F5344CB8AC3E}">
        <p14:creationId xmlns:p14="http://schemas.microsoft.com/office/powerpoint/2010/main" val="4066295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AD107A6-65CD-4DF3-9AEB-D9B099033528}" type="slidenum">
              <a:rPr lang="en-CA" smtClean="0"/>
              <a:t>6</a:t>
            </a:fld>
            <a:endParaRPr lang="en-CA" dirty="0"/>
          </a:p>
        </p:txBody>
      </p:sp>
    </p:spTree>
    <p:extLst>
      <p:ext uri="{BB962C8B-B14F-4D97-AF65-F5344CB8AC3E}">
        <p14:creationId xmlns:p14="http://schemas.microsoft.com/office/powerpoint/2010/main" val="3659477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9A6DD0-5135-4544-AC93-A08B994D0979}" type="slidenum">
              <a:rPr lang="en-CA" smtClean="0"/>
              <a:t>8</a:t>
            </a:fld>
            <a:endParaRPr lang="en-CA" dirty="0"/>
          </a:p>
        </p:txBody>
      </p:sp>
    </p:spTree>
    <p:extLst>
      <p:ext uri="{BB962C8B-B14F-4D97-AF65-F5344CB8AC3E}">
        <p14:creationId xmlns:p14="http://schemas.microsoft.com/office/powerpoint/2010/main" val="3315056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9A6DD0-5135-4544-AC93-A08B994D0979}" type="slidenum">
              <a:rPr lang="en-CA" smtClean="0"/>
              <a:t>9</a:t>
            </a:fld>
            <a:endParaRPr lang="en-CA" dirty="0"/>
          </a:p>
        </p:txBody>
      </p:sp>
    </p:spTree>
    <p:extLst>
      <p:ext uri="{BB962C8B-B14F-4D97-AF65-F5344CB8AC3E}">
        <p14:creationId xmlns:p14="http://schemas.microsoft.com/office/powerpoint/2010/main" val="3225581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9A6DD0-5135-4544-AC93-A08B994D0979}" type="slidenum">
              <a:rPr lang="en-CA" smtClean="0"/>
              <a:t>13</a:t>
            </a:fld>
            <a:endParaRPr lang="en-CA" dirty="0"/>
          </a:p>
        </p:txBody>
      </p:sp>
    </p:spTree>
    <p:extLst>
      <p:ext uri="{BB962C8B-B14F-4D97-AF65-F5344CB8AC3E}">
        <p14:creationId xmlns:p14="http://schemas.microsoft.com/office/powerpoint/2010/main" val="3783198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9A6DD0-5135-4544-AC93-A08B994D0979}" type="slidenum">
              <a:rPr lang="en-CA" smtClean="0"/>
              <a:t>14</a:t>
            </a:fld>
            <a:endParaRPr lang="en-CA" dirty="0"/>
          </a:p>
        </p:txBody>
      </p:sp>
    </p:spTree>
    <p:extLst>
      <p:ext uri="{BB962C8B-B14F-4D97-AF65-F5344CB8AC3E}">
        <p14:creationId xmlns:p14="http://schemas.microsoft.com/office/powerpoint/2010/main" val="53322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9A6DD0-5135-4544-AC93-A08B994D0979}" type="slidenum">
              <a:rPr lang="en-CA" smtClean="0"/>
              <a:t>15</a:t>
            </a:fld>
            <a:endParaRPr lang="en-CA" dirty="0"/>
          </a:p>
        </p:txBody>
      </p:sp>
    </p:spTree>
    <p:extLst>
      <p:ext uri="{BB962C8B-B14F-4D97-AF65-F5344CB8AC3E}">
        <p14:creationId xmlns:p14="http://schemas.microsoft.com/office/powerpoint/2010/main" val="438797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tiff"/><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1D62B9D4-9BB6-4C6B-8FE6-0BF0B06A35B3}" type="datetimeFigureOut">
              <a:rPr lang="en-CA" smtClean="0"/>
              <a:t>2020-02-11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B85A7690-1E9A-455E-9731-9577F490AC43}" type="slidenum">
              <a:rPr lang="en-CA" smtClean="0"/>
              <a:t>‹#›</a:t>
            </a:fld>
            <a:endParaRPr lang="en-CA" dirty="0"/>
          </a:p>
        </p:txBody>
      </p:sp>
    </p:spTree>
    <p:extLst>
      <p:ext uri="{BB962C8B-B14F-4D97-AF65-F5344CB8AC3E}">
        <p14:creationId xmlns:p14="http://schemas.microsoft.com/office/powerpoint/2010/main" val="2576800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1D62B9D4-9BB6-4C6B-8FE6-0BF0B06A35B3}" type="datetimeFigureOut">
              <a:rPr lang="en-CA" smtClean="0"/>
              <a:t>2020-02-11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B85A7690-1E9A-455E-9731-9577F490AC43}" type="slidenum">
              <a:rPr lang="en-CA" smtClean="0"/>
              <a:t>‹#›</a:t>
            </a:fld>
            <a:endParaRPr lang="en-CA" dirty="0"/>
          </a:p>
        </p:txBody>
      </p:sp>
    </p:spTree>
    <p:extLst>
      <p:ext uri="{BB962C8B-B14F-4D97-AF65-F5344CB8AC3E}">
        <p14:creationId xmlns:p14="http://schemas.microsoft.com/office/powerpoint/2010/main" val="2223569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1D62B9D4-9BB6-4C6B-8FE6-0BF0B06A35B3}" type="datetimeFigureOut">
              <a:rPr lang="en-CA" smtClean="0"/>
              <a:t>2020-02-11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B85A7690-1E9A-455E-9731-9577F490AC43}" type="slidenum">
              <a:rPr lang="en-CA" smtClean="0"/>
              <a:t>‹#›</a:t>
            </a:fld>
            <a:endParaRPr lang="en-CA" dirty="0"/>
          </a:p>
        </p:txBody>
      </p:sp>
    </p:spTree>
    <p:extLst>
      <p:ext uri="{BB962C8B-B14F-4D97-AF65-F5344CB8AC3E}">
        <p14:creationId xmlns:p14="http://schemas.microsoft.com/office/powerpoint/2010/main" val="522749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184" y="3593039"/>
            <a:ext cx="4744799" cy="1085829"/>
          </a:xfrm>
          <a:prstGeom prst="rect">
            <a:avLst/>
          </a:prstGeom>
        </p:spPr>
      </p:pic>
      <p:sp>
        <p:nvSpPr>
          <p:cNvPr id="30" name="Picture Placeholder 29"/>
          <p:cNvSpPr>
            <a:spLocks noGrp="1"/>
          </p:cNvSpPr>
          <p:nvPr>
            <p:ph type="pic" sz="quarter" idx="19"/>
          </p:nvPr>
        </p:nvSpPr>
        <p:spPr>
          <a:xfrm>
            <a:off x="-9989" y="0"/>
            <a:ext cx="5842002" cy="6858000"/>
          </a:xfrm>
        </p:spPr>
        <p:txBody>
          <a:bodyPr/>
          <a:lstStyle/>
          <a:p>
            <a:endParaRPr lang="en-CA" dirty="0"/>
          </a:p>
        </p:txBody>
      </p:sp>
      <p:sp>
        <p:nvSpPr>
          <p:cNvPr id="14" name="Text Placeholder 13"/>
          <p:cNvSpPr>
            <a:spLocks noGrp="1"/>
          </p:cNvSpPr>
          <p:nvPr>
            <p:ph type="body" sz="quarter" idx="14" hasCustomPrompt="1"/>
          </p:nvPr>
        </p:nvSpPr>
        <p:spPr>
          <a:xfrm>
            <a:off x="210300" y="1869097"/>
            <a:ext cx="5435602" cy="1548806"/>
          </a:xfrm>
          <a:noFill/>
        </p:spPr>
        <p:txBody>
          <a:bodyPr>
            <a:noAutofit/>
          </a:bodyPr>
          <a:lstStyle>
            <a:lvl1pPr marL="0" indent="0" algn="ctr">
              <a:buNone/>
              <a:defRPr sz="4400" b="1" baseline="0">
                <a:solidFill>
                  <a:schemeClr val="bg1"/>
                </a:solidFill>
                <a:latin typeface="Franklin Gothic Book" panose="020B0503020102020204" pitchFamily="34" charset="0"/>
              </a:defRPr>
            </a:lvl1pPr>
          </a:lstStyle>
          <a:p>
            <a:pPr lvl="0"/>
            <a:r>
              <a:rPr lang="en-CA" dirty="0" smtClean="0"/>
              <a:t>PRESENTATION COVER TITLE</a:t>
            </a:r>
            <a:endParaRPr lang="en-CA" dirty="0"/>
          </a:p>
        </p:txBody>
      </p:sp>
      <p:sp>
        <p:nvSpPr>
          <p:cNvPr id="28" name="Text Placeholder 27"/>
          <p:cNvSpPr>
            <a:spLocks noGrp="1"/>
          </p:cNvSpPr>
          <p:nvPr>
            <p:ph type="body" sz="quarter" idx="18" hasCustomPrompt="1"/>
          </p:nvPr>
        </p:nvSpPr>
        <p:spPr>
          <a:xfrm>
            <a:off x="288695" y="3679960"/>
            <a:ext cx="5278812" cy="8128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baseline="0">
                <a:solidFill>
                  <a:schemeClr val="bg1"/>
                </a:solidFill>
                <a:latin typeface="Franklin Gothic Book" panose="020B0503020102020204" pitchFamily="34" charset="0"/>
              </a:defRPr>
            </a:lvl1pPr>
          </a:lstStyle>
          <a:p>
            <a:pPr algn="ctr"/>
            <a:r>
              <a:rPr lang="en-CA" dirty="0" smtClean="0"/>
              <a:t>To Add a photo as the background - Click on image icon to the right of this box.</a:t>
            </a:r>
            <a:endParaRPr lang="en-CA" dirty="0"/>
          </a:p>
        </p:txBody>
      </p:sp>
      <p:pic>
        <p:nvPicPr>
          <p:cNvPr id="39" name="Picture 38"/>
          <p:cNvPicPr>
            <a:picLocks noChangeAspect="1"/>
          </p:cNvPicPr>
          <p:nvPr userDrawn="1"/>
        </p:nvPicPr>
        <p:blipFill rotWithShape="1">
          <a:blip r:embed="rId3" cstate="print">
            <a:extLst>
              <a:ext uri="{28A0092B-C50C-407E-A947-70E740481C1C}">
                <a14:useLocalDpi xmlns:a14="http://schemas.microsoft.com/office/drawing/2010/main" val="0"/>
              </a:ext>
            </a:extLst>
          </a:blip>
          <a:srcRect b="17500"/>
          <a:stretch/>
        </p:blipFill>
        <p:spPr>
          <a:xfrm>
            <a:off x="10291729" y="6214862"/>
            <a:ext cx="1789374" cy="538822"/>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36374" y="6059607"/>
            <a:ext cx="2912707" cy="694794"/>
          </a:xfrm>
          <a:prstGeom prst="rect">
            <a:avLst/>
          </a:prstGeom>
        </p:spPr>
      </p:pic>
      <p:grpSp>
        <p:nvGrpSpPr>
          <p:cNvPr id="16" name="Group 15"/>
          <p:cNvGrpSpPr/>
          <p:nvPr userDrawn="1"/>
        </p:nvGrpSpPr>
        <p:grpSpPr>
          <a:xfrm>
            <a:off x="7627213" y="5171763"/>
            <a:ext cx="2887233" cy="797238"/>
            <a:chOff x="7807650" y="4826001"/>
            <a:chExt cx="2887233" cy="797238"/>
          </a:xfrm>
        </p:grpSpPr>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67783" y="5103559"/>
              <a:ext cx="927100" cy="242122"/>
            </a:xfrm>
            <a:prstGeom prst="rect">
              <a:avLst/>
            </a:prstGeom>
          </p:spPr>
        </p:pic>
        <p:pic>
          <p:nvPicPr>
            <p:cNvPr id="18" name="Picture 17"/>
            <p:cNvPicPr>
              <a:picLocks noChangeAspect="1"/>
            </p:cNvPicPr>
            <p:nvPr userDrawn="1"/>
          </p:nvPicPr>
          <p:blipFill rotWithShape="1">
            <a:blip r:embed="rId6" cstate="print">
              <a:extLst>
                <a:ext uri="{28A0092B-C50C-407E-A947-70E740481C1C}">
                  <a14:useLocalDpi xmlns:a14="http://schemas.microsoft.com/office/drawing/2010/main" val="0"/>
                </a:ext>
              </a:extLst>
            </a:blip>
            <a:srcRect t="8958" b="9992"/>
            <a:stretch/>
          </p:blipFill>
          <p:spPr>
            <a:xfrm>
              <a:off x="7807650" y="4826001"/>
              <a:ext cx="1721378" cy="797238"/>
            </a:xfrm>
            <a:prstGeom prst="rect">
              <a:avLst/>
            </a:prstGeom>
          </p:spPr>
        </p:pic>
      </p:grpSp>
      <p:sp>
        <p:nvSpPr>
          <p:cNvPr id="19" name="TextBox 18"/>
          <p:cNvSpPr txBox="1"/>
          <p:nvPr userDrawn="1"/>
        </p:nvSpPr>
        <p:spPr>
          <a:xfrm>
            <a:off x="6861447" y="4412903"/>
            <a:ext cx="4418765" cy="92333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smtClean="0">
                <a:solidFill>
                  <a:schemeClr val="tx1">
                    <a:lumMod val="85000"/>
                    <a:lumOff val="15000"/>
                  </a:schemeClr>
                </a:solidFill>
                <a:effectLst/>
                <a:latin typeface="Franklin Gothic Book" panose="020B0503020102020204" pitchFamily="34" charset="0"/>
                <a:ea typeface="+mn-ea"/>
                <a:cs typeface="+mn-cs"/>
              </a:rPr>
              <a:t>A Canadian research initiative funded by Canada First Research Excellence Fund.</a:t>
            </a:r>
          </a:p>
          <a:p>
            <a:endParaRPr lang="en-CA" dirty="0"/>
          </a:p>
        </p:txBody>
      </p:sp>
      <p:sp>
        <p:nvSpPr>
          <p:cNvPr id="13" name="Text Placeholder 13"/>
          <p:cNvSpPr>
            <a:spLocks noGrp="1"/>
          </p:cNvSpPr>
          <p:nvPr>
            <p:ph type="body" sz="quarter" idx="20" hasCustomPrompt="1"/>
          </p:nvPr>
        </p:nvSpPr>
        <p:spPr>
          <a:xfrm rot="5400000">
            <a:off x="-535077" y="490910"/>
            <a:ext cx="6857998" cy="5876182"/>
          </a:xfrm>
          <a:solidFill>
            <a:schemeClr val="tx2">
              <a:lumMod val="85000"/>
              <a:lumOff val="15000"/>
              <a:alpha val="60000"/>
            </a:schemeClr>
          </a:solidFill>
        </p:spPr>
        <p:txBody>
          <a:bodyPr>
            <a:noAutofit/>
          </a:bodyPr>
          <a:lstStyle>
            <a:lvl1pPr marL="0" indent="0" algn="r">
              <a:buNone/>
              <a:defRPr sz="4400" b="1" baseline="0">
                <a:solidFill>
                  <a:schemeClr val="bg1"/>
                </a:solidFill>
              </a:defRPr>
            </a:lvl1pPr>
          </a:lstStyle>
          <a:p>
            <a:pPr lvl="0"/>
            <a:r>
              <a:rPr lang="en-CA" dirty="0" smtClean="0"/>
              <a:t> </a:t>
            </a:r>
            <a:endParaRPr lang="en-CA" dirty="0"/>
          </a:p>
        </p:txBody>
      </p:sp>
      <p:pic>
        <p:nvPicPr>
          <p:cNvPr id="15" name="Content Placeholder 3"/>
          <p:cNvPicPr>
            <a:picLocks noChangeAspect="1"/>
          </p:cNvPicPr>
          <p:nvPr userDrawn="1"/>
        </p:nvPicPr>
        <p:blipFill rotWithShape="1">
          <a:blip r:embed="rId7" cstate="print">
            <a:extLst>
              <a:ext uri="{28A0092B-C50C-407E-A947-70E740481C1C}">
                <a14:useLocalDpi xmlns:a14="http://schemas.microsoft.com/office/drawing/2010/main" val="0"/>
              </a:ext>
            </a:extLst>
          </a:blip>
          <a:srcRect b="3372"/>
          <a:stretch/>
        </p:blipFill>
        <p:spPr>
          <a:xfrm>
            <a:off x="6162948" y="538067"/>
            <a:ext cx="5572265" cy="2979656"/>
          </a:xfrm>
          <a:prstGeom prst="rect">
            <a:avLst/>
          </a:prstGeom>
        </p:spPr>
      </p:pic>
    </p:spTree>
    <p:extLst>
      <p:ext uri="{BB962C8B-B14F-4D97-AF65-F5344CB8AC3E}">
        <p14:creationId xmlns:p14="http://schemas.microsoft.com/office/powerpoint/2010/main" val="290792436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1D62B9D4-9BB6-4C6B-8FE6-0BF0B06A35B3}" type="datetimeFigureOut">
              <a:rPr lang="en-CA" smtClean="0"/>
              <a:t>2020-02-11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B85A7690-1E9A-455E-9731-9577F490AC43}" type="slidenum">
              <a:rPr lang="en-CA" smtClean="0"/>
              <a:t>‹#›</a:t>
            </a:fld>
            <a:endParaRPr lang="en-CA" dirty="0"/>
          </a:p>
        </p:txBody>
      </p:sp>
    </p:spTree>
    <p:extLst>
      <p:ext uri="{BB962C8B-B14F-4D97-AF65-F5344CB8AC3E}">
        <p14:creationId xmlns:p14="http://schemas.microsoft.com/office/powerpoint/2010/main" val="786456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62B9D4-9BB6-4C6B-8FE6-0BF0B06A35B3}" type="datetimeFigureOut">
              <a:rPr lang="en-CA" smtClean="0"/>
              <a:t>2020-02-11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B85A7690-1E9A-455E-9731-9577F490AC43}" type="slidenum">
              <a:rPr lang="en-CA" smtClean="0"/>
              <a:t>‹#›</a:t>
            </a:fld>
            <a:endParaRPr lang="en-CA" dirty="0"/>
          </a:p>
        </p:txBody>
      </p:sp>
    </p:spTree>
    <p:extLst>
      <p:ext uri="{BB962C8B-B14F-4D97-AF65-F5344CB8AC3E}">
        <p14:creationId xmlns:p14="http://schemas.microsoft.com/office/powerpoint/2010/main" val="439969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1D62B9D4-9BB6-4C6B-8FE6-0BF0B06A35B3}" type="datetimeFigureOut">
              <a:rPr lang="en-CA" smtClean="0"/>
              <a:t>2020-02-11</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B85A7690-1E9A-455E-9731-9577F490AC43}" type="slidenum">
              <a:rPr lang="en-CA" smtClean="0"/>
              <a:t>‹#›</a:t>
            </a:fld>
            <a:endParaRPr lang="en-CA" dirty="0"/>
          </a:p>
        </p:txBody>
      </p:sp>
    </p:spTree>
    <p:extLst>
      <p:ext uri="{BB962C8B-B14F-4D97-AF65-F5344CB8AC3E}">
        <p14:creationId xmlns:p14="http://schemas.microsoft.com/office/powerpoint/2010/main" val="3599705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1D62B9D4-9BB6-4C6B-8FE6-0BF0B06A35B3}" type="datetimeFigureOut">
              <a:rPr lang="en-CA" smtClean="0"/>
              <a:t>2020-02-11</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B85A7690-1E9A-455E-9731-9577F490AC43}" type="slidenum">
              <a:rPr lang="en-CA" smtClean="0"/>
              <a:t>‹#›</a:t>
            </a:fld>
            <a:endParaRPr lang="en-CA" dirty="0"/>
          </a:p>
        </p:txBody>
      </p:sp>
    </p:spTree>
    <p:extLst>
      <p:ext uri="{BB962C8B-B14F-4D97-AF65-F5344CB8AC3E}">
        <p14:creationId xmlns:p14="http://schemas.microsoft.com/office/powerpoint/2010/main" val="829842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1D62B9D4-9BB6-4C6B-8FE6-0BF0B06A35B3}" type="datetimeFigureOut">
              <a:rPr lang="en-CA" smtClean="0"/>
              <a:t>2020-02-11</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B85A7690-1E9A-455E-9731-9577F490AC43}" type="slidenum">
              <a:rPr lang="en-CA" smtClean="0"/>
              <a:t>‹#›</a:t>
            </a:fld>
            <a:endParaRPr lang="en-CA" dirty="0"/>
          </a:p>
        </p:txBody>
      </p:sp>
    </p:spTree>
    <p:extLst>
      <p:ext uri="{BB962C8B-B14F-4D97-AF65-F5344CB8AC3E}">
        <p14:creationId xmlns:p14="http://schemas.microsoft.com/office/powerpoint/2010/main" val="1390736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62B9D4-9BB6-4C6B-8FE6-0BF0B06A35B3}" type="datetimeFigureOut">
              <a:rPr lang="en-CA" smtClean="0"/>
              <a:t>2020-02-11</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B85A7690-1E9A-455E-9731-9577F490AC43}" type="slidenum">
              <a:rPr lang="en-CA" smtClean="0"/>
              <a:t>‹#›</a:t>
            </a:fld>
            <a:endParaRPr lang="en-CA" dirty="0"/>
          </a:p>
        </p:txBody>
      </p:sp>
    </p:spTree>
    <p:extLst>
      <p:ext uri="{BB962C8B-B14F-4D97-AF65-F5344CB8AC3E}">
        <p14:creationId xmlns:p14="http://schemas.microsoft.com/office/powerpoint/2010/main" val="159263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D62B9D4-9BB6-4C6B-8FE6-0BF0B06A35B3}" type="datetimeFigureOut">
              <a:rPr lang="en-CA" smtClean="0"/>
              <a:t>2020-02-11</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B85A7690-1E9A-455E-9731-9577F490AC43}" type="slidenum">
              <a:rPr lang="en-CA" smtClean="0"/>
              <a:t>‹#›</a:t>
            </a:fld>
            <a:endParaRPr lang="en-CA" dirty="0"/>
          </a:p>
        </p:txBody>
      </p:sp>
    </p:spTree>
    <p:extLst>
      <p:ext uri="{BB962C8B-B14F-4D97-AF65-F5344CB8AC3E}">
        <p14:creationId xmlns:p14="http://schemas.microsoft.com/office/powerpoint/2010/main" val="998176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D62B9D4-9BB6-4C6B-8FE6-0BF0B06A35B3}" type="datetimeFigureOut">
              <a:rPr lang="en-CA" smtClean="0"/>
              <a:t>2020-02-11</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B85A7690-1E9A-455E-9731-9577F490AC43}" type="slidenum">
              <a:rPr lang="en-CA" smtClean="0"/>
              <a:t>‹#›</a:t>
            </a:fld>
            <a:endParaRPr lang="en-CA" dirty="0"/>
          </a:p>
        </p:txBody>
      </p:sp>
    </p:spTree>
    <p:extLst>
      <p:ext uri="{BB962C8B-B14F-4D97-AF65-F5344CB8AC3E}">
        <p14:creationId xmlns:p14="http://schemas.microsoft.com/office/powerpoint/2010/main" val="1043637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2B9D4-9BB6-4C6B-8FE6-0BF0B06A35B3}" type="datetimeFigureOut">
              <a:rPr lang="en-CA" smtClean="0"/>
              <a:t>2020-02-11</a:t>
            </a:fld>
            <a:endParaRPr lang="en-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5A7690-1E9A-455E-9731-9577F490AC43}" type="slidenum">
              <a:rPr lang="en-CA" smtClean="0"/>
              <a:t>‹#›</a:t>
            </a:fld>
            <a:endParaRPr lang="en-CA" dirty="0"/>
          </a:p>
        </p:txBody>
      </p:sp>
    </p:spTree>
    <p:extLst>
      <p:ext uri="{BB962C8B-B14F-4D97-AF65-F5344CB8AC3E}">
        <p14:creationId xmlns:p14="http://schemas.microsoft.com/office/powerpoint/2010/main" val="1531556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9.jp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18" Type="http://schemas.openxmlformats.org/officeDocument/2006/relationships/image" Target="../media/image24.jpeg"/><Relationship Id="rId26" Type="http://schemas.openxmlformats.org/officeDocument/2006/relationships/image" Target="../media/image32.jpe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jpe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gif"/><Relationship Id="rId24" Type="http://schemas.openxmlformats.org/officeDocument/2006/relationships/image" Target="../media/image30.png"/><Relationship Id="rId5" Type="http://schemas.openxmlformats.org/officeDocument/2006/relationships/image" Target="../media/image11.emf"/><Relationship Id="rId15" Type="http://schemas.openxmlformats.org/officeDocument/2006/relationships/image" Target="../media/image21.png"/><Relationship Id="rId23" Type="http://schemas.openxmlformats.org/officeDocument/2006/relationships/image" Target="../media/image29.jpe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jpeg"/><Relationship Id="rId14" Type="http://schemas.openxmlformats.org/officeDocument/2006/relationships/image" Target="../media/image20.png"/><Relationship Id="rId22"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hyperlink" Target="https://cmic-ccim.org/events/national-mining-innovation-forum-2017-2/" TargetMode="Externa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72.tiff"/><Relationship Id="rId5" Type="http://schemas.openxmlformats.org/officeDocument/2006/relationships/image" Target="../media/image71.emf"/><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9"/>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613" r="21613"/>
          <a:stretch>
            <a:fillRect/>
          </a:stretch>
        </p:blipFill>
        <p:spPr>
          <a:prstGeom prst="rect">
            <a:avLst/>
          </a:prstGeom>
        </p:spPr>
      </p:pic>
      <p:sp>
        <p:nvSpPr>
          <p:cNvPr id="4" name="Text Placeholder 3"/>
          <p:cNvSpPr>
            <a:spLocks noGrp="1"/>
          </p:cNvSpPr>
          <p:nvPr>
            <p:ph type="body" sz="quarter" idx="18"/>
          </p:nvPr>
        </p:nvSpPr>
        <p:spPr>
          <a:xfrm>
            <a:off x="-9990" y="0"/>
            <a:ext cx="12201989" cy="812800"/>
          </a:xfrm>
          <a:noFill/>
        </p:spPr>
        <p:txBody>
          <a:bodyPr/>
          <a:lstStyle/>
          <a:p>
            <a:r>
              <a:rPr lang="en-US" b="1" i="1" dirty="0" smtClean="0">
                <a:solidFill>
                  <a:schemeClr val="accent4">
                    <a:lumMod val="75000"/>
                  </a:schemeClr>
                </a:solidFill>
              </a:rPr>
              <a:t>2020 PDAC Short Course: Greenstone belt architecture and metal endowment within the Abitibi Terrane </a:t>
            </a:r>
          </a:p>
        </p:txBody>
      </p:sp>
      <p:sp>
        <p:nvSpPr>
          <p:cNvPr id="3" name="Text Placeholder 2"/>
          <p:cNvSpPr>
            <a:spLocks noGrp="1"/>
          </p:cNvSpPr>
          <p:nvPr>
            <p:ph type="body" sz="quarter" idx="14"/>
          </p:nvPr>
        </p:nvSpPr>
        <p:spPr>
          <a:xfrm>
            <a:off x="193211" y="508000"/>
            <a:ext cx="5435602" cy="2661920"/>
          </a:xfrm>
        </p:spPr>
        <p:txBody>
          <a:bodyPr/>
          <a:lstStyle/>
          <a:p>
            <a:r>
              <a:rPr lang="en-US" sz="2800" dirty="0">
                <a:solidFill>
                  <a:schemeClr val="tx1"/>
                </a:solidFill>
              </a:rPr>
              <a:t>Crustal architecture and Volcanic Massive </a:t>
            </a:r>
            <a:r>
              <a:rPr lang="en-US" sz="2800" dirty="0" smtClean="0">
                <a:solidFill>
                  <a:schemeClr val="tx1"/>
                </a:solidFill>
              </a:rPr>
              <a:t>Sulfide (VMS) </a:t>
            </a:r>
            <a:r>
              <a:rPr lang="en-US" sz="2800" dirty="0">
                <a:solidFill>
                  <a:schemeClr val="tx1"/>
                </a:solidFill>
              </a:rPr>
              <a:t>endowment from the Rouyn-Noranda </a:t>
            </a:r>
            <a:r>
              <a:rPr lang="en-US" sz="2800" dirty="0" smtClean="0">
                <a:solidFill>
                  <a:schemeClr val="tx1"/>
                </a:solidFill>
              </a:rPr>
              <a:t>transect</a:t>
            </a:r>
          </a:p>
          <a:p>
            <a:r>
              <a:rPr lang="en-US" sz="1200" dirty="0" smtClean="0">
                <a:solidFill>
                  <a:schemeClr val="tx1"/>
                </a:solidFill>
              </a:rPr>
              <a:t>Taus R.C. Jørgensen</a:t>
            </a:r>
            <a:endParaRPr lang="en-US" sz="1200" dirty="0">
              <a:solidFill>
                <a:schemeClr val="tx1"/>
              </a:solidFill>
            </a:endParaRPr>
          </a:p>
          <a:p>
            <a:pPr>
              <a:lnSpc>
                <a:spcPct val="100000"/>
              </a:lnSpc>
              <a:spcBef>
                <a:spcPts val="0"/>
              </a:spcBef>
            </a:pPr>
            <a:r>
              <a:rPr lang="en-US" sz="1200" b="0" dirty="0" smtClean="0">
                <a:solidFill>
                  <a:schemeClr val="tx1"/>
                </a:solidFill>
              </a:rPr>
              <a:t>Research Associate, Metal Earth</a:t>
            </a:r>
          </a:p>
          <a:p>
            <a:pPr>
              <a:lnSpc>
                <a:spcPct val="100000"/>
              </a:lnSpc>
              <a:spcBef>
                <a:spcPts val="0"/>
              </a:spcBef>
            </a:pPr>
            <a:r>
              <a:rPr lang="en-US" sz="1200" b="0" dirty="0" smtClean="0">
                <a:solidFill>
                  <a:schemeClr val="tx1"/>
                </a:solidFill>
              </a:rPr>
              <a:t>Mineral Exploration Research Centre</a:t>
            </a:r>
          </a:p>
          <a:p>
            <a:pPr>
              <a:lnSpc>
                <a:spcPct val="100000"/>
              </a:lnSpc>
              <a:spcBef>
                <a:spcPts val="0"/>
              </a:spcBef>
            </a:pPr>
            <a:r>
              <a:rPr lang="en-US" sz="1200" b="0" dirty="0" smtClean="0">
                <a:solidFill>
                  <a:schemeClr val="tx1"/>
                </a:solidFill>
              </a:rPr>
              <a:t>Harquail School of Earth Sciences</a:t>
            </a:r>
          </a:p>
          <a:p>
            <a:pPr>
              <a:lnSpc>
                <a:spcPct val="100000"/>
              </a:lnSpc>
              <a:spcBef>
                <a:spcPts val="0"/>
              </a:spcBef>
            </a:pPr>
            <a:r>
              <a:rPr lang="en-US" sz="1200" b="0" dirty="0" smtClean="0">
                <a:solidFill>
                  <a:schemeClr val="tx1"/>
                </a:solidFill>
              </a:rPr>
              <a:t>Laurentian University, Sudbury</a:t>
            </a:r>
          </a:p>
          <a:p>
            <a:pPr>
              <a:lnSpc>
                <a:spcPct val="100000"/>
              </a:lnSpc>
              <a:spcBef>
                <a:spcPts val="0"/>
              </a:spcBef>
            </a:pPr>
            <a:r>
              <a:rPr lang="en-US" sz="1200" b="0" dirty="0" smtClean="0">
                <a:solidFill>
                  <a:schemeClr val="tx1"/>
                </a:solidFill>
              </a:rPr>
              <a:t>tx_joergensen@laurentian.ca</a:t>
            </a:r>
          </a:p>
          <a:p>
            <a:endParaRPr lang="en-US" sz="1050" b="0" i="1" dirty="0" smtClean="0">
              <a:solidFill>
                <a:schemeClr val="tx1"/>
              </a:solidFill>
            </a:endParaRPr>
          </a:p>
          <a:p>
            <a:endParaRPr lang="en-US" sz="1050" b="0" i="1" dirty="0" smtClean="0">
              <a:solidFill>
                <a:schemeClr val="tx1"/>
              </a:solidFill>
            </a:endParaRPr>
          </a:p>
          <a:p>
            <a:endParaRPr lang="en-CA" sz="2800" dirty="0">
              <a:solidFill>
                <a:schemeClr val="tx1"/>
              </a:solidFill>
            </a:endParaRPr>
          </a:p>
        </p:txBody>
      </p:sp>
    </p:spTree>
    <p:extLst>
      <p:ext uri="{BB962C8B-B14F-4D97-AF65-F5344CB8AC3E}">
        <p14:creationId xmlns:p14="http://schemas.microsoft.com/office/powerpoint/2010/main" val="23159700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itle 1"/>
          <p:cNvSpPr txBox="1">
            <a:spLocks/>
          </p:cNvSpPr>
          <p:nvPr/>
        </p:nvSpPr>
        <p:spPr>
          <a:xfrm>
            <a:off x="0" y="-219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a:solidFill>
                  <a:schemeClr val="bg1"/>
                </a:solidFill>
                <a:latin typeface="Franklin Gothic Book" panose="020B0503020102020204" pitchFamily="34" charset="0"/>
              </a:rPr>
              <a:t>Noranda Camp Geology</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25562"/>
            <a:ext cx="6117647" cy="4486275"/>
          </a:xfrm>
          <a:prstGeom prst="rect">
            <a:avLst/>
          </a:prstGeom>
        </p:spPr>
      </p:pic>
      <p:pic>
        <p:nvPicPr>
          <p:cNvPr id="10"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9916" y="866082"/>
            <a:ext cx="5522432" cy="571759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60290" y="80126"/>
            <a:ext cx="1725280" cy="668922"/>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682627" y="95702"/>
            <a:ext cx="2485963" cy="695035"/>
          </a:xfrm>
          <a:prstGeom prst="rect">
            <a:avLst/>
          </a:prstGeom>
        </p:spPr>
      </p:pic>
      <p:sp>
        <p:nvSpPr>
          <p:cNvPr id="14" name="TextBox 13"/>
          <p:cNvSpPr txBox="1"/>
          <p:nvPr/>
        </p:nvSpPr>
        <p:spPr>
          <a:xfrm>
            <a:off x="3899024" y="6605356"/>
            <a:ext cx="8292976" cy="276999"/>
          </a:xfrm>
          <a:prstGeom prst="rect">
            <a:avLst/>
          </a:prstGeom>
          <a:noFill/>
        </p:spPr>
        <p:txBody>
          <a:bodyPr wrap="none" rtlCol="0">
            <a:spAutoFit/>
          </a:bodyPr>
          <a:lstStyle/>
          <a:p>
            <a:r>
              <a:rPr lang="en-US" sz="1200" dirty="0" smtClean="0"/>
              <a:t>Monecke et al. (2017) – Reviews in Economic Geology, v. 19, p. 7-49 (modified from </a:t>
            </a:r>
            <a:r>
              <a:rPr lang="fr-FR" sz="1200" dirty="0"/>
              <a:t>Système d’information géominière du </a:t>
            </a:r>
            <a:r>
              <a:rPr lang="fr-FR" sz="1200" dirty="0" smtClean="0"/>
              <a:t>Québec)</a:t>
            </a:r>
            <a:endParaRPr lang="en-US" sz="1200" dirty="0"/>
          </a:p>
        </p:txBody>
      </p:sp>
    </p:spTree>
    <p:extLst>
      <p:ext uri="{BB962C8B-B14F-4D97-AF65-F5344CB8AC3E}">
        <p14:creationId xmlns:p14="http://schemas.microsoft.com/office/powerpoint/2010/main" val="14299207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Content Placeholder 3"/>
          <p:cNvPicPr>
            <a:picLocks noChangeAspect="1"/>
          </p:cNvPicPr>
          <p:nvPr/>
        </p:nvPicPr>
        <p:blipFill rotWithShape="1">
          <a:blip r:embed="rId2" cstate="print">
            <a:extLst>
              <a:ext uri="{28A0092B-C50C-407E-A947-70E740481C1C}">
                <a14:useLocalDpi xmlns:a14="http://schemas.microsoft.com/office/drawing/2010/main"/>
              </a:ext>
            </a:extLst>
          </a:blip>
          <a:srcRect l="-2528" r="-2709"/>
          <a:stretch/>
        </p:blipFill>
        <p:spPr>
          <a:xfrm>
            <a:off x="7690338" y="813361"/>
            <a:ext cx="4478216" cy="5832201"/>
          </a:xfrm>
          <a:prstGeom prst="rect">
            <a:avLst/>
          </a:prstGeom>
        </p:spPr>
      </p:pic>
      <p:sp>
        <p:nvSpPr>
          <p:cNvPr id="29" name="Oval 28"/>
          <p:cNvSpPr/>
          <p:nvPr/>
        </p:nvSpPr>
        <p:spPr>
          <a:xfrm>
            <a:off x="7935050" y="2324659"/>
            <a:ext cx="466266" cy="443314"/>
          </a:xfrm>
          <a:prstGeom prst="ellipse">
            <a:avLst/>
          </a:prstGeom>
          <a:noFill/>
          <a:ln w="28575" cmpd="sng">
            <a:solidFill>
              <a:srgbClr val="00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p:cNvSpPr/>
          <p:nvPr/>
        </p:nvSpPr>
        <p:spPr>
          <a:xfrm>
            <a:off x="10265412" y="3541601"/>
            <a:ext cx="466266" cy="443314"/>
          </a:xfrm>
          <a:prstGeom prst="ellipse">
            <a:avLst/>
          </a:prstGeom>
          <a:noFill/>
          <a:ln w="28575" cmpd="sng">
            <a:solidFill>
              <a:srgbClr val="00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3" name="Straight Connector 32"/>
          <p:cNvCxnSpPr/>
          <p:nvPr/>
        </p:nvCxnSpPr>
        <p:spPr>
          <a:xfrm>
            <a:off x="7614602" y="2553512"/>
            <a:ext cx="267055"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0597161" y="4038292"/>
            <a:ext cx="65863" cy="529212"/>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0" y="-1"/>
            <a:ext cx="1219200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itle 1"/>
          <p:cNvSpPr txBox="1">
            <a:spLocks/>
          </p:cNvSpPr>
          <p:nvPr/>
        </p:nvSpPr>
        <p:spPr>
          <a:xfrm>
            <a:off x="0" y="-219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a:solidFill>
                  <a:schemeClr val="bg1"/>
                </a:solidFill>
                <a:latin typeface="Franklin Gothic Book" panose="020B0503020102020204" pitchFamily="34" charset="0"/>
              </a:rPr>
              <a:t>Noranda Camp Geology</a:t>
            </a:r>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60290" y="80126"/>
            <a:ext cx="1725280" cy="668922"/>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82627" y="95702"/>
            <a:ext cx="2485963" cy="695035"/>
          </a:xfrm>
          <a:prstGeom prst="rect">
            <a:avLst/>
          </a:prstGeom>
        </p:spPr>
      </p:pic>
      <p:sp>
        <p:nvSpPr>
          <p:cNvPr id="25" name="Title 1"/>
          <p:cNvSpPr>
            <a:spLocks noGrp="1"/>
          </p:cNvSpPr>
          <p:nvPr>
            <p:ph type="title"/>
          </p:nvPr>
        </p:nvSpPr>
        <p:spPr>
          <a:xfrm>
            <a:off x="231490" y="867916"/>
            <a:ext cx="5491592" cy="385955"/>
          </a:xfrm>
        </p:spPr>
        <p:txBody>
          <a:bodyPr>
            <a:noAutofit/>
          </a:bodyPr>
          <a:lstStyle/>
          <a:p>
            <a:pPr marL="342900" indent="-342900">
              <a:buFont typeface="Arial" panose="020B0604020202020204" pitchFamily="34" charset="0"/>
              <a:buChar char="•"/>
            </a:pPr>
            <a:r>
              <a:rPr lang="en-US" sz="2200" dirty="0" smtClean="0">
                <a:latin typeface="Franklin Gothic Book" panose="020B0503020102020204" pitchFamily="34" charset="0"/>
              </a:rPr>
              <a:t>Flavrian </a:t>
            </a:r>
            <a:r>
              <a:rPr lang="en-US" sz="2200" dirty="0">
                <a:latin typeface="Franklin Gothic Book" panose="020B0503020102020204" pitchFamily="34" charset="0"/>
              </a:rPr>
              <a:t>and Powell Synvolcanic Intrusions</a:t>
            </a:r>
          </a:p>
        </p:txBody>
      </p:sp>
      <p:pic>
        <p:nvPicPr>
          <p:cNvPr id="26" name="Picture 10" descr="2011_NorandaMap_Simplified.jpg"/>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1364" r="536"/>
          <a:stretch/>
        </p:blipFill>
        <p:spPr bwMode="auto">
          <a:xfrm>
            <a:off x="148146" y="1377759"/>
            <a:ext cx="5634633" cy="4926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9" descr="2011_NorandaMap_Simplified.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34657" y="3541601"/>
            <a:ext cx="1622519" cy="2704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 name="TextBox 30"/>
          <p:cNvSpPr txBox="1"/>
          <p:nvPr/>
        </p:nvSpPr>
        <p:spPr>
          <a:xfrm>
            <a:off x="6695134" y="2245073"/>
            <a:ext cx="1015021" cy="523220"/>
          </a:xfrm>
          <a:prstGeom prst="rect">
            <a:avLst/>
          </a:prstGeom>
          <a:noFill/>
        </p:spPr>
        <p:txBody>
          <a:bodyPr wrap="none" rtlCol="0">
            <a:spAutoFit/>
          </a:bodyPr>
          <a:lstStyle/>
          <a:p>
            <a:r>
              <a:rPr lang="en-US" sz="1400" b="1" dirty="0">
                <a:latin typeface="Franklin Gothic Book" panose="020B0503020102020204" pitchFamily="34" charset="0"/>
              </a:rPr>
              <a:t>St. Jude Bx</a:t>
            </a:r>
          </a:p>
          <a:p>
            <a:r>
              <a:rPr lang="en-US" sz="1400" b="1" dirty="0">
                <a:latin typeface="Franklin Gothic Book" panose="020B0503020102020204" pitchFamily="34" charset="0"/>
              </a:rPr>
              <a:t>Cu, Mo, Au</a:t>
            </a:r>
          </a:p>
        </p:txBody>
      </p:sp>
      <p:sp>
        <p:nvSpPr>
          <p:cNvPr id="32" name="TextBox 31"/>
          <p:cNvSpPr txBox="1"/>
          <p:nvPr/>
        </p:nvSpPr>
        <p:spPr>
          <a:xfrm>
            <a:off x="10108783" y="4537936"/>
            <a:ext cx="1396382" cy="461665"/>
          </a:xfrm>
          <a:prstGeom prst="rect">
            <a:avLst/>
          </a:prstGeom>
          <a:noFill/>
        </p:spPr>
        <p:txBody>
          <a:bodyPr wrap="square" rtlCol="0">
            <a:spAutoFit/>
          </a:bodyPr>
          <a:lstStyle/>
          <a:p>
            <a:r>
              <a:rPr lang="en-US" sz="1200" b="1" dirty="0">
                <a:latin typeface="Franklin Gothic Book" panose="020B0503020102020204" pitchFamily="34" charset="0"/>
              </a:rPr>
              <a:t>Don-Rouyn</a:t>
            </a:r>
          </a:p>
          <a:p>
            <a:r>
              <a:rPr lang="en-US" sz="1200" b="1" dirty="0">
                <a:latin typeface="Franklin Gothic Book" panose="020B0503020102020204" pitchFamily="34" charset="0"/>
              </a:rPr>
              <a:t>Cu, Mo, Au, W</a:t>
            </a:r>
          </a:p>
        </p:txBody>
      </p:sp>
      <p:sp>
        <p:nvSpPr>
          <p:cNvPr id="35" name="TextBox 34"/>
          <p:cNvSpPr txBox="1"/>
          <p:nvPr/>
        </p:nvSpPr>
        <p:spPr>
          <a:xfrm>
            <a:off x="6049494" y="1209921"/>
            <a:ext cx="2022796" cy="1046440"/>
          </a:xfrm>
          <a:prstGeom prst="rect">
            <a:avLst/>
          </a:prstGeom>
          <a:noFill/>
        </p:spPr>
        <p:txBody>
          <a:bodyPr wrap="square" rtlCol="0">
            <a:spAutoFit/>
          </a:bodyPr>
          <a:lstStyle/>
          <a:p>
            <a:r>
              <a:rPr lang="en-US" sz="1600" b="1" dirty="0">
                <a:latin typeface="Franklin Gothic Book" panose="020B0503020102020204" pitchFamily="34" charset="0"/>
              </a:rPr>
              <a:t>Low Al TTG</a:t>
            </a:r>
          </a:p>
          <a:p>
            <a:r>
              <a:rPr lang="en-US" sz="1400" dirty="0">
                <a:latin typeface="Franklin Gothic Book" panose="020B0503020102020204" pitchFamily="34" charset="0"/>
              </a:rPr>
              <a:t>Tonalite-Trondhjemite  Diori</a:t>
            </a:r>
            <a:r>
              <a:rPr lang="en-US" sz="1600" dirty="0">
                <a:latin typeface="Franklin Gothic Book" panose="020B0503020102020204" pitchFamily="34" charset="0"/>
              </a:rPr>
              <a:t>te</a:t>
            </a:r>
          </a:p>
          <a:p>
            <a:r>
              <a:rPr lang="en-US" sz="1600" dirty="0">
                <a:latin typeface="Franklin Gothic Book" panose="020B0503020102020204" pitchFamily="34" charset="0"/>
              </a:rPr>
              <a:t>Lode Au deposits</a:t>
            </a:r>
          </a:p>
        </p:txBody>
      </p:sp>
      <p:sp>
        <p:nvSpPr>
          <p:cNvPr id="21" name="TextBox 20"/>
          <p:cNvSpPr txBox="1"/>
          <p:nvPr/>
        </p:nvSpPr>
        <p:spPr>
          <a:xfrm>
            <a:off x="1963544" y="6609738"/>
            <a:ext cx="11081896" cy="276999"/>
          </a:xfrm>
          <a:prstGeom prst="rect">
            <a:avLst/>
          </a:prstGeom>
          <a:noFill/>
        </p:spPr>
        <p:txBody>
          <a:bodyPr wrap="square" rtlCol="0">
            <a:spAutoFit/>
          </a:bodyPr>
          <a:lstStyle/>
          <a:p>
            <a:r>
              <a:rPr lang="en-US" sz="1200" dirty="0" smtClean="0"/>
              <a:t>Monecke et al. (2017) – Reviews in Economic Geology, v. 19, p. 7-49 (modified from </a:t>
            </a:r>
            <a:r>
              <a:rPr lang="fr-FR" sz="1200" dirty="0"/>
              <a:t>Système d’information géominière du </a:t>
            </a:r>
            <a:r>
              <a:rPr lang="fr-FR" sz="1200" dirty="0" smtClean="0"/>
              <a:t>Québec); </a:t>
            </a:r>
            <a:r>
              <a:rPr lang="en-US" sz="1200" dirty="0" smtClean="0">
                <a:latin typeface="Franklin Gothic Book" panose="020B0503020102020204" pitchFamily="34" charset="0"/>
              </a:rPr>
              <a:t>Mercier-Langevin </a:t>
            </a:r>
            <a:r>
              <a:rPr lang="en-US" sz="1200" dirty="0">
                <a:latin typeface="Franklin Gothic Book" panose="020B0503020102020204" pitchFamily="34" charset="0"/>
              </a:rPr>
              <a:t>et al. (</a:t>
            </a:r>
            <a:r>
              <a:rPr lang="en-US" sz="1200" dirty="0" smtClean="0">
                <a:latin typeface="Franklin Gothic Book" panose="020B0503020102020204" pitchFamily="34" charset="0"/>
              </a:rPr>
              <a:t>2011)</a:t>
            </a:r>
            <a:endParaRPr lang="en-US" sz="1200" dirty="0"/>
          </a:p>
        </p:txBody>
      </p:sp>
    </p:spTree>
    <p:extLst>
      <p:ext uri="{BB962C8B-B14F-4D97-AF65-F5344CB8AC3E}">
        <p14:creationId xmlns:p14="http://schemas.microsoft.com/office/powerpoint/2010/main" val="32824733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itle 1"/>
          <p:cNvSpPr txBox="1">
            <a:spLocks/>
          </p:cNvSpPr>
          <p:nvPr/>
        </p:nvSpPr>
        <p:spPr>
          <a:xfrm>
            <a:off x="0" y="-219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a:solidFill>
                  <a:schemeClr val="bg1"/>
                </a:solidFill>
                <a:latin typeface="Franklin Gothic Book" panose="020B0503020102020204" pitchFamily="34" charset="0"/>
              </a:rPr>
              <a:t>Noranda Camp Geology</a:t>
            </a:r>
          </a:p>
        </p:txBody>
      </p:sp>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60290" y="80126"/>
            <a:ext cx="1725280" cy="668922"/>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82627" y="95702"/>
            <a:ext cx="2485963" cy="695035"/>
          </a:xfrm>
          <a:prstGeom prst="rect">
            <a:avLst/>
          </a:prstGeom>
        </p:spPr>
      </p:pic>
      <p:pic>
        <p:nvPicPr>
          <p:cNvPr id="26" name="Picture 10" descr="2011_NorandaMap_Simplified.jpg"/>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364" r="536"/>
          <a:stretch/>
        </p:blipFill>
        <p:spPr bwMode="auto">
          <a:xfrm>
            <a:off x="148146" y="1364525"/>
            <a:ext cx="5634633" cy="4926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9" descr="2011_NorandaMap_Simplified.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34657" y="3541601"/>
            <a:ext cx="1622519" cy="2704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 name="Rectangle 35"/>
          <p:cNvSpPr/>
          <p:nvPr/>
        </p:nvSpPr>
        <p:spPr>
          <a:xfrm>
            <a:off x="2452628" y="6607761"/>
            <a:ext cx="9809096" cy="276999"/>
          </a:xfrm>
          <a:prstGeom prst="rect">
            <a:avLst/>
          </a:prstGeom>
        </p:spPr>
        <p:txBody>
          <a:bodyPr wrap="none">
            <a:spAutoFit/>
          </a:bodyPr>
          <a:lstStyle/>
          <a:p>
            <a:r>
              <a:rPr lang="en-US" sz="1200" dirty="0"/>
              <a:t>Monecke et al. (2017) – Reviews in Economic Geology, v. 19, p. 7-49 (modified from </a:t>
            </a:r>
            <a:r>
              <a:rPr lang="fr-FR" sz="1200" dirty="0"/>
              <a:t>Système d’information géominière du Québec); </a:t>
            </a:r>
            <a:r>
              <a:rPr lang="en-US" sz="1200" dirty="0" smtClean="0">
                <a:latin typeface="Franklin Gothic Book" panose="020B0503020102020204" pitchFamily="34" charset="0"/>
              </a:rPr>
              <a:t>McNicoll et al. (2014)</a:t>
            </a:r>
            <a:endParaRPr lang="en-US" sz="1200" dirty="0">
              <a:latin typeface="Franklin Gothic Book" panose="020B0503020102020204" pitchFamily="34" charset="0"/>
            </a:endParaRPr>
          </a:p>
        </p:txBody>
      </p:sp>
      <p:cxnSp>
        <p:nvCxnSpPr>
          <p:cNvPr id="18" name="Straight Connector 17"/>
          <p:cNvCxnSpPr/>
          <p:nvPr/>
        </p:nvCxnSpPr>
        <p:spPr>
          <a:xfrm>
            <a:off x="2785308" y="1778861"/>
            <a:ext cx="1374952" cy="3429168"/>
          </a:xfrm>
          <a:prstGeom prst="line">
            <a:avLst/>
          </a:prstGeom>
          <a:ln w="38100">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pic>
        <p:nvPicPr>
          <p:cNvPr id="20" name="Picture 19"/>
          <p:cNvPicPr>
            <a:picLocks noChangeAspect="1"/>
          </p:cNvPicPr>
          <p:nvPr/>
        </p:nvPicPr>
        <p:blipFill>
          <a:blip r:embed="rId6"/>
          <a:stretch>
            <a:fillRect/>
          </a:stretch>
        </p:blipFill>
        <p:spPr>
          <a:xfrm>
            <a:off x="7550283" y="1060893"/>
            <a:ext cx="4392975" cy="4353003"/>
          </a:xfrm>
          <a:prstGeom prst="rect">
            <a:avLst/>
          </a:prstGeom>
        </p:spPr>
      </p:pic>
      <p:sp>
        <p:nvSpPr>
          <p:cNvPr id="21" name="Rectangle 20"/>
          <p:cNvSpPr/>
          <p:nvPr/>
        </p:nvSpPr>
        <p:spPr>
          <a:xfrm>
            <a:off x="7619986" y="5469137"/>
            <a:ext cx="4572000" cy="646331"/>
          </a:xfrm>
          <a:prstGeom prst="rect">
            <a:avLst/>
          </a:prstGeom>
        </p:spPr>
        <p:txBody>
          <a:bodyPr>
            <a:spAutoFit/>
          </a:bodyPr>
          <a:lstStyle/>
          <a:p>
            <a:r>
              <a:rPr lang="en-US" b="1" dirty="0">
                <a:latin typeface="Franklin Gothic Book" panose="020B0503020102020204" pitchFamily="34" charset="0"/>
              </a:rPr>
              <a:t> </a:t>
            </a:r>
            <a:r>
              <a:rPr lang="en-US" b="1" dirty="0" smtClean="0">
                <a:latin typeface="Franklin Gothic Book" panose="020B0503020102020204" pitchFamily="34" charset="0"/>
              </a:rPr>
              <a:t>Stages: </a:t>
            </a:r>
            <a:r>
              <a:rPr lang="en-US" dirty="0">
                <a:latin typeface="Franklin Gothic Book" panose="020B0503020102020204" pitchFamily="34" charset="0"/>
              </a:rPr>
              <a:t>2704-2701, 2701-2699, 2699-2697, 2697-2695 Ma</a:t>
            </a:r>
          </a:p>
        </p:txBody>
      </p:sp>
      <p:cxnSp>
        <p:nvCxnSpPr>
          <p:cNvPr id="23" name="Straight Connector 22"/>
          <p:cNvCxnSpPr/>
          <p:nvPr/>
        </p:nvCxnSpPr>
        <p:spPr>
          <a:xfrm>
            <a:off x="9662599" y="1598293"/>
            <a:ext cx="1279721" cy="3011807"/>
          </a:xfrm>
          <a:prstGeom prst="line">
            <a:avLst/>
          </a:prstGeom>
          <a:ln w="38100">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06035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1919" y="40787"/>
            <a:ext cx="12192000" cy="6577040"/>
          </a:xfrm>
        </p:spPr>
      </p:pic>
      <p:sp>
        <p:nvSpPr>
          <p:cNvPr id="4" name="Rectangle 3"/>
          <p:cNvSpPr/>
          <p:nvPr/>
        </p:nvSpPr>
        <p:spPr>
          <a:xfrm>
            <a:off x="0" y="-1"/>
            <a:ext cx="1219200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94000" y="80126"/>
            <a:ext cx="1725280" cy="66892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51699" y="95702"/>
            <a:ext cx="2485963" cy="695035"/>
          </a:xfrm>
          <a:prstGeom prst="rect">
            <a:avLst/>
          </a:prstGeom>
        </p:spPr>
      </p:pic>
      <p:sp>
        <p:nvSpPr>
          <p:cNvPr id="8" name="Title 1"/>
          <p:cNvSpPr txBox="1">
            <a:spLocks/>
          </p:cNvSpPr>
          <p:nvPr/>
        </p:nvSpPr>
        <p:spPr>
          <a:xfrm>
            <a:off x="0" y="-219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smtClean="0">
                <a:solidFill>
                  <a:schemeClr val="bg1"/>
                </a:solidFill>
                <a:latin typeface="Franklin Gothic Book" panose="020B0503020102020204" pitchFamily="34" charset="0"/>
              </a:rPr>
              <a:t>Noranda Camp Geology</a:t>
            </a:r>
            <a:endParaRPr lang="en-CA" dirty="0">
              <a:solidFill>
                <a:schemeClr val="bg1"/>
              </a:solidFill>
              <a:latin typeface="Franklin Gothic Book" panose="020B0503020102020204" pitchFamily="34" charset="0"/>
            </a:endParaRPr>
          </a:p>
        </p:txBody>
      </p:sp>
      <p:sp>
        <p:nvSpPr>
          <p:cNvPr id="10" name="TextBox 9"/>
          <p:cNvSpPr txBox="1"/>
          <p:nvPr/>
        </p:nvSpPr>
        <p:spPr>
          <a:xfrm>
            <a:off x="5096531" y="6614160"/>
            <a:ext cx="7095469" cy="461665"/>
          </a:xfrm>
          <a:prstGeom prst="rect">
            <a:avLst/>
          </a:prstGeom>
          <a:noFill/>
        </p:spPr>
        <p:txBody>
          <a:bodyPr wrap="none" rtlCol="0">
            <a:spAutoFit/>
          </a:bodyPr>
          <a:lstStyle/>
          <a:p>
            <a:r>
              <a:rPr lang="en-US" sz="1200" dirty="0" smtClean="0">
                <a:latin typeface="Franklin Gothic Book" panose="020B0503020102020204" pitchFamily="34" charset="0"/>
              </a:rPr>
              <a:t>Gibson (1990, 1993); modified </a:t>
            </a:r>
            <a:r>
              <a:rPr lang="en-US" sz="1200" dirty="0">
                <a:latin typeface="Franklin Gothic Book" panose="020B0503020102020204" pitchFamily="34" charset="0"/>
              </a:rPr>
              <a:t>by </a:t>
            </a:r>
            <a:r>
              <a:rPr lang="en-US" sz="1200" dirty="0" smtClean="0">
                <a:latin typeface="Franklin Gothic Book" panose="020B0503020102020204" pitchFamily="34" charset="0"/>
              </a:rPr>
              <a:t>Monecke et </a:t>
            </a:r>
            <a:r>
              <a:rPr lang="en-US" sz="1200" dirty="0">
                <a:latin typeface="Franklin Gothic Book" panose="020B0503020102020204" pitchFamily="34" charset="0"/>
              </a:rPr>
              <a:t>al. (2017) – </a:t>
            </a:r>
            <a:r>
              <a:rPr lang="en-US" sz="1200" i="1" dirty="0">
                <a:latin typeface="Franklin Gothic Book" panose="020B0503020102020204" pitchFamily="34" charset="0"/>
              </a:rPr>
              <a:t>Reviews in Economic Geology, v. 19, p. 169-223</a:t>
            </a:r>
          </a:p>
          <a:p>
            <a:r>
              <a:rPr lang="en-US" sz="1200" dirty="0" smtClean="0">
                <a:latin typeface="Franklin Gothic Book" panose="020B0503020102020204" pitchFamily="34" charset="0"/>
              </a:rPr>
              <a:t> </a:t>
            </a:r>
            <a:endParaRPr lang="en-US" sz="1200" i="1" dirty="0">
              <a:latin typeface="Franklin Gothic Book" panose="020B0503020102020204" pitchFamily="34" charset="0"/>
            </a:endParaRPr>
          </a:p>
        </p:txBody>
      </p:sp>
    </p:spTree>
    <p:extLst>
      <p:ext uri="{BB962C8B-B14F-4D97-AF65-F5344CB8AC3E}">
        <p14:creationId xmlns:p14="http://schemas.microsoft.com/office/powerpoint/2010/main" val="18831077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itle 1"/>
          <p:cNvSpPr txBox="1">
            <a:spLocks/>
          </p:cNvSpPr>
          <p:nvPr/>
        </p:nvSpPr>
        <p:spPr>
          <a:xfrm>
            <a:off x="0" y="-219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smtClean="0">
                <a:solidFill>
                  <a:schemeClr val="bg1"/>
                </a:solidFill>
                <a:latin typeface="Franklin Gothic Book" panose="020B0503020102020204" pitchFamily="34" charset="0"/>
              </a:rPr>
              <a:t>Noranda VMS</a:t>
            </a:r>
            <a:endParaRPr lang="en-CA" dirty="0">
              <a:solidFill>
                <a:schemeClr val="bg1"/>
              </a:solidFill>
              <a:latin typeface="Franklin Gothic Book" panose="020B0503020102020204" pitchFamily="34" charset="0"/>
            </a:endParaRPr>
          </a:p>
        </p:txBody>
      </p:sp>
      <p:pic>
        <p:nvPicPr>
          <p:cNvPr id="9" name="Picture 8"/>
          <p:cNvPicPr>
            <a:picLocks noChangeAspect="1"/>
          </p:cNvPicPr>
          <p:nvPr/>
        </p:nvPicPr>
        <p:blipFill rotWithShape="1">
          <a:blip r:embed="rId3"/>
          <a:srcRect l="3299"/>
          <a:stretch/>
        </p:blipFill>
        <p:spPr>
          <a:xfrm>
            <a:off x="-2" y="829175"/>
            <a:ext cx="4594547" cy="5981609"/>
          </a:xfrm>
          <a:prstGeom prst="rect">
            <a:avLst/>
          </a:prstGeom>
        </p:spPr>
      </p:pic>
      <p:sp>
        <p:nvSpPr>
          <p:cNvPr id="12" name="object 4"/>
          <p:cNvSpPr txBox="1"/>
          <p:nvPr/>
        </p:nvSpPr>
        <p:spPr>
          <a:xfrm>
            <a:off x="2736970" y="882811"/>
            <a:ext cx="459179" cy="343637"/>
          </a:xfrm>
          <a:prstGeom prst="rect">
            <a:avLst/>
          </a:prstGeom>
        </p:spPr>
        <p:txBody>
          <a:bodyPr wrap="square" lIns="0" tIns="0" rIns="0" bIns="0" rtlCol="0">
            <a:noAutofit/>
          </a:bodyPr>
          <a:lstStyle/>
          <a:p>
            <a:pPr marL="25399">
              <a:lnSpc>
                <a:spcPts val="1000"/>
              </a:lnSpc>
            </a:pPr>
            <a:endParaRPr sz="1000" dirty="0">
              <a:solidFill>
                <a:prstClr val="black"/>
              </a:solidFill>
            </a:endParaRPr>
          </a:p>
        </p:txBody>
      </p:sp>
      <p:grpSp>
        <p:nvGrpSpPr>
          <p:cNvPr id="26" name="Group 25"/>
          <p:cNvGrpSpPr/>
          <p:nvPr/>
        </p:nvGrpSpPr>
        <p:grpSpPr>
          <a:xfrm>
            <a:off x="4520080" y="1655253"/>
            <a:ext cx="7671920" cy="4964183"/>
            <a:chOff x="5052600" y="2098088"/>
            <a:chExt cx="6591149" cy="4264861"/>
          </a:xfrm>
        </p:grpSpPr>
        <p:pic>
          <p:nvPicPr>
            <p:cNvPr id="13" name="Picture 1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52600" y="2098088"/>
              <a:ext cx="6591149" cy="4264861"/>
            </a:xfrm>
            <a:prstGeom prst="rect">
              <a:avLst/>
            </a:prstGeom>
          </p:spPr>
        </p:pic>
        <p:sp>
          <p:nvSpPr>
            <p:cNvPr id="14" name="TextBox 13"/>
            <p:cNvSpPr txBox="1"/>
            <p:nvPr/>
          </p:nvSpPr>
          <p:spPr>
            <a:xfrm rot="21294791">
              <a:off x="5413785" y="4540225"/>
              <a:ext cx="2009478" cy="461665"/>
            </a:xfrm>
            <a:prstGeom prst="rect">
              <a:avLst/>
            </a:prstGeom>
            <a:noFill/>
          </p:spPr>
          <p:txBody>
            <a:bodyPr wrap="square" rtlCol="0">
              <a:spAutoFit/>
            </a:bodyPr>
            <a:lstStyle/>
            <a:p>
              <a:r>
                <a:rPr lang="en-CA" sz="2400" b="1" dirty="0">
                  <a:solidFill>
                    <a:schemeClr val="bg1"/>
                  </a:solidFill>
                </a:rPr>
                <a:t>Horne</a:t>
              </a:r>
              <a:r>
                <a:rPr lang="en-CA" b="1" dirty="0">
                  <a:solidFill>
                    <a:schemeClr val="bg1"/>
                  </a:solidFill>
                </a:rPr>
                <a:t> </a:t>
              </a:r>
              <a:r>
                <a:rPr lang="en-CA" sz="2400" b="1" dirty="0">
                  <a:solidFill>
                    <a:schemeClr val="bg1"/>
                  </a:solidFill>
                </a:rPr>
                <a:t>West</a:t>
              </a:r>
            </a:p>
          </p:txBody>
        </p:sp>
        <p:sp>
          <p:nvSpPr>
            <p:cNvPr id="15" name="TextBox 14"/>
            <p:cNvSpPr txBox="1"/>
            <p:nvPr/>
          </p:nvSpPr>
          <p:spPr>
            <a:xfrm>
              <a:off x="8669120" y="3342388"/>
              <a:ext cx="1835669" cy="523220"/>
            </a:xfrm>
            <a:prstGeom prst="rect">
              <a:avLst/>
            </a:prstGeom>
            <a:noFill/>
          </p:spPr>
          <p:txBody>
            <a:bodyPr wrap="square" rtlCol="0">
              <a:spAutoFit/>
            </a:bodyPr>
            <a:lstStyle/>
            <a:p>
              <a:r>
                <a:rPr lang="en-CA" sz="2800" b="1" dirty="0">
                  <a:solidFill>
                    <a:schemeClr val="bg1"/>
                  </a:solidFill>
                </a:rPr>
                <a:t>Quemont</a:t>
              </a:r>
              <a:endParaRPr lang="en-CA" sz="2400" b="1" dirty="0">
                <a:solidFill>
                  <a:schemeClr val="bg1"/>
                </a:solidFill>
              </a:endParaRPr>
            </a:p>
          </p:txBody>
        </p:sp>
        <p:sp>
          <p:nvSpPr>
            <p:cNvPr id="16" name="TextBox 15"/>
            <p:cNvSpPr txBox="1"/>
            <p:nvPr/>
          </p:nvSpPr>
          <p:spPr>
            <a:xfrm rot="1186371">
              <a:off x="8433274" y="4506001"/>
              <a:ext cx="1517072" cy="523220"/>
            </a:xfrm>
            <a:prstGeom prst="rect">
              <a:avLst/>
            </a:prstGeom>
            <a:noFill/>
          </p:spPr>
          <p:txBody>
            <a:bodyPr wrap="square" rtlCol="0">
              <a:spAutoFit/>
            </a:bodyPr>
            <a:lstStyle/>
            <a:p>
              <a:r>
                <a:rPr lang="en-CA" sz="2800" b="1" dirty="0">
                  <a:solidFill>
                    <a:schemeClr val="bg1"/>
                  </a:solidFill>
                </a:rPr>
                <a:t>Horne 5</a:t>
              </a:r>
            </a:p>
          </p:txBody>
        </p:sp>
        <p:sp>
          <p:nvSpPr>
            <p:cNvPr id="17" name="TextBox 16"/>
            <p:cNvSpPr txBox="1"/>
            <p:nvPr/>
          </p:nvSpPr>
          <p:spPr>
            <a:xfrm rot="21294791">
              <a:off x="6085079" y="5521049"/>
              <a:ext cx="2500714" cy="461665"/>
            </a:xfrm>
            <a:prstGeom prst="rect">
              <a:avLst/>
            </a:prstGeom>
            <a:noFill/>
          </p:spPr>
          <p:txBody>
            <a:bodyPr wrap="square" rtlCol="0">
              <a:spAutoFit/>
            </a:bodyPr>
            <a:lstStyle/>
            <a:p>
              <a:r>
                <a:rPr lang="en-CA" sz="2400" b="1" dirty="0">
                  <a:solidFill>
                    <a:schemeClr val="bg1"/>
                  </a:solidFill>
                </a:rPr>
                <a:t>Upper &amp; Lower H</a:t>
              </a:r>
            </a:p>
          </p:txBody>
        </p:sp>
        <p:sp>
          <p:nvSpPr>
            <p:cNvPr id="18" name="Right Arrow 17"/>
            <p:cNvSpPr/>
            <p:nvPr/>
          </p:nvSpPr>
          <p:spPr>
            <a:xfrm rot="20100584">
              <a:off x="8398670" y="5474094"/>
              <a:ext cx="620592" cy="10413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p:cNvSpPr txBox="1"/>
            <p:nvPr/>
          </p:nvSpPr>
          <p:spPr>
            <a:xfrm>
              <a:off x="5144500" y="3205568"/>
              <a:ext cx="2206628" cy="461665"/>
            </a:xfrm>
            <a:prstGeom prst="rect">
              <a:avLst/>
            </a:prstGeom>
            <a:noFill/>
          </p:spPr>
          <p:txBody>
            <a:bodyPr wrap="square" rtlCol="0">
              <a:spAutoFit/>
            </a:bodyPr>
            <a:lstStyle/>
            <a:p>
              <a:r>
                <a:rPr lang="en-CA" sz="2400" b="1" dirty="0">
                  <a:solidFill>
                    <a:schemeClr val="bg1"/>
                  </a:solidFill>
                </a:rPr>
                <a:t>Mill &amp; Smelter</a:t>
              </a:r>
            </a:p>
          </p:txBody>
        </p:sp>
        <p:sp>
          <p:nvSpPr>
            <p:cNvPr id="20" name="Right Arrow 19"/>
            <p:cNvSpPr/>
            <p:nvPr/>
          </p:nvSpPr>
          <p:spPr>
            <a:xfrm rot="1731335">
              <a:off x="5678323" y="4124566"/>
              <a:ext cx="2188791" cy="12250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Oval 20"/>
            <p:cNvSpPr/>
            <p:nvPr/>
          </p:nvSpPr>
          <p:spPr>
            <a:xfrm>
              <a:off x="7753393" y="2715967"/>
              <a:ext cx="3011118" cy="2924999"/>
            </a:xfrm>
            <a:prstGeom prst="ellipse">
              <a:avLst/>
            </a:prstGeom>
            <a:no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Rectangle 21"/>
            <p:cNvSpPr/>
            <p:nvPr/>
          </p:nvSpPr>
          <p:spPr>
            <a:xfrm>
              <a:off x="7397101" y="2256193"/>
              <a:ext cx="3740931" cy="25856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TextBox 22"/>
            <p:cNvSpPr txBox="1"/>
            <p:nvPr/>
          </p:nvSpPr>
          <p:spPr>
            <a:xfrm>
              <a:off x="7554579" y="2204323"/>
              <a:ext cx="3942054" cy="400110"/>
            </a:xfrm>
            <a:prstGeom prst="rect">
              <a:avLst/>
            </a:prstGeom>
            <a:noFill/>
          </p:spPr>
          <p:txBody>
            <a:bodyPr wrap="square" rtlCol="0">
              <a:spAutoFit/>
            </a:bodyPr>
            <a:lstStyle/>
            <a:p>
              <a:r>
                <a:rPr lang="en-CA" b="1" dirty="0">
                  <a:latin typeface="Arial" panose="020B0604020202020204" pitchFamily="34" charset="0"/>
                  <a:cs typeface="Arial" panose="020B0604020202020204" pitchFamily="34" charset="0"/>
                </a:rPr>
                <a:t>1.5 km diameter  ~14 M oz A</a:t>
              </a:r>
              <a:r>
                <a:rPr lang="en-CA" sz="2000" b="1" dirty="0">
                  <a:latin typeface="Arial" panose="020B0604020202020204" pitchFamily="34" charset="0"/>
                  <a:cs typeface="Arial" panose="020B0604020202020204" pitchFamily="34" charset="0"/>
                </a:rPr>
                <a:t>u</a:t>
              </a:r>
            </a:p>
          </p:txBody>
        </p:sp>
      </p:grpSp>
      <p:sp>
        <p:nvSpPr>
          <p:cNvPr id="24" name="TextBox 23"/>
          <p:cNvSpPr txBox="1"/>
          <p:nvPr/>
        </p:nvSpPr>
        <p:spPr>
          <a:xfrm>
            <a:off x="4134472" y="825138"/>
            <a:ext cx="9069296" cy="892552"/>
          </a:xfrm>
          <a:prstGeom prst="rect">
            <a:avLst/>
          </a:prstGeom>
          <a:noFill/>
        </p:spPr>
        <p:txBody>
          <a:bodyPr wrap="square" rtlCol="0">
            <a:spAutoFit/>
          </a:bodyPr>
          <a:lstStyle/>
          <a:p>
            <a:pPr algn="ctr"/>
            <a:r>
              <a:rPr lang="en-US" sz="2400" dirty="0">
                <a:latin typeface="Franklin Gothic Book" panose="020B0503020102020204" pitchFamily="34" charset="0"/>
              </a:rPr>
              <a:t>Au-Rich Horne and Quemont VMS deposits</a:t>
            </a:r>
          </a:p>
          <a:p>
            <a:pPr algn="ctr"/>
            <a:r>
              <a:rPr lang="en-US" sz="1400" b="1" dirty="0" smtClean="0">
                <a:latin typeface="Franklin Gothic Book" panose="020B0503020102020204" pitchFamily="34" charset="0"/>
              </a:rPr>
              <a:t>Horne</a:t>
            </a:r>
            <a:r>
              <a:rPr lang="en-US" sz="1400" b="1" dirty="0">
                <a:latin typeface="Franklin Gothic Book" panose="020B0503020102020204" pitchFamily="34" charset="0"/>
              </a:rPr>
              <a:t>: </a:t>
            </a:r>
            <a:r>
              <a:rPr lang="en-US" sz="1400" dirty="0">
                <a:latin typeface="Franklin Gothic Book" panose="020B0503020102020204" pitchFamily="34" charset="0"/>
              </a:rPr>
              <a:t>53.7 Mt, 2.2%Cu, 0.17% Zn,</a:t>
            </a:r>
            <a:r>
              <a:rPr lang="en-US" sz="1400" b="1" dirty="0">
                <a:latin typeface="Franklin Gothic Book" panose="020B0503020102020204" pitchFamily="34" charset="0"/>
              </a:rPr>
              <a:t>6.1 g/t A</a:t>
            </a:r>
            <a:r>
              <a:rPr lang="en-US" sz="1400" dirty="0">
                <a:latin typeface="Franklin Gothic Book" panose="020B0503020102020204" pitchFamily="34" charset="0"/>
              </a:rPr>
              <a:t>u, 13 g/t Ag  </a:t>
            </a:r>
            <a:r>
              <a:rPr lang="en-US" sz="1400" dirty="0" smtClean="0">
                <a:latin typeface="Franklin Gothic Book" panose="020B0503020102020204" pitchFamily="34" charset="0"/>
              </a:rPr>
              <a:t>(1927-1989)</a:t>
            </a:r>
          </a:p>
          <a:p>
            <a:pPr algn="ctr"/>
            <a:r>
              <a:rPr lang="en-US" sz="1400" b="1" dirty="0" smtClean="0">
                <a:latin typeface="Franklin Gothic Book" panose="020B0503020102020204" pitchFamily="34" charset="0"/>
              </a:rPr>
              <a:t>Quemont</a:t>
            </a:r>
            <a:r>
              <a:rPr lang="en-US" sz="1400" dirty="0" smtClean="0">
                <a:latin typeface="Franklin Gothic Book" panose="020B0503020102020204" pitchFamily="34" charset="0"/>
              </a:rPr>
              <a:t>:13.83Mt</a:t>
            </a:r>
            <a:r>
              <a:rPr lang="en-US" sz="1400" dirty="0">
                <a:latin typeface="Franklin Gothic Book" panose="020B0503020102020204" pitchFamily="34" charset="0"/>
              </a:rPr>
              <a:t>, 1.32%Cu, 2.44% Zn, </a:t>
            </a:r>
            <a:r>
              <a:rPr lang="en-US" sz="1400" b="1" dirty="0">
                <a:solidFill>
                  <a:srgbClr val="000000"/>
                </a:solidFill>
                <a:latin typeface="Franklin Gothic Book" panose="020B0503020102020204" pitchFamily="34" charset="0"/>
              </a:rPr>
              <a:t>5.59 g/t A</a:t>
            </a:r>
            <a:r>
              <a:rPr lang="en-US" sz="1400" dirty="0">
                <a:latin typeface="Franklin Gothic Book" panose="020B0503020102020204" pitchFamily="34" charset="0"/>
              </a:rPr>
              <a:t>u, 30.0g/t Ag </a:t>
            </a:r>
          </a:p>
        </p:txBody>
      </p:sp>
      <p:sp>
        <p:nvSpPr>
          <p:cNvPr id="25" name="TextBox 24"/>
          <p:cNvSpPr txBox="1"/>
          <p:nvPr/>
        </p:nvSpPr>
        <p:spPr>
          <a:xfrm>
            <a:off x="5669280" y="6595821"/>
            <a:ext cx="6682691" cy="276999"/>
          </a:xfrm>
          <a:prstGeom prst="rect">
            <a:avLst/>
          </a:prstGeom>
          <a:noFill/>
        </p:spPr>
        <p:txBody>
          <a:bodyPr wrap="square" rtlCol="0">
            <a:spAutoFit/>
          </a:bodyPr>
          <a:lstStyle/>
          <a:p>
            <a:r>
              <a:rPr lang="en-US" sz="1200" dirty="0" smtClean="0">
                <a:latin typeface="Franklin Gothic Book" panose="020B0503020102020204" pitchFamily="34" charset="0"/>
              </a:rPr>
              <a:t>Galley and Gibson (2007) – </a:t>
            </a:r>
            <a:r>
              <a:rPr lang="en-US" sz="1200" i="1" dirty="0" smtClean="0">
                <a:latin typeface="Franklin Gothic Book" panose="020B0503020102020204" pitchFamily="34" charset="0"/>
              </a:rPr>
              <a:t>Mineral Deposits of Canada, v. 5, p. 553-552</a:t>
            </a:r>
            <a:r>
              <a:rPr lang="en-US" sz="1200" dirty="0" smtClean="0">
                <a:latin typeface="Franklin Gothic Book" panose="020B0503020102020204" pitchFamily="34" charset="0"/>
              </a:rPr>
              <a:t>; Falco Resources (2016)</a:t>
            </a:r>
            <a:endParaRPr lang="en-US" sz="1200" dirty="0">
              <a:latin typeface="Franklin Gothic Book" panose="020B0503020102020204" pitchFamily="34" charset="0"/>
            </a:endParaRPr>
          </a:p>
        </p:txBody>
      </p:sp>
      <p:pic>
        <p:nvPicPr>
          <p:cNvPr id="27" name="Picture 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71174" y="80126"/>
            <a:ext cx="1725280" cy="668922"/>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67494" y="95702"/>
            <a:ext cx="2485963" cy="695035"/>
          </a:xfrm>
          <a:prstGeom prst="rect">
            <a:avLst/>
          </a:prstGeom>
        </p:spPr>
      </p:pic>
      <p:pic>
        <p:nvPicPr>
          <p:cNvPr id="29" name="Picture 2"/>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8924497" y="40787"/>
            <a:ext cx="2893035" cy="69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07168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p:cNvSpPr>
            <a:spLocks noGrp="1"/>
          </p:cNvSpPr>
          <p:nvPr>
            <p:ph type="title"/>
          </p:nvPr>
        </p:nvSpPr>
        <p:spPr>
          <a:xfrm>
            <a:off x="0" y="-219563"/>
            <a:ext cx="10515600" cy="1325563"/>
          </a:xfrm>
        </p:spPr>
        <p:txBody>
          <a:bodyPr>
            <a:normAutofit/>
          </a:bodyPr>
          <a:lstStyle/>
          <a:p>
            <a:r>
              <a:rPr lang="en-CA" dirty="0" smtClean="0">
                <a:solidFill>
                  <a:schemeClr val="bg1"/>
                </a:solidFill>
                <a:latin typeface="Franklin Gothic Book" panose="020B0503020102020204" pitchFamily="34" charset="0"/>
              </a:rPr>
              <a:t>Influence on genetic model</a:t>
            </a:r>
            <a:endParaRPr lang="en-CA" dirty="0">
              <a:solidFill>
                <a:schemeClr val="bg1"/>
              </a:solidFill>
              <a:latin typeface="Franklin Gothic Book" panose="020B05030201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36293" y="80126"/>
            <a:ext cx="1725280" cy="66892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33805" y="95702"/>
            <a:ext cx="2485963" cy="695035"/>
          </a:xfrm>
          <a:prstGeom prst="rect">
            <a:avLst/>
          </a:prstGeom>
        </p:spPr>
      </p:pic>
      <p:sp>
        <p:nvSpPr>
          <p:cNvPr id="11" name="Content Placeholder 10"/>
          <p:cNvSpPr>
            <a:spLocks noGrp="1"/>
          </p:cNvSpPr>
          <p:nvPr>
            <p:ph idx="1"/>
          </p:nvPr>
        </p:nvSpPr>
        <p:spPr>
          <a:xfrm>
            <a:off x="161186" y="839782"/>
            <a:ext cx="2940829" cy="6018218"/>
          </a:xfrm>
        </p:spPr>
        <p:txBody>
          <a:bodyPr>
            <a:noAutofit/>
          </a:bodyPr>
          <a:lstStyle/>
          <a:p>
            <a:pPr>
              <a:spcAft>
                <a:spcPts val="400"/>
              </a:spcAft>
              <a:buSzPct val="100000"/>
            </a:pPr>
            <a:r>
              <a:rPr lang="en-US" sz="1600" dirty="0">
                <a:latin typeface="Franklin Gothic Book" panose="020B0503020102020204" pitchFamily="34" charset="0"/>
              </a:rPr>
              <a:t>The interplay of volcanism, sedimentation and, hydrothermal activity in space and time and the economic important of long-lived hydrothermal </a:t>
            </a:r>
            <a:r>
              <a:rPr lang="en-US" sz="1600" dirty="0" smtClean="0">
                <a:latin typeface="Franklin Gothic Book" panose="020B0503020102020204" pitchFamily="34" charset="0"/>
              </a:rPr>
              <a:t>systems</a:t>
            </a:r>
          </a:p>
          <a:p>
            <a:pPr>
              <a:spcAft>
                <a:spcPts val="400"/>
              </a:spcAft>
              <a:buSzPct val="100000"/>
            </a:pPr>
            <a:r>
              <a:rPr lang="en-US" sz="1600" dirty="0">
                <a:latin typeface="Franklin Gothic Book" panose="020B0503020102020204" pitchFamily="34" charset="0"/>
              </a:rPr>
              <a:t>The identification of volcanic settings and rhyolite petrochemical compositions that are favorable for VMS deposits</a:t>
            </a:r>
          </a:p>
          <a:p>
            <a:pPr>
              <a:spcAft>
                <a:spcPts val="400"/>
              </a:spcAft>
              <a:buSzPct val="100000"/>
            </a:pPr>
            <a:r>
              <a:rPr lang="en-US" sz="1600" dirty="0" smtClean="0">
                <a:latin typeface="Franklin Gothic Book" panose="020B0503020102020204" pitchFamily="34" charset="0"/>
              </a:rPr>
              <a:t>Importance of synvolcanic structures in controlling the formation and preservation of VMS deposits</a:t>
            </a:r>
          </a:p>
          <a:p>
            <a:pPr>
              <a:spcAft>
                <a:spcPts val="400"/>
              </a:spcAft>
              <a:buSzPct val="100000"/>
            </a:pPr>
            <a:r>
              <a:rPr lang="en-US" sz="1600" dirty="0" smtClean="0">
                <a:latin typeface="Franklin Gothic Book" panose="020B0503020102020204" pitchFamily="34" charset="0"/>
              </a:rPr>
              <a:t>The nature of sub-seafloor sulfide replacement processes and development of the zone-refining model</a:t>
            </a:r>
          </a:p>
          <a:p>
            <a:pPr>
              <a:spcAft>
                <a:spcPts val="400"/>
              </a:spcAft>
              <a:buSzPct val="100000"/>
            </a:pPr>
            <a:r>
              <a:rPr lang="en-US" sz="1600" dirty="0" smtClean="0">
                <a:latin typeface="Franklin Gothic Book" panose="020B0503020102020204" pitchFamily="34" charset="0"/>
              </a:rPr>
              <a:t>The exploration significance of extensive footwall silicification and high </a:t>
            </a:r>
            <a:r>
              <a:rPr lang="el-GR" sz="1600" dirty="0" smtClean="0">
                <a:latin typeface="Franklin Gothic Book" panose="020B0503020102020204" pitchFamily="34" charset="0"/>
              </a:rPr>
              <a:t>δ</a:t>
            </a:r>
            <a:r>
              <a:rPr lang="en-US" sz="1600" baseline="30000" dirty="0" smtClean="0">
                <a:latin typeface="Franklin Gothic Book" panose="020B0503020102020204" pitchFamily="34" charset="0"/>
              </a:rPr>
              <a:t>18</a:t>
            </a:r>
            <a:r>
              <a:rPr lang="en-US" sz="1600" dirty="0" smtClean="0">
                <a:latin typeface="Franklin Gothic Book" panose="020B0503020102020204" pitchFamily="34" charset="0"/>
              </a:rPr>
              <a:t>O values</a:t>
            </a:r>
          </a:p>
          <a:p>
            <a:pPr marL="0" indent="0">
              <a:spcAft>
                <a:spcPts val="400"/>
              </a:spcAft>
              <a:buSzPct val="100000"/>
              <a:buNone/>
            </a:pPr>
            <a:endParaRPr lang="en-US" sz="1600" dirty="0" smtClean="0">
              <a:latin typeface="Franklin Gothic Book" panose="020B0503020102020204" pitchFamily="34" charset="0"/>
            </a:endParaRPr>
          </a:p>
          <a:p>
            <a:pPr marL="0" indent="0">
              <a:spcAft>
                <a:spcPts val="400"/>
              </a:spcAft>
              <a:buSzPct val="100000"/>
              <a:buNone/>
            </a:pPr>
            <a:endParaRPr lang="en-US" sz="1600" dirty="0">
              <a:latin typeface="Franklin Gothic Book" panose="020B0503020102020204" pitchFamily="34" charset="0"/>
            </a:endParaRPr>
          </a:p>
        </p:txBody>
      </p:sp>
      <p:pic>
        <p:nvPicPr>
          <p:cNvPr id="8" name="Picture 2" descr="Vmsmod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415" y="1201703"/>
            <a:ext cx="8839200" cy="4835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3"/>
          <p:cNvSpPr txBox="1">
            <a:spLocks noChangeArrowheads="1"/>
          </p:cNvSpPr>
          <p:nvPr/>
        </p:nvSpPr>
        <p:spPr bwMode="auto">
          <a:xfrm>
            <a:off x="7445415" y="5496287"/>
            <a:ext cx="2286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dirty="0">
                <a:solidFill>
                  <a:srgbClr val="000000"/>
                </a:solidFill>
                <a:latin typeface="Times New Roman" charset="0"/>
              </a:rPr>
              <a:t>Heat Source</a:t>
            </a:r>
            <a:endParaRPr lang="en-US" dirty="0">
              <a:solidFill>
                <a:srgbClr val="000000"/>
              </a:solidFill>
              <a:latin typeface="Times New Roman" charset="0"/>
            </a:endParaRPr>
          </a:p>
        </p:txBody>
      </p:sp>
      <p:sp>
        <p:nvSpPr>
          <p:cNvPr id="10" name="Text Box 4"/>
          <p:cNvSpPr txBox="1">
            <a:spLocks noChangeArrowheads="1"/>
          </p:cNvSpPr>
          <p:nvPr/>
        </p:nvSpPr>
        <p:spPr bwMode="auto">
          <a:xfrm>
            <a:off x="3787815" y="4696187"/>
            <a:ext cx="2362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dirty="0">
                <a:solidFill>
                  <a:srgbClr val="000000"/>
                </a:solidFill>
                <a:latin typeface="Times New Roman" charset="0"/>
              </a:rPr>
              <a:t>Reaction Zone</a:t>
            </a:r>
            <a:endParaRPr lang="en-US" dirty="0">
              <a:solidFill>
                <a:srgbClr val="000000"/>
              </a:solidFill>
              <a:latin typeface="Times New Roman" charset="0"/>
            </a:endParaRPr>
          </a:p>
        </p:txBody>
      </p:sp>
      <p:sp>
        <p:nvSpPr>
          <p:cNvPr id="12" name="Text Box 5"/>
          <p:cNvSpPr txBox="1">
            <a:spLocks noChangeArrowheads="1"/>
          </p:cNvSpPr>
          <p:nvPr/>
        </p:nvSpPr>
        <p:spPr bwMode="auto">
          <a:xfrm>
            <a:off x="10341015" y="3210287"/>
            <a:ext cx="1524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dirty="0">
                <a:solidFill>
                  <a:srgbClr val="000000"/>
                </a:solidFill>
                <a:latin typeface="Times New Roman" charset="0"/>
              </a:rPr>
              <a:t>Reservoir Cap</a:t>
            </a:r>
          </a:p>
        </p:txBody>
      </p:sp>
      <p:sp>
        <p:nvSpPr>
          <p:cNvPr id="13" name="Text Box 6"/>
          <p:cNvSpPr txBox="1">
            <a:spLocks noChangeArrowheads="1"/>
          </p:cNvSpPr>
          <p:nvPr/>
        </p:nvSpPr>
        <p:spPr bwMode="auto">
          <a:xfrm>
            <a:off x="5464215" y="2638787"/>
            <a:ext cx="1600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dirty="0">
                <a:solidFill>
                  <a:srgbClr val="000000"/>
                </a:solidFill>
                <a:latin typeface="Times New Roman" charset="0"/>
              </a:rPr>
              <a:t>Discharge Zone</a:t>
            </a:r>
          </a:p>
        </p:txBody>
      </p:sp>
      <p:sp>
        <p:nvSpPr>
          <p:cNvPr id="14" name="Text Box 7"/>
          <p:cNvSpPr txBox="1">
            <a:spLocks noChangeArrowheads="1"/>
          </p:cNvSpPr>
          <p:nvPr/>
        </p:nvSpPr>
        <p:spPr bwMode="auto">
          <a:xfrm>
            <a:off x="4321215" y="2010137"/>
            <a:ext cx="1981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dirty="0">
                <a:solidFill>
                  <a:srgbClr val="000000"/>
                </a:solidFill>
                <a:latin typeface="Times New Roman" charset="0"/>
              </a:rPr>
              <a:t>Precipitation Site</a:t>
            </a:r>
          </a:p>
        </p:txBody>
      </p:sp>
      <p:sp>
        <p:nvSpPr>
          <p:cNvPr id="15" name="Text Box 8"/>
          <p:cNvSpPr txBox="1">
            <a:spLocks noChangeArrowheads="1"/>
          </p:cNvSpPr>
          <p:nvPr/>
        </p:nvSpPr>
        <p:spPr bwMode="auto">
          <a:xfrm>
            <a:off x="9807615" y="1324337"/>
            <a:ext cx="21336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dirty="0">
                <a:solidFill>
                  <a:srgbClr val="000000"/>
                </a:solidFill>
                <a:latin typeface="Times New Roman" charset="0"/>
              </a:rPr>
              <a:t>Hydrothermal Escape</a:t>
            </a:r>
            <a:endParaRPr lang="en-US" dirty="0">
              <a:solidFill>
                <a:srgbClr val="000000"/>
              </a:solidFill>
              <a:latin typeface="Times New Roman" charset="0"/>
            </a:endParaRPr>
          </a:p>
        </p:txBody>
      </p:sp>
      <p:sp>
        <p:nvSpPr>
          <p:cNvPr id="16" name="TextBox 15"/>
          <p:cNvSpPr txBox="1"/>
          <p:nvPr/>
        </p:nvSpPr>
        <p:spPr>
          <a:xfrm>
            <a:off x="3188970" y="6581002"/>
            <a:ext cx="8993688" cy="276999"/>
          </a:xfrm>
          <a:prstGeom prst="rect">
            <a:avLst/>
          </a:prstGeom>
          <a:noFill/>
        </p:spPr>
        <p:txBody>
          <a:bodyPr wrap="square" rtlCol="0">
            <a:spAutoFit/>
          </a:bodyPr>
          <a:lstStyle/>
          <a:p>
            <a:r>
              <a:rPr lang="en-US" sz="1200" dirty="0" smtClean="0">
                <a:latin typeface="Franklin Gothic Book" panose="020B0503020102020204" pitchFamily="34" charset="0"/>
              </a:rPr>
              <a:t>Galley (1993) – </a:t>
            </a:r>
            <a:r>
              <a:rPr lang="en-US" sz="1200" i="1" dirty="0" smtClean="0">
                <a:latin typeface="Franklin Gothic Book" panose="020B0503020102020204" pitchFamily="34" charset="0"/>
              </a:rPr>
              <a:t>Journal of Geochemical Exploration, v. 48, p. 175-199; </a:t>
            </a:r>
            <a:r>
              <a:rPr lang="en-US" sz="1200" dirty="0" smtClean="0">
                <a:latin typeface="Franklin Gothic Book" panose="020B0503020102020204" pitchFamily="34" charset="0"/>
              </a:rPr>
              <a:t>Franklin et al. (1995) – </a:t>
            </a:r>
            <a:r>
              <a:rPr lang="en-US" sz="1200" i="1" dirty="0" smtClean="0">
                <a:latin typeface="Franklin Gothic Book" panose="020B0503020102020204" pitchFamily="34" charset="0"/>
              </a:rPr>
              <a:t>GSC Geology of Canada, no. 8, p 158-183</a:t>
            </a:r>
            <a:endParaRPr lang="en-US" sz="1200" i="1" dirty="0">
              <a:latin typeface="Franklin Gothic Book" panose="020B0503020102020204" pitchFamily="34" charset="0"/>
            </a:endParaRPr>
          </a:p>
        </p:txBody>
      </p:sp>
    </p:spTree>
    <p:extLst>
      <p:ext uri="{BB962C8B-B14F-4D97-AF65-F5344CB8AC3E}">
        <p14:creationId xmlns:p14="http://schemas.microsoft.com/office/powerpoint/2010/main" val="118175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 calcmode="lin" valueType="num">
                                      <p:cBhvr additive="base">
                                        <p:cTn id="19"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 calcmode="lin" valueType="num">
                                      <p:cBhvr additive="base">
                                        <p:cTn id="25"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 calcmode="lin" valueType="num">
                                      <p:cBhvr additive="base">
                                        <p:cTn id="31"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 calcmode="lin" valueType="num">
                                      <p:cBhvr additive="base">
                                        <p:cTn id="37"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p:bldP spid="10" grpId="0" build="p" autoUpdateAnimBg="0"/>
      <p:bldP spid="12" grpId="0" build="p" autoUpdateAnimBg="0"/>
      <p:bldP spid="13" grpId="0" build="p" autoUpdateAnimBg="0"/>
      <p:bldP spid="14" grpId="0" build="p" autoUpdateAnimBg="0"/>
      <p:bldP spid="15"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p:cNvSpPr>
            <a:spLocks noGrp="1"/>
          </p:cNvSpPr>
          <p:nvPr>
            <p:ph type="title"/>
          </p:nvPr>
        </p:nvSpPr>
        <p:spPr>
          <a:xfrm>
            <a:off x="0" y="-219563"/>
            <a:ext cx="10515600" cy="1325563"/>
          </a:xfrm>
        </p:spPr>
        <p:txBody>
          <a:bodyPr>
            <a:normAutofit/>
          </a:bodyPr>
          <a:lstStyle/>
          <a:p>
            <a:r>
              <a:rPr lang="en-CA" dirty="0" smtClean="0">
                <a:solidFill>
                  <a:schemeClr val="bg1"/>
                </a:solidFill>
                <a:latin typeface="Franklin Gothic Book" panose="020B0503020102020204" pitchFamily="34" charset="0"/>
              </a:rPr>
              <a:t>Influence on genetic model</a:t>
            </a:r>
            <a:endParaRPr lang="en-CA" dirty="0">
              <a:solidFill>
                <a:schemeClr val="bg1"/>
              </a:solidFill>
              <a:latin typeface="Franklin Gothic Book" panose="020B05030201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36293" y="80126"/>
            <a:ext cx="1725280" cy="66892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33805" y="95702"/>
            <a:ext cx="2485963" cy="695035"/>
          </a:xfrm>
          <a:prstGeom prst="rect">
            <a:avLst/>
          </a:prstGeom>
        </p:spPr>
      </p:pic>
      <p:sp>
        <p:nvSpPr>
          <p:cNvPr id="11" name="Content Placeholder 10"/>
          <p:cNvSpPr>
            <a:spLocks noGrp="1"/>
          </p:cNvSpPr>
          <p:nvPr>
            <p:ph idx="1"/>
          </p:nvPr>
        </p:nvSpPr>
        <p:spPr>
          <a:xfrm>
            <a:off x="161186" y="839782"/>
            <a:ext cx="2940829" cy="6018218"/>
          </a:xfrm>
        </p:spPr>
        <p:txBody>
          <a:bodyPr>
            <a:noAutofit/>
          </a:bodyPr>
          <a:lstStyle/>
          <a:p>
            <a:pPr marL="0" indent="0">
              <a:spcAft>
                <a:spcPts val="400"/>
              </a:spcAft>
              <a:buSzPct val="100000"/>
              <a:buNone/>
            </a:pPr>
            <a:r>
              <a:rPr lang="en-US" sz="2000" dirty="0" smtClean="0">
                <a:latin typeface="Franklin Gothic Book" panose="020B0503020102020204" pitchFamily="34" charset="0"/>
              </a:rPr>
              <a:t>Regional guides</a:t>
            </a:r>
          </a:p>
          <a:p>
            <a:pPr>
              <a:spcAft>
                <a:spcPts val="400"/>
              </a:spcAft>
              <a:buSzPct val="100000"/>
            </a:pPr>
            <a:r>
              <a:rPr lang="en-US" sz="2000" dirty="0" smtClean="0">
                <a:latin typeface="Franklin Gothic Book" panose="020B0503020102020204" pitchFamily="34" charset="0"/>
              </a:rPr>
              <a:t>Subvolcanic intrusions</a:t>
            </a:r>
          </a:p>
          <a:p>
            <a:pPr>
              <a:spcAft>
                <a:spcPts val="400"/>
              </a:spcAft>
              <a:buSzPct val="100000"/>
            </a:pPr>
            <a:r>
              <a:rPr lang="en-US" sz="2000" dirty="0" smtClean="0">
                <a:latin typeface="Franklin Gothic Book" panose="020B0503020102020204" pitchFamily="34" charset="0"/>
              </a:rPr>
              <a:t>Volcanological style</a:t>
            </a:r>
            <a:endParaRPr lang="en-US" sz="2000" dirty="0">
              <a:latin typeface="Franklin Gothic Book" panose="020B0503020102020204" pitchFamily="34" charset="0"/>
            </a:endParaRPr>
          </a:p>
          <a:p>
            <a:pPr>
              <a:spcAft>
                <a:spcPts val="400"/>
              </a:spcAft>
              <a:buSzPct val="100000"/>
            </a:pPr>
            <a:r>
              <a:rPr lang="en-US" sz="2000" dirty="0" smtClean="0">
                <a:latin typeface="Franklin Gothic Book" panose="020B0503020102020204" pitchFamily="34" charset="0"/>
              </a:rPr>
              <a:t>High temperature reaction zones</a:t>
            </a:r>
          </a:p>
          <a:p>
            <a:pPr>
              <a:spcAft>
                <a:spcPts val="400"/>
              </a:spcAft>
              <a:buSzPct val="100000"/>
            </a:pPr>
            <a:r>
              <a:rPr lang="en-US" sz="2000" dirty="0" smtClean="0">
                <a:latin typeface="Franklin Gothic Book" panose="020B0503020102020204" pitchFamily="34" charset="0"/>
              </a:rPr>
              <a:t>“Exhalite” zones</a:t>
            </a:r>
          </a:p>
          <a:p>
            <a:pPr>
              <a:spcAft>
                <a:spcPts val="400"/>
              </a:spcAft>
              <a:buSzPct val="100000"/>
            </a:pPr>
            <a:r>
              <a:rPr lang="en-US" sz="2000" dirty="0" smtClean="0">
                <a:latin typeface="Franklin Gothic Book" panose="020B0503020102020204" pitchFamily="34" charset="0"/>
              </a:rPr>
              <a:t>The exploration significance of extensive footwall silicification and high </a:t>
            </a:r>
            <a:r>
              <a:rPr lang="el-GR" sz="2000" dirty="0" smtClean="0">
                <a:latin typeface="Franklin Gothic Book" panose="020B0503020102020204" pitchFamily="34" charset="0"/>
              </a:rPr>
              <a:t>δ</a:t>
            </a:r>
            <a:r>
              <a:rPr lang="en-US" sz="2000" baseline="30000" dirty="0" smtClean="0">
                <a:latin typeface="Franklin Gothic Book" panose="020B0503020102020204" pitchFamily="34" charset="0"/>
              </a:rPr>
              <a:t>18</a:t>
            </a:r>
            <a:r>
              <a:rPr lang="en-US" sz="2000" dirty="0" smtClean="0">
                <a:latin typeface="Franklin Gothic Book" panose="020B0503020102020204" pitchFamily="34" charset="0"/>
              </a:rPr>
              <a:t>O values</a:t>
            </a:r>
          </a:p>
          <a:p>
            <a:pPr marL="0" indent="0">
              <a:spcAft>
                <a:spcPts val="400"/>
              </a:spcAft>
              <a:buSzPct val="100000"/>
              <a:buNone/>
            </a:pPr>
            <a:r>
              <a:rPr lang="en-US" sz="2000" dirty="0" smtClean="0">
                <a:latin typeface="Franklin Gothic Book" panose="020B0503020102020204" pitchFamily="34" charset="0"/>
              </a:rPr>
              <a:t>Local Guides</a:t>
            </a:r>
          </a:p>
          <a:p>
            <a:pPr>
              <a:spcAft>
                <a:spcPts val="400"/>
              </a:spcAft>
              <a:buSzPct val="100000"/>
            </a:pPr>
            <a:r>
              <a:rPr lang="en-US" sz="2000" dirty="0" smtClean="0">
                <a:latin typeface="Franklin Gothic Book" panose="020B0503020102020204" pitchFamily="34" charset="0"/>
              </a:rPr>
              <a:t>Alteration pipes</a:t>
            </a:r>
          </a:p>
          <a:p>
            <a:pPr>
              <a:spcAft>
                <a:spcPts val="400"/>
              </a:spcAft>
              <a:buSzPct val="100000"/>
            </a:pPr>
            <a:r>
              <a:rPr lang="en-US" sz="2000" dirty="0" smtClean="0">
                <a:latin typeface="Franklin Gothic Book" panose="020B0503020102020204" pitchFamily="34" charset="0"/>
              </a:rPr>
              <a:t>Ore zoning patterns</a:t>
            </a:r>
          </a:p>
          <a:p>
            <a:pPr marL="0" indent="0">
              <a:spcAft>
                <a:spcPts val="400"/>
              </a:spcAft>
              <a:buSzPct val="100000"/>
              <a:buNone/>
            </a:pPr>
            <a:endParaRPr lang="en-US" sz="2000" dirty="0" smtClean="0">
              <a:latin typeface="Franklin Gothic Book" panose="020B0503020102020204" pitchFamily="34" charset="0"/>
            </a:endParaRPr>
          </a:p>
          <a:p>
            <a:pPr marL="0" indent="0">
              <a:spcAft>
                <a:spcPts val="400"/>
              </a:spcAft>
              <a:buSzPct val="100000"/>
              <a:buNone/>
            </a:pPr>
            <a:endParaRPr lang="en-US" sz="2000" dirty="0">
              <a:latin typeface="Franklin Gothic Book" panose="020B0503020102020204" pitchFamily="34" charset="0"/>
            </a:endParaRPr>
          </a:p>
        </p:txBody>
      </p:sp>
      <p:pic>
        <p:nvPicPr>
          <p:cNvPr id="8" name="Picture 2" descr="Vmsmod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415" y="1201703"/>
            <a:ext cx="8839200" cy="4835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3"/>
          <p:cNvSpPr txBox="1">
            <a:spLocks noChangeArrowheads="1"/>
          </p:cNvSpPr>
          <p:nvPr/>
        </p:nvSpPr>
        <p:spPr bwMode="auto">
          <a:xfrm>
            <a:off x="7445415" y="5496287"/>
            <a:ext cx="2286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dirty="0">
                <a:solidFill>
                  <a:srgbClr val="000000"/>
                </a:solidFill>
                <a:latin typeface="Times New Roman" charset="0"/>
              </a:rPr>
              <a:t>Heat Source</a:t>
            </a:r>
            <a:endParaRPr lang="en-US" dirty="0">
              <a:solidFill>
                <a:srgbClr val="000000"/>
              </a:solidFill>
              <a:latin typeface="Times New Roman" charset="0"/>
            </a:endParaRPr>
          </a:p>
        </p:txBody>
      </p:sp>
      <p:sp>
        <p:nvSpPr>
          <p:cNvPr id="10" name="Text Box 4"/>
          <p:cNvSpPr txBox="1">
            <a:spLocks noChangeArrowheads="1"/>
          </p:cNvSpPr>
          <p:nvPr/>
        </p:nvSpPr>
        <p:spPr bwMode="auto">
          <a:xfrm>
            <a:off x="3787815" y="4696187"/>
            <a:ext cx="2362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dirty="0">
                <a:solidFill>
                  <a:srgbClr val="000000"/>
                </a:solidFill>
                <a:latin typeface="Times New Roman" charset="0"/>
              </a:rPr>
              <a:t>Reaction Zone</a:t>
            </a:r>
            <a:endParaRPr lang="en-US" dirty="0">
              <a:solidFill>
                <a:srgbClr val="000000"/>
              </a:solidFill>
              <a:latin typeface="Times New Roman" charset="0"/>
            </a:endParaRPr>
          </a:p>
        </p:txBody>
      </p:sp>
      <p:sp>
        <p:nvSpPr>
          <p:cNvPr id="12" name="Text Box 5"/>
          <p:cNvSpPr txBox="1">
            <a:spLocks noChangeArrowheads="1"/>
          </p:cNvSpPr>
          <p:nvPr/>
        </p:nvSpPr>
        <p:spPr bwMode="auto">
          <a:xfrm>
            <a:off x="10341015" y="3210287"/>
            <a:ext cx="1524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dirty="0">
                <a:solidFill>
                  <a:srgbClr val="000000"/>
                </a:solidFill>
                <a:latin typeface="Times New Roman" charset="0"/>
              </a:rPr>
              <a:t>Reservoir Cap</a:t>
            </a:r>
          </a:p>
        </p:txBody>
      </p:sp>
      <p:sp>
        <p:nvSpPr>
          <p:cNvPr id="13" name="Text Box 6"/>
          <p:cNvSpPr txBox="1">
            <a:spLocks noChangeArrowheads="1"/>
          </p:cNvSpPr>
          <p:nvPr/>
        </p:nvSpPr>
        <p:spPr bwMode="auto">
          <a:xfrm>
            <a:off x="5464215" y="2638787"/>
            <a:ext cx="1600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dirty="0">
                <a:solidFill>
                  <a:srgbClr val="000000"/>
                </a:solidFill>
                <a:latin typeface="Times New Roman" charset="0"/>
              </a:rPr>
              <a:t>Discharge Zone</a:t>
            </a:r>
          </a:p>
        </p:txBody>
      </p:sp>
      <p:sp>
        <p:nvSpPr>
          <p:cNvPr id="14" name="Text Box 7"/>
          <p:cNvSpPr txBox="1">
            <a:spLocks noChangeArrowheads="1"/>
          </p:cNvSpPr>
          <p:nvPr/>
        </p:nvSpPr>
        <p:spPr bwMode="auto">
          <a:xfrm>
            <a:off x="4321215" y="2010137"/>
            <a:ext cx="1981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dirty="0">
                <a:solidFill>
                  <a:srgbClr val="000000"/>
                </a:solidFill>
                <a:latin typeface="Times New Roman" charset="0"/>
              </a:rPr>
              <a:t>Precipitation Site</a:t>
            </a:r>
          </a:p>
        </p:txBody>
      </p:sp>
      <p:sp>
        <p:nvSpPr>
          <p:cNvPr id="15" name="Text Box 8"/>
          <p:cNvSpPr txBox="1">
            <a:spLocks noChangeArrowheads="1"/>
          </p:cNvSpPr>
          <p:nvPr/>
        </p:nvSpPr>
        <p:spPr bwMode="auto">
          <a:xfrm>
            <a:off x="9807615" y="1324337"/>
            <a:ext cx="21336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dirty="0">
                <a:solidFill>
                  <a:srgbClr val="000000"/>
                </a:solidFill>
                <a:latin typeface="Times New Roman" charset="0"/>
              </a:rPr>
              <a:t>Hydrothermal Escape</a:t>
            </a:r>
            <a:endParaRPr lang="en-US" dirty="0">
              <a:solidFill>
                <a:srgbClr val="000000"/>
              </a:solidFill>
              <a:latin typeface="Times New Roman" charset="0"/>
            </a:endParaRPr>
          </a:p>
        </p:txBody>
      </p:sp>
      <p:sp>
        <p:nvSpPr>
          <p:cNvPr id="16" name="TextBox 15"/>
          <p:cNvSpPr txBox="1"/>
          <p:nvPr/>
        </p:nvSpPr>
        <p:spPr>
          <a:xfrm>
            <a:off x="3189433" y="6581001"/>
            <a:ext cx="8993688" cy="276999"/>
          </a:xfrm>
          <a:prstGeom prst="rect">
            <a:avLst/>
          </a:prstGeom>
          <a:noFill/>
        </p:spPr>
        <p:txBody>
          <a:bodyPr wrap="square" rtlCol="0">
            <a:spAutoFit/>
          </a:bodyPr>
          <a:lstStyle/>
          <a:p>
            <a:r>
              <a:rPr lang="en-US" sz="1200" dirty="0" smtClean="0">
                <a:latin typeface="Franklin Gothic Book" panose="020B0503020102020204" pitchFamily="34" charset="0"/>
              </a:rPr>
              <a:t>Galley (1993) – </a:t>
            </a:r>
            <a:r>
              <a:rPr lang="en-US" sz="1200" i="1" dirty="0" smtClean="0">
                <a:latin typeface="Franklin Gothic Book" panose="020B0503020102020204" pitchFamily="34" charset="0"/>
              </a:rPr>
              <a:t>Journal of Geochemical Exploration, v. 48, p. 175-199; </a:t>
            </a:r>
            <a:r>
              <a:rPr lang="en-US" sz="1200" dirty="0" smtClean="0">
                <a:latin typeface="Franklin Gothic Book" panose="020B0503020102020204" pitchFamily="34" charset="0"/>
              </a:rPr>
              <a:t>Franklin et al. (1995) – </a:t>
            </a:r>
            <a:r>
              <a:rPr lang="en-US" sz="1200" i="1" dirty="0" smtClean="0">
                <a:latin typeface="Franklin Gothic Book" panose="020B0503020102020204" pitchFamily="34" charset="0"/>
              </a:rPr>
              <a:t>GSC Geology of Canada, no. 8, p 158-183</a:t>
            </a:r>
            <a:endParaRPr lang="en-US" sz="1200" i="1" dirty="0">
              <a:latin typeface="Franklin Gothic Book" panose="020B0503020102020204" pitchFamily="34" charset="0"/>
            </a:endParaRPr>
          </a:p>
        </p:txBody>
      </p:sp>
    </p:spTree>
    <p:extLst>
      <p:ext uri="{BB962C8B-B14F-4D97-AF65-F5344CB8AC3E}">
        <p14:creationId xmlns:p14="http://schemas.microsoft.com/office/powerpoint/2010/main" val="200112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 calcmode="lin" valueType="num">
                                      <p:cBhvr additive="base">
                                        <p:cTn id="19"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 calcmode="lin" valueType="num">
                                      <p:cBhvr additive="base">
                                        <p:cTn id="25"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 calcmode="lin" valueType="num">
                                      <p:cBhvr additive="base">
                                        <p:cTn id="31"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 calcmode="lin" valueType="num">
                                      <p:cBhvr additive="base">
                                        <p:cTn id="37"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p:bldP spid="10" grpId="0" build="p" autoUpdateAnimBg="0"/>
      <p:bldP spid="12" grpId="0" build="p" autoUpdateAnimBg="0"/>
      <p:bldP spid="13" grpId="0" build="p" autoUpdateAnimBg="0"/>
      <p:bldP spid="14" grpId="0" build="p" autoUpdateAnimBg="0"/>
      <p:bldP spid="15"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p:cNvSpPr>
            <a:spLocks noGrp="1"/>
          </p:cNvSpPr>
          <p:nvPr>
            <p:ph type="title"/>
          </p:nvPr>
        </p:nvSpPr>
        <p:spPr>
          <a:xfrm>
            <a:off x="0" y="-219563"/>
            <a:ext cx="10515600" cy="1325563"/>
          </a:xfrm>
        </p:spPr>
        <p:txBody>
          <a:bodyPr>
            <a:normAutofit/>
          </a:bodyPr>
          <a:lstStyle/>
          <a:p>
            <a:r>
              <a:rPr lang="en-CA" dirty="0" smtClean="0">
                <a:solidFill>
                  <a:schemeClr val="bg1"/>
                </a:solidFill>
                <a:latin typeface="Franklin Gothic Book" panose="020B0503020102020204" pitchFamily="34" charset="0"/>
              </a:rPr>
              <a:t>Impact on exploration criteria</a:t>
            </a:r>
            <a:endParaRPr lang="en-CA" dirty="0">
              <a:solidFill>
                <a:schemeClr val="bg1"/>
              </a:solidFill>
              <a:latin typeface="Franklin Gothic Book" panose="020B0503020102020204" pitchFamily="34" charset="0"/>
            </a:endParaRPr>
          </a:p>
        </p:txBody>
      </p:sp>
      <p:sp>
        <p:nvSpPr>
          <p:cNvPr id="11" name="Content Placeholder 10"/>
          <p:cNvSpPr>
            <a:spLocks noGrp="1"/>
          </p:cNvSpPr>
          <p:nvPr>
            <p:ph idx="1"/>
          </p:nvPr>
        </p:nvSpPr>
        <p:spPr>
          <a:xfrm>
            <a:off x="0" y="813710"/>
            <a:ext cx="12192000" cy="6044290"/>
          </a:xfrm>
        </p:spPr>
        <p:txBody>
          <a:bodyPr>
            <a:noAutofit/>
          </a:bodyPr>
          <a:lstStyle/>
          <a:p>
            <a:r>
              <a:rPr lang="en-US" sz="1600" dirty="0">
                <a:latin typeface="Franklin Gothic Book" panose="020B0503020102020204" pitchFamily="34" charset="0"/>
              </a:rPr>
              <a:t>Spilitized, bimodal, tholeiitic (komatiitic) volcanic </a:t>
            </a:r>
            <a:r>
              <a:rPr lang="en-US" sz="1600" dirty="0" smtClean="0">
                <a:latin typeface="Franklin Gothic Book" panose="020B0503020102020204" pitchFamily="34" charset="0"/>
              </a:rPr>
              <a:t>successions containing </a:t>
            </a:r>
            <a:r>
              <a:rPr lang="en-US" sz="1600" dirty="0">
                <a:latin typeface="Franklin Gothic Book" panose="020B0503020102020204" pitchFamily="34" charset="0"/>
              </a:rPr>
              <a:t>proximal rhyolitic volcaniclastic </a:t>
            </a:r>
            <a:r>
              <a:rPr lang="en-US" sz="1600" dirty="0" smtClean="0">
                <a:latin typeface="Franklin Gothic Book" panose="020B0503020102020204" pitchFamily="34" charset="0"/>
              </a:rPr>
              <a:t>and pyroclastic </a:t>
            </a:r>
            <a:r>
              <a:rPr lang="en-US" sz="1600" dirty="0">
                <a:latin typeface="Franklin Gothic Book" panose="020B0503020102020204" pitchFamily="34" charset="0"/>
              </a:rPr>
              <a:t>rocks. Key indicators of proximity </a:t>
            </a:r>
            <a:r>
              <a:rPr lang="en-US" sz="1600" dirty="0" smtClean="0">
                <a:latin typeface="Franklin Gothic Book" panose="020B0503020102020204" pitchFamily="34" charset="0"/>
              </a:rPr>
              <a:t>include dome-cryptodome </a:t>
            </a:r>
            <a:r>
              <a:rPr lang="en-US" sz="1600" dirty="0">
                <a:latin typeface="Franklin Gothic Book" panose="020B0503020102020204" pitchFamily="34" charset="0"/>
              </a:rPr>
              <a:t>volcaniclastic </a:t>
            </a:r>
            <a:r>
              <a:rPr lang="en-US" sz="1600" dirty="0" smtClean="0">
                <a:latin typeface="Franklin Gothic Book" panose="020B0503020102020204" pitchFamily="34" charset="0"/>
              </a:rPr>
              <a:t>complexes</a:t>
            </a:r>
            <a:r>
              <a:rPr lang="en-US" sz="1600" dirty="0">
                <a:latin typeface="Franklin Gothic Book" panose="020B0503020102020204" pitchFamily="34" charset="0"/>
              </a:rPr>
              <a:t>, large </a:t>
            </a:r>
            <a:r>
              <a:rPr lang="en-US" sz="1600" dirty="0" smtClean="0">
                <a:latin typeface="Franklin Gothic Book" panose="020B0503020102020204" pitchFamily="34" charset="0"/>
              </a:rPr>
              <a:t>volumes of </a:t>
            </a:r>
            <a:r>
              <a:rPr lang="en-US" sz="1600" dirty="0">
                <a:latin typeface="Franklin Gothic Book" panose="020B0503020102020204" pitchFamily="34" charset="0"/>
              </a:rPr>
              <a:t>monolithological breccias, abundant dikes and sills </a:t>
            </a:r>
            <a:r>
              <a:rPr lang="en-US" sz="1600" dirty="0" smtClean="0">
                <a:latin typeface="Franklin Gothic Book" panose="020B0503020102020204" pitchFamily="34" charset="0"/>
              </a:rPr>
              <a:t>and abrupt </a:t>
            </a:r>
            <a:r>
              <a:rPr lang="en-US" sz="1600" dirty="0">
                <a:latin typeface="Franklin Gothic Book" panose="020B0503020102020204" pitchFamily="34" charset="0"/>
              </a:rPr>
              <a:t>lateral facies changes</a:t>
            </a:r>
            <a:r>
              <a:rPr lang="en-US" sz="1600" dirty="0" smtClean="0">
                <a:latin typeface="Franklin Gothic Book" panose="020B0503020102020204" pitchFamily="34" charset="0"/>
              </a:rPr>
              <a:t>.</a:t>
            </a:r>
          </a:p>
          <a:p>
            <a:r>
              <a:rPr lang="en-US" sz="1600" dirty="0">
                <a:latin typeface="Franklin Gothic Book" panose="020B0503020102020204" pitchFamily="34" charset="0"/>
              </a:rPr>
              <a:t>Proximity to long-lived synvolcanic structures. </a:t>
            </a:r>
            <a:r>
              <a:rPr lang="en-US" sz="1600" dirty="0" smtClean="0">
                <a:latin typeface="Franklin Gothic Book" panose="020B0503020102020204" pitchFamily="34" charset="0"/>
              </a:rPr>
              <a:t>Evidence of </a:t>
            </a:r>
            <a:r>
              <a:rPr lang="en-US" sz="1600" dirty="0">
                <a:latin typeface="Franklin Gothic Book" panose="020B0503020102020204" pitchFamily="34" charset="0"/>
              </a:rPr>
              <a:t>such structures includes: a) a high density of </a:t>
            </a:r>
            <a:r>
              <a:rPr lang="en-US" sz="1600" dirty="0" smtClean="0">
                <a:latin typeface="Franklin Gothic Book" panose="020B0503020102020204" pitchFamily="34" charset="0"/>
              </a:rPr>
              <a:t>subvolcanic dikes </a:t>
            </a:r>
            <a:r>
              <a:rPr lang="en-US" sz="1600" dirty="0">
                <a:latin typeface="Franklin Gothic Book" panose="020B0503020102020204" pitchFamily="34" charset="0"/>
              </a:rPr>
              <a:t>and sills; b) major structural dislocations marked </a:t>
            </a:r>
            <a:r>
              <a:rPr lang="en-US" sz="1600" dirty="0" smtClean="0">
                <a:latin typeface="Franklin Gothic Book" panose="020B0503020102020204" pitchFamily="34" charset="0"/>
              </a:rPr>
              <a:t>by unit </a:t>
            </a:r>
            <a:r>
              <a:rPr lang="en-US" sz="1600" dirty="0">
                <a:latin typeface="Franklin Gothic Book" panose="020B0503020102020204" pitchFamily="34" charset="0"/>
              </a:rPr>
              <a:t>truncations; </a:t>
            </a:r>
            <a:r>
              <a:rPr lang="en-US" sz="1600" dirty="0" smtClean="0">
                <a:latin typeface="Franklin Gothic Book" panose="020B0503020102020204" pitchFamily="34" charset="0"/>
              </a:rPr>
              <a:t>c) abrupt lateral facies changes, and/or changes in strike/dip of primary layering; and d) post-mineral structures that could nevertheless represent reactivated synvolcanic faults. Synvolcanic structures commonly bound and </a:t>
            </a:r>
            <a:r>
              <a:rPr lang="en-US" sz="1600" dirty="0">
                <a:latin typeface="Franklin Gothic Book" panose="020B0503020102020204" pitchFamily="34" charset="0"/>
              </a:rPr>
              <a:t>control the location of subvolcanic intrusions and </a:t>
            </a:r>
            <a:r>
              <a:rPr lang="en-US" sz="1600" dirty="0" smtClean="0">
                <a:latin typeface="Franklin Gothic Book" panose="020B0503020102020204" pitchFamily="34" charset="0"/>
              </a:rPr>
              <a:t>multiple dome-cryptodome </a:t>
            </a:r>
            <a:r>
              <a:rPr lang="en-US" sz="1600" dirty="0">
                <a:latin typeface="Franklin Gothic Book" panose="020B0503020102020204" pitchFamily="34" charset="0"/>
              </a:rPr>
              <a:t>complexes. </a:t>
            </a:r>
            <a:r>
              <a:rPr lang="en-US" sz="1600" dirty="0" smtClean="0">
                <a:latin typeface="Franklin Gothic Book" panose="020B0503020102020204" pitchFamily="34" charset="0"/>
              </a:rPr>
              <a:t>Long-lived structures are </a:t>
            </a:r>
            <a:r>
              <a:rPr lang="en-US" sz="1600" dirty="0">
                <a:latin typeface="Franklin Gothic Book" panose="020B0503020102020204" pitchFamily="34" charset="0"/>
              </a:rPr>
              <a:t>necessary for the sustained hydrothermal fluid </a:t>
            </a:r>
            <a:r>
              <a:rPr lang="en-US" sz="1600" dirty="0" smtClean="0">
                <a:latin typeface="Franklin Gothic Book" panose="020B0503020102020204" pitchFamily="34" charset="0"/>
              </a:rPr>
              <a:t>discharge that </a:t>
            </a:r>
            <a:r>
              <a:rPr lang="en-US" sz="1600" dirty="0">
                <a:latin typeface="Franklin Gothic Book" panose="020B0503020102020204" pitchFamily="34" charset="0"/>
              </a:rPr>
              <a:t>is key to the formation of giant VMS deposits</a:t>
            </a:r>
            <a:r>
              <a:rPr lang="en-US" sz="1600" dirty="0" smtClean="0">
                <a:latin typeface="Franklin Gothic Book" panose="020B0503020102020204" pitchFamily="34" charset="0"/>
              </a:rPr>
              <a:t>.</a:t>
            </a:r>
          </a:p>
          <a:p>
            <a:r>
              <a:rPr lang="en-US" sz="1600" dirty="0">
                <a:latin typeface="Franklin Gothic Book" panose="020B0503020102020204" pitchFamily="34" charset="0"/>
              </a:rPr>
              <a:t>An elongate, tectonically active, paleotopographic </a:t>
            </a:r>
            <a:r>
              <a:rPr lang="en-US" sz="1600" dirty="0" smtClean="0">
                <a:latin typeface="Franklin Gothic Book" panose="020B0503020102020204" pitchFamily="34" charset="0"/>
              </a:rPr>
              <a:t>depression (e.g</a:t>
            </a:r>
            <a:r>
              <a:rPr lang="en-US" sz="1600" dirty="0">
                <a:latin typeface="Franklin Gothic Book" panose="020B0503020102020204" pitchFamily="34" charset="0"/>
              </a:rPr>
              <a:t>., graben) which can both focus hydrothermal </a:t>
            </a:r>
            <a:r>
              <a:rPr lang="en-US" sz="1600" dirty="0" smtClean="0">
                <a:latin typeface="Franklin Gothic Book" panose="020B0503020102020204" pitchFamily="34" charset="0"/>
              </a:rPr>
              <a:t>activity and </a:t>
            </a:r>
            <a:r>
              <a:rPr lang="en-US" sz="1600" dirty="0">
                <a:latin typeface="Franklin Gothic Book" panose="020B0503020102020204" pitchFamily="34" charset="0"/>
              </a:rPr>
              <a:t>enhance the preservation potential of the </a:t>
            </a:r>
            <a:r>
              <a:rPr lang="en-US" sz="1600" dirty="0" smtClean="0">
                <a:latin typeface="Franklin Gothic Book" panose="020B0503020102020204" pitchFamily="34" charset="0"/>
              </a:rPr>
              <a:t>resulting sulfide bodies. </a:t>
            </a:r>
          </a:p>
          <a:p>
            <a:r>
              <a:rPr lang="en-US" sz="1600" dirty="0" smtClean="0">
                <a:latin typeface="Franklin Gothic Book" panose="020B0503020102020204" pitchFamily="34" charset="0"/>
              </a:rPr>
              <a:t>Sulfide </a:t>
            </a:r>
            <a:r>
              <a:rPr lang="en-US" sz="1600" dirty="0">
                <a:latin typeface="Franklin Gothic Book" panose="020B0503020102020204" pitchFamily="34" charset="0"/>
              </a:rPr>
              <a:t>accumulation primarily by sub-seafloor </a:t>
            </a:r>
            <a:r>
              <a:rPr lang="en-US" sz="1600" dirty="0" smtClean="0">
                <a:latin typeface="Franklin Gothic Book" panose="020B0503020102020204" pitchFamily="34" charset="0"/>
              </a:rPr>
              <a:t>cementation and </a:t>
            </a:r>
            <a:r>
              <a:rPr lang="en-US" sz="1600" dirty="0">
                <a:latin typeface="Franklin Gothic Book" panose="020B0503020102020204" pitchFamily="34" charset="0"/>
              </a:rPr>
              <a:t>replacement rather than </a:t>
            </a:r>
            <a:r>
              <a:rPr lang="en-US" sz="1600" dirty="0" smtClean="0">
                <a:latin typeface="Franklin Gothic Book" panose="020B0503020102020204" pitchFamily="34" charset="0"/>
              </a:rPr>
              <a:t>exhalation. </a:t>
            </a:r>
          </a:p>
          <a:p>
            <a:r>
              <a:rPr lang="en-US" sz="1600" dirty="0" smtClean="0">
                <a:latin typeface="Franklin Gothic Book" panose="020B0503020102020204" pitchFamily="34" charset="0"/>
              </a:rPr>
              <a:t>Evidence </a:t>
            </a:r>
            <a:r>
              <a:rPr lang="en-US" sz="1600" dirty="0">
                <a:latin typeface="Franklin Gothic Book" panose="020B0503020102020204" pitchFamily="34" charset="0"/>
              </a:rPr>
              <a:t>of a long-lived hydrothermal system, </a:t>
            </a:r>
            <a:r>
              <a:rPr lang="en-US" sz="1600" dirty="0" smtClean="0">
                <a:latin typeface="Franklin Gothic Book" panose="020B0503020102020204" pitchFamily="34" charset="0"/>
              </a:rPr>
              <a:t>including the </a:t>
            </a:r>
            <a:r>
              <a:rPr lang="en-US" sz="1600" dirty="0">
                <a:latin typeface="Franklin Gothic Book" panose="020B0503020102020204" pitchFamily="34" charset="0"/>
              </a:rPr>
              <a:t>stratigraphic stacking of VMS-style mineralization </a:t>
            </a:r>
            <a:r>
              <a:rPr lang="en-US" sz="1600" dirty="0" smtClean="0">
                <a:latin typeface="Franklin Gothic Book" panose="020B0503020102020204" pitchFamily="34" charset="0"/>
              </a:rPr>
              <a:t>characterized by </a:t>
            </a:r>
            <a:r>
              <a:rPr lang="en-US" sz="1600" dirty="0">
                <a:latin typeface="Franklin Gothic Book" panose="020B0503020102020204" pitchFamily="34" charset="0"/>
              </a:rPr>
              <a:t>high base metal </a:t>
            </a:r>
            <a:r>
              <a:rPr lang="en-US" sz="1600" dirty="0" smtClean="0">
                <a:latin typeface="Franklin Gothic Book" panose="020B0503020102020204" pitchFamily="34" charset="0"/>
              </a:rPr>
              <a:t>content. </a:t>
            </a:r>
          </a:p>
          <a:p>
            <a:r>
              <a:rPr lang="en-US" sz="1600" dirty="0" smtClean="0">
                <a:latin typeface="Franklin Gothic Book" panose="020B0503020102020204" pitchFamily="34" charset="0"/>
              </a:rPr>
              <a:t>Widespread </a:t>
            </a:r>
            <a:r>
              <a:rPr lang="en-US" sz="1600" dirty="0">
                <a:latin typeface="Franklin Gothic Book" panose="020B0503020102020204" pitchFamily="34" charset="0"/>
              </a:rPr>
              <a:t>silicification and/or quartz-sericite </a:t>
            </a:r>
            <a:r>
              <a:rPr lang="en-US" sz="1600" dirty="0" smtClean="0">
                <a:latin typeface="Franklin Gothic Book" panose="020B0503020102020204" pitchFamily="34" charset="0"/>
              </a:rPr>
              <a:t>alteration characterized </a:t>
            </a:r>
            <a:r>
              <a:rPr lang="en-US" sz="1600" dirty="0">
                <a:latin typeface="Franklin Gothic Book" panose="020B0503020102020204" pitchFamily="34" charset="0"/>
              </a:rPr>
              <a:t>by high δ18O values, especially in </a:t>
            </a:r>
            <a:r>
              <a:rPr lang="en-US" sz="1600" dirty="0" smtClean="0">
                <a:latin typeface="Franklin Gothic Book" panose="020B0503020102020204" pitchFamily="34" charset="0"/>
              </a:rPr>
              <a:t>combination with </a:t>
            </a:r>
            <a:r>
              <a:rPr lang="en-US" sz="1600" dirty="0">
                <a:latin typeface="Franklin Gothic Book" panose="020B0503020102020204" pitchFamily="34" charset="0"/>
              </a:rPr>
              <a:t>Zn enrichment. Early silicification can create a </a:t>
            </a:r>
            <a:r>
              <a:rPr lang="en-US" sz="1600" dirty="0" smtClean="0">
                <a:latin typeface="Franklin Gothic Book" panose="020B0503020102020204" pitchFamily="34" charset="0"/>
              </a:rPr>
              <a:t>thermal and </a:t>
            </a:r>
            <a:r>
              <a:rPr lang="en-US" sz="1600" dirty="0">
                <a:latin typeface="Franklin Gothic Book" panose="020B0503020102020204" pitchFamily="34" charset="0"/>
              </a:rPr>
              <a:t>hydrologic cap rock that </a:t>
            </a:r>
            <a:r>
              <a:rPr lang="en-US" sz="1600" dirty="0" smtClean="0">
                <a:latin typeface="Franklin Gothic Book" panose="020B0503020102020204" pitchFamily="34" charset="0"/>
              </a:rPr>
              <a:t>favors both </a:t>
            </a:r>
            <a:r>
              <a:rPr lang="en-US" sz="1600" dirty="0">
                <a:latin typeface="Franklin Gothic Book" panose="020B0503020102020204" pitchFamily="34" charset="0"/>
              </a:rPr>
              <a:t>thermal </a:t>
            </a:r>
            <a:r>
              <a:rPr lang="en-US" sz="1600" dirty="0" smtClean="0">
                <a:latin typeface="Franklin Gothic Book" panose="020B0503020102020204" pitchFamily="34" charset="0"/>
              </a:rPr>
              <a:t>maturation and </a:t>
            </a:r>
            <a:r>
              <a:rPr lang="en-US" sz="1600" dirty="0">
                <a:latin typeface="Franklin Gothic Book" panose="020B0503020102020204" pitchFamily="34" charset="0"/>
              </a:rPr>
              <a:t>containment/focusing of ascending hydrothermal </a:t>
            </a:r>
            <a:r>
              <a:rPr lang="en-US" sz="1600" dirty="0" smtClean="0">
                <a:latin typeface="Franklin Gothic Book" panose="020B0503020102020204" pitchFamily="34" charset="0"/>
              </a:rPr>
              <a:t>fluids.</a:t>
            </a:r>
          </a:p>
          <a:p>
            <a:r>
              <a:rPr lang="en-US" sz="1600" dirty="0" smtClean="0">
                <a:latin typeface="Franklin Gothic Book" panose="020B0503020102020204" pitchFamily="34" charset="0"/>
              </a:rPr>
              <a:t>Evidence </a:t>
            </a:r>
            <a:r>
              <a:rPr lang="en-US" sz="1600" dirty="0">
                <a:latin typeface="Franklin Gothic Book" panose="020B0503020102020204" pitchFamily="34" charset="0"/>
              </a:rPr>
              <a:t>of high heat flow, including the presence of </a:t>
            </a:r>
            <a:r>
              <a:rPr lang="en-US" sz="1600" dirty="0" smtClean="0">
                <a:latin typeface="Franklin Gothic Book" panose="020B0503020102020204" pitchFamily="34" charset="0"/>
              </a:rPr>
              <a:t>a subvolcanic </a:t>
            </a:r>
            <a:r>
              <a:rPr lang="en-US" sz="1600" dirty="0">
                <a:latin typeface="Franklin Gothic Book" panose="020B0503020102020204" pitchFamily="34" charset="0"/>
              </a:rPr>
              <a:t>intrusion, FIII rhyolites, ultramafic flows </a:t>
            </a:r>
            <a:r>
              <a:rPr lang="en-US" sz="1600" dirty="0" smtClean="0">
                <a:latin typeface="Franklin Gothic Book" panose="020B0503020102020204" pitchFamily="34" charset="0"/>
              </a:rPr>
              <a:t>and highly </a:t>
            </a:r>
            <a:r>
              <a:rPr lang="en-US" sz="1600" dirty="0">
                <a:latin typeface="Franklin Gothic Book" panose="020B0503020102020204" pitchFamily="34" charset="0"/>
              </a:rPr>
              <a:t>evolved and diverse mafic volcanic </a:t>
            </a:r>
            <a:r>
              <a:rPr lang="en-US" sz="1600" dirty="0" smtClean="0">
                <a:latin typeface="Franklin Gothic Book" panose="020B0503020102020204" pitchFamily="34" charset="0"/>
              </a:rPr>
              <a:t>rocks.</a:t>
            </a:r>
          </a:p>
          <a:p>
            <a:r>
              <a:rPr lang="en-US" sz="1600" dirty="0" smtClean="0">
                <a:latin typeface="Franklin Gothic Book" panose="020B0503020102020204" pitchFamily="34" charset="0"/>
              </a:rPr>
              <a:t>Intercalated </a:t>
            </a:r>
            <a:r>
              <a:rPr lang="en-US" sz="1600" dirty="0">
                <a:latin typeface="Franklin Gothic Book" panose="020B0503020102020204" pitchFamily="34" charset="0"/>
              </a:rPr>
              <a:t>wackes, argillites, and/or </a:t>
            </a:r>
            <a:r>
              <a:rPr lang="en-US" sz="1600" dirty="0" smtClean="0">
                <a:latin typeface="Franklin Gothic Book" panose="020B0503020102020204" pitchFamily="34" charset="0"/>
              </a:rPr>
              <a:t>carbonaceous argillites </a:t>
            </a:r>
            <a:r>
              <a:rPr lang="en-US" sz="1600" dirty="0">
                <a:latin typeface="Franklin Gothic Book" panose="020B0503020102020204" pitchFamily="34" charset="0"/>
              </a:rPr>
              <a:t>that overlie fragmental volcanic successions. </a:t>
            </a:r>
            <a:r>
              <a:rPr lang="en-US" sz="1600" dirty="0" smtClean="0">
                <a:latin typeface="Franklin Gothic Book" panose="020B0503020102020204" pitchFamily="34" charset="0"/>
              </a:rPr>
              <a:t>Firstly, clastic </a:t>
            </a:r>
            <a:r>
              <a:rPr lang="en-US" sz="1600" dirty="0">
                <a:latin typeface="Franklin Gothic Book" panose="020B0503020102020204" pitchFamily="34" charset="0"/>
              </a:rPr>
              <a:t>or chemoclastic sedimentation is evidence of a hiatus </a:t>
            </a:r>
            <a:r>
              <a:rPr lang="en-US" sz="1600" dirty="0" smtClean="0">
                <a:latin typeface="Franklin Gothic Book" panose="020B0503020102020204" pitchFamily="34" charset="0"/>
              </a:rPr>
              <a:t>in volcanic </a:t>
            </a:r>
            <a:r>
              <a:rPr lang="en-US" sz="1600" dirty="0">
                <a:latin typeface="Franklin Gothic Book" panose="020B0503020102020204" pitchFamily="34" charset="0"/>
              </a:rPr>
              <a:t>activity, and, secondly, an impermeable veneer </a:t>
            </a:r>
            <a:r>
              <a:rPr lang="en-US" sz="1600" dirty="0" smtClean="0">
                <a:latin typeface="Franklin Gothic Book" panose="020B0503020102020204" pitchFamily="34" charset="0"/>
              </a:rPr>
              <a:t>of sediments </a:t>
            </a:r>
            <a:r>
              <a:rPr lang="en-US" sz="1600" dirty="0">
                <a:latin typeface="Franklin Gothic Book" panose="020B0503020102020204" pitchFamily="34" charset="0"/>
              </a:rPr>
              <a:t>can act as a thermal and hydrologic insulator, i.e., </a:t>
            </a:r>
            <a:r>
              <a:rPr lang="en-US" sz="1600" dirty="0" smtClean="0">
                <a:latin typeface="Franklin Gothic Book" panose="020B0503020102020204" pitchFamily="34" charset="0"/>
              </a:rPr>
              <a:t>a cap </a:t>
            </a:r>
            <a:r>
              <a:rPr lang="en-US" sz="1600" dirty="0">
                <a:latin typeface="Franklin Gothic Book" panose="020B0503020102020204" pitchFamily="34" charset="0"/>
              </a:rPr>
              <a:t>rock, which can help to physically contain sulfide </a:t>
            </a:r>
            <a:r>
              <a:rPr lang="en-US" sz="1600" dirty="0" smtClean="0">
                <a:latin typeface="Franklin Gothic Book" panose="020B0503020102020204" pitchFamily="34" charset="0"/>
              </a:rPr>
              <a:t>precipitation and </a:t>
            </a:r>
            <a:r>
              <a:rPr lang="en-US" sz="1600" dirty="0">
                <a:latin typeface="Franklin Gothic Book" panose="020B0503020102020204" pitchFamily="34" charset="0"/>
              </a:rPr>
              <a:t>to promote sub-seafloor replacement of </a:t>
            </a:r>
            <a:r>
              <a:rPr lang="en-US" sz="1600" dirty="0" smtClean="0">
                <a:latin typeface="Franklin Gothic Book" panose="020B0503020102020204" pitchFamily="34" charset="0"/>
              </a:rPr>
              <a:t>footwall rocks </a:t>
            </a:r>
            <a:r>
              <a:rPr lang="en-US" sz="1600" dirty="0">
                <a:latin typeface="Franklin Gothic Book" panose="020B0503020102020204" pitchFamily="34" charset="0"/>
              </a:rPr>
              <a:t>and pre-existing sulfides. These sediments (</a:t>
            </a:r>
            <a:r>
              <a:rPr lang="en-US" sz="1600" dirty="0" smtClean="0">
                <a:latin typeface="Franklin Gothic Book" panose="020B0503020102020204" pitchFamily="34" charset="0"/>
              </a:rPr>
              <a:t>particularly graphitic </a:t>
            </a:r>
            <a:r>
              <a:rPr lang="en-US" sz="1600" dirty="0">
                <a:latin typeface="Franklin Gothic Book" panose="020B0503020102020204" pitchFamily="34" charset="0"/>
              </a:rPr>
              <a:t>argillites) can be enriched in base and precious </a:t>
            </a:r>
            <a:r>
              <a:rPr lang="en-US" sz="1600" dirty="0" smtClean="0">
                <a:latin typeface="Franklin Gothic Book" panose="020B0503020102020204" pitchFamily="34" charset="0"/>
              </a:rPr>
              <a:t>metals (especially </a:t>
            </a:r>
            <a:r>
              <a:rPr lang="en-US" sz="1600" dirty="0">
                <a:latin typeface="Franklin Gothic Book" panose="020B0503020102020204" pitchFamily="34" charset="0"/>
              </a:rPr>
              <a:t>Ag) in the vicinity of a VMS deposit.</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36293" y="80126"/>
            <a:ext cx="1725280" cy="66892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33805" y="95702"/>
            <a:ext cx="2485963" cy="695035"/>
          </a:xfrm>
          <a:prstGeom prst="rect">
            <a:avLst/>
          </a:prstGeom>
        </p:spPr>
      </p:pic>
      <p:sp>
        <p:nvSpPr>
          <p:cNvPr id="9" name="TextBox 8"/>
          <p:cNvSpPr txBox="1"/>
          <p:nvPr/>
        </p:nvSpPr>
        <p:spPr>
          <a:xfrm>
            <a:off x="7801337" y="6575214"/>
            <a:ext cx="4420943" cy="282786"/>
          </a:xfrm>
          <a:prstGeom prst="rect">
            <a:avLst/>
          </a:prstGeom>
          <a:noFill/>
        </p:spPr>
        <p:txBody>
          <a:bodyPr wrap="square" rtlCol="0">
            <a:spAutoFit/>
          </a:bodyPr>
          <a:lstStyle/>
          <a:p>
            <a:r>
              <a:rPr lang="en-US" sz="1200" dirty="0" smtClean="0">
                <a:latin typeface="Franklin Gothic Book" panose="020B0503020102020204" pitchFamily="34" charset="0"/>
              </a:rPr>
              <a:t>Gibson et al. (2000) – </a:t>
            </a:r>
            <a:r>
              <a:rPr lang="en-US" sz="1200" i="1" dirty="0" smtClean="0">
                <a:latin typeface="Franklin Gothic Book" panose="020B0503020102020204" pitchFamily="34" charset="0"/>
              </a:rPr>
              <a:t>Exploration Mining Geology, v. 9, p. 91-111</a:t>
            </a:r>
            <a:endParaRPr lang="en-US" sz="1200" i="1" dirty="0">
              <a:latin typeface="Franklin Gothic Book" panose="020B0503020102020204" pitchFamily="34" charset="0"/>
            </a:endParaRPr>
          </a:p>
        </p:txBody>
      </p:sp>
    </p:spTree>
    <p:extLst>
      <p:ext uri="{BB962C8B-B14F-4D97-AF65-F5344CB8AC3E}">
        <p14:creationId xmlns:p14="http://schemas.microsoft.com/office/powerpoint/2010/main" val="32231323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67170"/>
            <a:ext cx="3235960" cy="4921486"/>
          </a:xfrm>
        </p:spPr>
        <p:txBody>
          <a:bodyPr/>
          <a:lstStyle/>
          <a:p>
            <a:r>
              <a:rPr lang="en-US" b="1" dirty="0" smtClean="0"/>
              <a:t>Superior: </a:t>
            </a:r>
            <a:r>
              <a:rPr lang="en-US" b="1" i="1" dirty="0" smtClean="0"/>
              <a:t>n=115</a:t>
            </a:r>
          </a:p>
          <a:p>
            <a:r>
              <a:rPr lang="en-US" dirty="0" smtClean="0"/>
              <a:t>Slave: </a:t>
            </a:r>
            <a:r>
              <a:rPr lang="en-US" i="1" dirty="0" smtClean="0"/>
              <a:t>n=16</a:t>
            </a:r>
          </a:p>
          <a:p>
            <a:r>
              <a:rPr lang="en-US" dirty="0" smtClean="0"/>
              <a:t>Pilbara: </a:t>
            </a:r>
            <a:r>
              <a:rPr lang="en-US" i="1" dirty="0" smtClean="0"/>
              <a:t>n=4</a:t>
            </a:r>
          </a:p>
          <a:p>
            <a:r>
              <a:rPr lang="en-US" dirty="0" smtClean="0"/>
              <a:t>Yilgarn: </a:t>
            </a:r>
            <a:r>
              <a:rPr lang="en-US" i="1" dirty="0" smtClean="0"/>
              <a:t>n=11</a:t>
            </a:r>
          </a:p>
          <a:p>
            <a:r>
              <a:rPr lang="en-US" dirty="0" smtClean="0"/>
              <a:t>North China: </a:t>
            </a:r>
            <a:r>
              <a:rPr lang="en-US" i="1" dirty="0" smtClean="0"/>
              <a:t>n=8</a:t>
            </a:r>
          </a:p>
          <a:p>
            <a:r>
              <a:rPr lang="en-US" dirty="0" smtClean="0"/>
              <a:t>Kalahari: </a:t>
            </a:r>
            <a:r>
              <a:rPr lang="en-US" i="1" dirty="0" smtClean="0"/>
              <a:t>n=4</a:t>
            </a:r>
            <a:endParaRPr lang="en-US" dirty="0" smtClean="0"/>
          </a:p>
          <a:p>
            <a:r>
              <a:rPr lang="en-US" dirty="0" smtClean="0"/>
              <a:t>Baltica: </a:t>
            </a:r>
            <a:r>
              <a:rPr lang="en-US" i="1" dirty="0" smtClean="0"/>
              <a:t>n=1</a:t>
            </a:r>
            <a:endParaRPr lang="en-US" dirty="0" smtClean="0"/>
          </a:p>
          <a:p>
            <a:r>
              <a:rPr lang="en-US" dirty="0" smtClean="0"/>
              <a:t>Hearne: </a:t>
            </a:r>
            <a:r>
              <a:rPr lang="en-US" i="1" dirty="0" smtClean="0"/>
              <a:t>n=1</a:t>
            </a:r>
          </a:p>
          <a:p>
            <a:r>
              <a:rPr lang="en-US" dirty="0" smtClean="0"/>
              <a:t>Sao Francisco: </a:t>
            </a:r>
            <a:r>
              <a:rPr lang="en-US" i="1" dirty="0" smtClean="0"/>
              <a:t>n=1</a:t>
            </a:r>
            <a:endParaRPr lang="en-US" dirty="0"/>
          </a:p>
        </p:txBody>
      </p:sp>
      <p:pic>
        <p:nvPicPr>
          <p:cNvPr id="5" name="Picture 2" descr="C:\Users\Dtinkham\AppData\Local\Temp\SNAGHTML956c98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9920" y="851443"/>
            <a:ext cx="7264400" cy="38875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6135911" y="4723852"/>
            <a:ext cx="5568409" cy="1825973"/>
          </a:xfrm>
          <a:prstGeom prst="rect">
            <a:avLst/>
          </a:prstGeom>
        </p:spPr>
      </p:pic>
      <p:pic>
        <p:nvPicPr>
          <p:cNvPr id="7" name="Picture 6"/>
          <p:cNvPicPr>
            <a:picLocks noChangeAspect="1"/>
          </p:cNvPicPr>
          <p:nvPr/>
        </p:nvPicPr>
        <p:blipFill>
          <a:blip r:embed="rId4"/>
          <a:stretch>
            <a:fillRect/>
          </a:stretch>
        </p:blipFill>
        <p:spPr>
          <a:xfrm>
            <a:off x="3490065" y="3818648"/>
            <a:ext cx="2391740" cy="2852681"/>
          </a:xfrm>
          <a:prstGeom prst="rect">
            <a:avLst/>
          </a:prstGeom>
        </p:spPr>
      </p:pic>
      <p:sp>
        <p:nvSpPr>
          <p:cNvPr id="8" name="TextBox 7"/>
          <p:cNvSpPr txBox="1"/>
          <p:nvPr/>
        </p:nvSpPr>
        <p:spPr>
          <a:xfrm>
            <a:off x="7757160" y="6614161"/>
            <a:ext cx="4659709" cy="276999"/>
          </a:xfrm>
          <a:prstGeom prst="rect">
            <a:avLst/>
          </a:prstGeom>
          <a:noFill/>
        </p:spPr>
        <p:txBody>
          <a:bodyPr wrap="square" rtlCol="0">
            <a:spAutoFit/>
          </a:bodyPr>
          <a:lstStyle/>
          <a:p>
            <a:r>
              <a:rPr lang="en-US" sz="1200" dirty="0" smtClean="0">
                <a:latin typeface="Franklin Gothic Book" panose="020B0503020102020204" pitchFamily="34" charset="0"/>
              </a:rPr>
              <a:t>Mercier-Langevin</a:t>
            </a:r>
            <a:r>
              <a:rPr lang="en-US" sz="1200" dirty="0">
                <a:latin typeface="Franklin Gothic Book" panose="020B0503020102020204" pitchFamily="34" charset="0"/>
              </a:rPr>
              <a:t> </a:t>
            </a:r>
            <a:r>
              <a:rPr lang="en-US" sz="1200" dirty="0" smtClean="0">
                <a:latin typeface="Franklin Gothic Book" panose="020B0503020102020204" pitchFamily="34" charset="0"/>
              </a:rPr>
              <a:t>et al. (2014) – </a:t>
            </a:r>
            <a:r>
              <a:rPr lang="en-US" sz="1200" i="1" dirty="0" smtClean="0">
                <a:latin typeface="Franklin Gothic Book" panose="020B0503020102020204" pitchFamily="34" charset="0"/>
              </a:rPr>
              <a:t>Economic Geology, v. 109, p. 1-9</a:t>
            </a:r>
            <a:endParaRPr lang="en-US" sz="1200" i="1" dirty="0">
              <a:latin typeface="Franklin Gothic Book" panose="020B0503020102020204" pitchFamily="34" charset="0"/>
            </a:endParaRPr>
          </a:p>
        </p:txBody>
      </p:sp>
      <p:sp>
        <p:nvSpPr>
          <p:cNvPr id="10" name="Rectangle 9"/>
          <p:cNvSpPr/>
          <p:nvPr/>
        </p:nvSpPr>
        <p:spPr>
          <a:xfrm>
            <a:off x="0" y="-1"/>
            <a:ext cx="1219200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61774" y="80126"/>
            <a:ext cx="1725280" cy="668922"/>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057416" y="95702"/>
            <a:ext cx="2485963" cy="695035"/>
          </a:xfrm>
          <a:prstGeom prst="rect">
            <a:avLst/>
          </a:prstGeom>
        </p:spPr>
      </p:pic>
      <p:sp>
        <p:nvSpPr>
          <p:cNvPr id="14" name="Title 1"/>
          <p:cNvSpPr>
            <a:spLocks noGrp="1"/>
          </p:cNvSpPr>
          <p:nvPr>
            <p:ph type="title"/>
          </p:nvPr>
        </p:nvSpPr>
        <p:spPr>
          <a:xfrm>
            <a:off x="0" y="-219563"/>
            <a:ext cx="10515600" cy="1325563"/>
          </a:xfrm>
        </p:spPr>
        <p:txBody>
          <a:bodyPr>
            <a:normAutofit/>
          </a:bodyPr>
          <a:lstStyle/>
          <a:p>
            <a:r>
              <a:rPr lang="en-CA" dirty="0" smtClean="0">
                <a:solidFill>
                  <a:schemeClr val="bg1"/>
                </a:solidFill>
                <a:latin typeface="Franklin Gothic Book" panose="020B0503020102020204" pitchFamily="34" charset="0"/>
              </a:rPr>
              <a:t>Global Archean VMS</a:t>
            </a:r>
            <a:endParaRPr lang="en-CA"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37282585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1"/>
            <a:ext cx="1219200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Title 1"/>
          <p:cNvSpPr txBox="1">
            <a:spLocks/>
          </p:cNvSpPr>
          <p:nvPr/>
        </p:nvSpPr>
        <p:spPr>
          <a:xfrm>
            <a:off x="-1" y="-219563"/>
            <a:ext cx="1283208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smtClean="0">
                <a:solidFill>
                  <a:schemeClr val="bg1"/>
                </a:solidFill>
                <a:latin typeface="Franklin Gothic Book" panose="020B0503020102020204" pitchFamily="34" charset="0"/>
              </a:rPr>
              <a:t>Volcanic episodes of the Abitibi greenstone belt</a:t>
            </a:r>
            <a:endParaRPr lang="en-CA" dirty="0">
              <a:solidFill>
                <a:schemeClr val="bg1"/>
              </a:solidFill>
              <a:latin typeface="Franklin Gothic Book" panose="020B0503020102020204" pitchFamily="34" charset="0"/>
            </a:endParaRPr>
          </a:p>
        </p:txBody>
      </p:sp>
      <p:grpSp>
        <p:nvGrpSpPr>
          <p:cNvPr id="80" name="Group 79"/>
          <p:cNvGrpSpPr/>
          <p:nvPr/>
        </p:nvGrpSpPr>
        <p:grpSpPr>
          <a:xfrm>
            <a:off x="3775710" y="4472939"/>
            <a:ext cx="169186" cy="190501"/>
            <a:chOff x="5394960" y="3036569"/>
            <a:chExt cx="483870" cy="544831"/>
          </a:xfrm>
          <a:solidFill>
            <a:schemeClr val="tx1"/>
          </a:solidFill>
        </p:grpSpPr>
        <p:sp>
          <p:nvSpPr>
            <p:cNvPr id="81" name="Isosceles Triangle 80"/>
            <p:cNvSpPr/>
            <p:nvPr/>
          </p:nvSpPr>
          <p:spPr>
            <a:xfrm>
              <a:off x="5394960" y="3036569"/>
              <a:ext cx="289560" cy="8382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5394960" y="3120390"/>
              <a:ext cx="291465" cy="4610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Flowchart: Manual Input 4"/>
            <p:cNvSpPr/>
            <p:nvPr/>
          </p:nvSpPr>
          <p:spPr>
            <a:xfrm flipH="1">
              <a:off x="5686425" y="3379470"/>
              <a:ext cx="192405" cy="20192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69 w 10000"/>
                <a:gd name="connsiteY0" fmla="*/ 5418 h 10000"/>
                <a:gd name="connsiteX1" fmla="*/ 10000 w 10000"/>
                <a:gd name="connsiteY1" fmla="*/ 0 h 10000"/>
                <a:gd name="connsiteX2" fmla="*/ 10000 w 10000"/>
                <a:gd name="connsiteY2" fmla="*/ 10000 h 10000"/>
                <a:gd name="connsiteX3" fmla="*/ 0 w 10000"/>
                <a:gd name="connsiteY3" fmla="*/ 10000 h 10000"/>
                <a:gd name="connsiteX4" fmla="*/ 169 w 10000"/>
                <a:gd name="connsiteY4" fmla="*/ 5418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69" y="5418"/>
                  </a:moveTo>
                  <a:lnTo>
                    <a:pt x="10000" y="0"/>
                  </a:lnTo>
                  <a:lnTo>
                    <a:pt x="10000" y="10000"/>
                  </a:lnTo>
                  <a:lnTo>
                    <a:pt x="0" y="10000"/>
                  </a:lnTo>
                  <a:cubicBezTo>
                    <a:pt x="56" y="8473"/>
                    <a:pt x="113" y="6945"/>
                    <a:pt x="169" y="541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Picture 14"/>
          <p:cNvPicPr>
            <a:picLocks noChangeAspect="1"/>
          </p:cNvPicPr>
          <p:nvPr/>
        </p:nvPicPr>
        <p:blipFill>
          <a:blip r:embed="rId3"/>
          <a:stretch>
            <a:fillRect/>
          </a:stretch>
        </p:blipFill>
        <p:spPr>
          <a:xfrm>
            <a:off x="109728" y="1150060"/>
            <a:ext cx="11816331" cy="4842307"/>
          </a:xfrm>
          <a:prstGeom prst="rect">
            <a:avLst/>
          </a:prstGeom>
        </p:spPr>
      </p:pic>
      <p:sp>
        <p:nvSpPr>
          <p:cNvPr id="99" name="Rectangle 98"/>
          <p:cNvSpPr/>
          <p:nvPr/>
        </p:nvSpPr>
        <p:spPr>
          <a:xfrm>
            <a:off x="7787641" y="6607761"/>
            <a:ext cx="4407104" cy="276999"/>
          </a:xfrm>
          <a:prstGeom prst="rect">
            <a:avLst/>
          </a:prstGeom>
        </p:spPr>
        <p:txBody>
          <a:bodyPr wrap="none">
            <a:spAutoFit/>
          </a:bodyPr>
          <a:lstStyle/>
          <a:p>
            <a:r>
              <a:rPr lang="en-US" sz="1200" dirty="0"/>
              <a:t>Monecke et al. (2017) – Reviews in Economic Geology, v. 19, p. </a:t>
            </a:r>
            <a:r>
              <a:rPr lang="en-US" sz="1200" dirty="0" smtClean="0"/>
              <a:t>7-49</a:t>
            </a:r>
            <a:endParaRPr lang="en-US" sz="1200" dirty="0">
              <a:latin typeface="Franklin Gothic Book" panose="020B0503020102020204" pitchFamily="34" charset="0"/>
            </a:endParaRPr>
          </a:p>
        </p:txBody>
      </p:sp>
    </p:spTree>
    <p:extLst>
      <p:ext uri="{BB962C8B-B14F-4D97-AF65-F5344CB8AC3E}">
        <p14:creationId xmlns:p14="http://schemas.microsoft.com/office/powerpoint/2010/main" val="20553391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1174" y="80126"/>
            <a:ext cx="1725280" cy="66892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67494" y="95702"/>
            <a:ext cx="2485963" cy="695035"/>
          </a:xfrm>
          <a:prstGeom prst="rect">
            <a:avLst/>
          </a:prstGeom>
        </p:spPr>
      </p:pic>
      <p:pic>
        <p:nvPicPr>
          <p:cNvPr id="7" name="Picture 2"/>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8924497" y="40787"/>
            <a:ext cx="2893035" cy="69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19563"/>
            <a:ext cx="10515600" cy="1325563"/>
          </a:xfrm>
        </p:spPr>
        <p:txBody>
          <a:bodyPr/>
          <a:lstStyle/>
          <a:p>
            <a:r>
              <a:rPr lang="en-CA" dirty="0" smtClean="0">
                <a:solidFill>
                  <a:schemeClr val="bg1"/>
                </a:solidFill>
                <a:latin typeface="Franklin Gothic Book" panose="020B0503020102020204" pitchFamily="34" charset="0"/>
              </a:rPr>
              <a:t>Partners</a:t>
            </a:r>
            <a:endParaRPr lang="en-CA" dirty="0">
              <a:solidFill>
                <a:schemeClr val="bg1"/>
              </a:solidFill>
              <a:latin typeface="Franklin Gothic Book" panose="020B0503020102020204" pitchFamily="34" charset="0"/>
            </a:endParaRPr>
          </a:p>
        </p:txBody>
      </p:sp>
      <p:grpSp>
        <p:nvGrpSpPr>
          <p:cNvPr id="32" name="Group 31"/>
          <p:cNvGrpSpPr/>
          <p:nvPr/>
        </p:nvGrpSpPr>
        <p:grpSpPr>
          <a:xfrm>
            <a:off x="859707" y="955433"/>
            <a:ext cx="10233165" cy="5751747"/>
            <a:chOff x="305526" y="1768821"/>
            <a:chExt cx="8498460" cy="4776723"/>
          </a:xfrm>
        </p:grpSpPr>
        <p:pic>
          <p:nvPicPr>
            <p:cNvPr id="33" name="Picture 32" descr="527x278.ep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4169" y="3645025"/>
              <a:ext cx="869873" cy="560387"/>
            </a:xfrm>
            <a:prstGeom prst="rect">
              <a:avLst/>
            </a:prstGeom>
          </p:spPr>
        </p:pic>
        <p:pic>
          <p:nvPicPr>
            <p:cNvPr id="34" name="Picture 33" descr="UofT_Logo.svg.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06126" y="2276872"/>
              <a:ext cx="1508054" cy="939392"/>
            </a:xfrm>
            <a:prstGeom prst="rect">
              <a:avLst/>
            </a:prstGeom>
          </p:spPr>
        </p:pic>
        <p:pic>
          <p:nvPicPr>
            <p:cNvPr id="35" name="Picture 34" descr="uottawa_hor_black.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36679" y="1768821"/>
              <a:ext cx="1231564" cy="439200"/>
            </a:xfrm>
            <a:prstGeom prst="rect">
              <a:avLst/>
            </a:prstGeom>
          </p:spPr>
        </p:pic>
        <p:pic>
          <p:nvPicPr>
            <p:cNvPr id="36" name="Picture 35" descr="_JhAdjbc.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93958" y="3068960"/>
              <a:ext cx="851766" cy="1135688"/>
            </a:xfrm>
            <a:prstGeom prst="rect">
              <a:avLst/>
            </a:prstGeom>
          </p:spPr>
        </p:pic>
        <p:pic>
          <p:nvPicPr>
            <p:cNvPr id="37" name="Picture 36" descr="0ccc8568f694ee534b48ed76eb55943d.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96337" y="4437113"/>
              <a:ext cx="1207649" cy="713855"/>
            </a:xfrm>
            <a:prstGeom prst="rect">
              <a:avLst/>
            </a:prstGeom>
          </p:spPr>
        </p:pic>
        <p:pic>
          <p:nvPicPr>
            <p:cNvPr id="38" name="Picture 37" descr="carnegielogo.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88324" y="2420888"/>
              <a:ext cx="1196897" cy="895240"/>
            </a:xfrm>
            <a:prstGeom prst="rect">
              <a:avLst/>
            </a:prstGeom>
          </p:spPr>
        </p:pic>
        <p:pic>
          <p:nvPicPr>
            <p:cNvPr id="39" name="Picture 38" descr="CEMI-Logo-2015.gif"/>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20373" y="5301208"/>
              <a:ext cx="699785" cy="1024576"/>
            </a:xfrm>
            <a:prstGeom prst="rect">
              <a:avLst/>
            </a:prstGeom>
          </p:spPr>
        </p:pic>
        <p:pic>
          <p:nvPicPr>
            <p:cNvPr id="40" name="Picture 39" descr="CER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95736" y="2924945"/>
              <a:ext cx="1012281" cy="623865"/>
            </a:xfrm>
            <a:prstGeom prst="rect">
              <a:avLst/>
            </a:prstGeom>
          </p:spPr>
        </p:pic>
        <p:pic>
          <p:nvPicPr>
            <p:cNvPr id="41" name="Picture 40" descr="CFET_logo.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69922" y="4581128"/>
              <a:ext cx="1445062" cy="609144"/>
            </a:xfrm>
            <a:prstGeom prst="rect">
              <a:avLst/>
            </a:prstGeom>
          </p:spPr>
        </p:pic>
        <p:pic>
          <p:nvPicPr>
            <p:cNvPr id="42" name="Picture 41" descr="codes-logo.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03748" y="4149081"/>
              <a:ext cx="1106408" cy="551283"/>
            </a:xfrm>
            <a:prstGeom prst="rect">
              <a:avLst/>
            </a:prstGeom>
          </p:spPr>
        </p:pic>
        <p:pic>
          <p:nvPicPr>
            <p:cNvPr id="43" name="Picture 42" descr="logo-divex-top-retina.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05526" y="5661249"/>
              <a:ext cx="1521042" cy="676019"/>
            </a:xfrm>
            <a:prstGeom prst="rect">
              <a:avLst/>
            </a:prstGeom>
          </p:spPr>
        </p:pic>
        <p:pic>
          <p:nvPicPr>
            <p:cNvPr id="44" name="Picture 43" descr="ManitobaLogo.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303748" y="6093296"/>
              <a:ext cx="1778755" cy="452248"/>
            </a:xfrm>
            <a:prstGeom prst="rect">
              <a:avLst/>
            </a:prstGeom>
          </p:spPr>
        </p:pic>
        <p:pic>
          <p:nvPicPr>
            <p:cNvPr id="45" name="Picture 44" descr="Mirarco_logo.svg.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760132" y="4581128"/>
              <a:ext cx="1674186" cy="535390"/>
            </a:xfrm>
            <a:prstGeom prst="rect">
              <a:avLst/>
            </a:prstGeom>
          </p:spPr>
        </p:pic>
        <p:pic>
          <p:nvPicPr>
            <p:cNvPr id="46" name="Picture 45" descr="NOHFC-Logo.jp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09982" y="5445224"/>
              <a:ext cx="1140359" cy="1080120"/>
            </a:xfrm>
            <a:prstGeom prst="rect">
              <a:avLst/>
            </a:prstGeom>
          </p:spPr>
        </p:pic>
        <p:pic>
          <p:nvPicPr>
            <p:cNvPr id="47" name="Picture 46" descr="northwest_territoryLogo.pn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084169" y="5589241"/>
              <a:ext cx="726200" cy="843193"/>
            </a:xfrm>
            <a:prstGeom prst="rect">
              <a:avLst/>
            </a:prstGeom>
          </p:spPr>
        </p:pic>
        <p:pic>
          <p:nvPicPr>
            <p:cNvPr id="48" name="Picture 47" descr="NunavutGeoscienceOfficeLogo.png"/>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09683" y="5157193"/>
              <a:ext cx="2186624" cy="595061"/>
            </a:xfrm>
            <a:prstGeom prst="rect">
              <a:avLst/>
            </a:prstGeom>
          </p:spPr>
        </p:pic>
        <p:pic>
          <p:nvPicPr>
            <p:cNvPr id="49" name="Picture 48" descr="QuebecGSLogo.bmp"/>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329862" y="1916832"/>
              <a:ext cx="2133600" cy="838200"/>
            </a:xfrm>
            <a:prstGeom prst="rect">
              <a:avLst/>
            </a:prstGeom>
          </p:spPr>
        </p:pic>
        <p:pic>
          <p:nvPicPr>
            <p:cNvPr id="50" name="Picture 49" descr="UA-COLOUR-440px.png"/>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779196" y="1799052"/>
              <a:ext cx="1310286" cy="408968"/>
            </a:xfrm>
            <a:prstGeom prst="rect">
              <a:avLst/>
            </a:prstGeom>
          </p:spPr>
        </p:pic>
        <p:pic>
          <p:nvPicPr>
            <p:cNvPr id="51" name="Picture 50" descr="UNSW_logo.jpg"/>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650343" y="3501009"/>
              <a:ext cx="1125200" cy="393041"/>
            </a:xfrm>
            <a:prstGeom prst="rect">
              <a:avLst/>
            </a:prstGeom>
          </p:spPr>
        </p:pic>
        <p:pic>
          <p:nvPicPr>
            <p:cNvPr id="52" name="Picture 2" descr="Image result for vale logo"/>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59532" y="4365105"/>
              <a:ext cx="1229356" cy="670703"/>
            </a:xfrm>
            <a:prstGeom prst="rect">
              <a:avLst/>
            </a:prstGeom>
            <a:noFill/>
            <a:extLst>
              <a:ext uri="{909E8E84-426E-40dd-AFC4-6F175D3DCCD1}">
                <a14:hiddenFill xmlns="" xmlns:a14="http://schemas.microsoft.com/office/drawing/2010/main">
                  <a:solidFill>
                    <a:srgbClr val="FFFFFF"/>
                  </a:solidFill>
                </a14:hiddenFill>
              </a:ext>
            </a:extLst>
          </p:spPr>
        </p:pic>
        <p:pic>
          <p:nvPicPr>
            <p:cNvPr id="53" name="Picture 4" descr="Image result for noront resources logo"/>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13538" y="1988841"/>
              <a:ext cx="1620180" cy="383221"/>
            </a:xfrm>
            <a:prstGeom prst="rect">
              <a:avLst/>
            </a:prstGeom>
            <a:noFill/>
            <a:extLst>
              <a:ext uri="{909E8E84-426E-40dd-AFC4-6F175D3DCCD1}">
                <a14:hiddenFill xmlns="" xmlns:a14="http://schemas.microsoft.com/office/drawing/2010/main">
                  <a:solidFill>
                    <a:srgbClr val="FFFFFF"/>
                  </a:solidFill>
                </a14:hiddenFill>
              </a:ext>
            </a:extLst>
          </p:spPr>
        </p:pic>
        <p:pic>
          <p:nvPicPr>
            <p:cNvPr id="54" name="Picture 10" descr="https://image1.owler.com/TMAC-Resources-to-Present-at-Bank-of-America-Merrill-Lynch-Conference5854843866142521261.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05526" y="2996953"/>
              <a:ext cx="1127562" cy="774261"/>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41834861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itle 1"/>
          <p:cNvSpPr txBox="1">
            <a:spLocks/>
          </p:cNvSpPr>
          <p:nvPr/>
        </p:nvSpPr>
        <p:spPr>
          <a:xfrm>
            <a:off x="-2" y="-219563"/>
            <a:ext cx="1248156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smtClean="0">
                <a:solidFill>
                  <a:schemeClr val="bg1"/>
                </a:solidFill>
                <a:latin typeface="Franklin Gothic Book" panose="020B0503020102020204" pitchFamily="34" charset="0"/>
              </a:rPr>
              <a:t>Abitibi </a:t>
            </a:r>
            <a:r>
              <a:rPr lang="en-CA" dirty="0">
                <a:solidFill>
                  <a:schemeClr val="bg1"/>
                </a:solidFill>
                <a:latin typeface="Franklin Gothic Book" panose="020B0503020102020204" pitchFamily="34" charset="0"/>
              </a:rPr>
              <a:t>greenstone belt </a:t>
            </a:r>
            <a:r>
              <a:rPr lang="en-CA" dirty="0" smtClean="0">
                <a:solidFill>
                  <a:schemeClr val="bg1"/>
                </a:solidFill>
                <a:latin typeface="Franklin Gothic Book" panose="020B0503020102020204" pitchFamily="34" charset="0"/>
              </a:rPr>
              <a:t>VMS</a:t>
            </a:r>
            <a:endParaRPr lang="en-CA" dirty="0">
              <a:solidFill>
                <a:schemeClr val="bg1"/>
              </a:solidFill>
              <a:latin typeface="Franklin Gothic Book" panose="020B0503020102020204" pitchFamily="34" charset="0"/>
            </a:endParaRPr>
          </a:p>
        </p:txBody>
      </p:sp>
      <p:pic>
        <p:nvPicPr>
          <p:cNvPr id="9" name="Content Placeholder 3" descr="Abitibi ore deposits.jpg"/>
          <p:cNvPicPr>
            <a:picLocks noGrp="1" noChangeAspect="1"/>
          </p:cNvPicPr>
          <p:nvPr>
            <p:ph idx="1"/>
          </p:nvPr>
        </p:nvPicPr>
        <p:blipFill>
          <a:blip r:embed="rId3">
            <a:extLst>
              <a:ext uri="{28A0092B-C50C-407E-A947-70E740481C1C}">
                <a14:useLocalDpi xmlns:a14="http://schemas.microsoft.com/office/drawing/2010/main" val="0"/>
              </a:ext>
            </a:extLst>
          </a:blip>
          <a:srcRect l="-6609" r="-6609"/>
          <a:stretch>
            <a:fillRect/>
          </a:stretch>
        </p:blipFill>
        <p:spPr>
          <a:xfrm>
            <a:off x="2296631" y="879265"/>
            <a:ext cx="10354498" cy="5694585"/>
          </a:xfrm>
        </p:spPr>
      </p:pic>
      <p:sp>
        <p:nvSpPr>
          <p:cNvPr id="10" name="TextBox 9"/>
          <p:cNvSpPr txBox="1"/>
          <p:nvPr/>
        </p:nvSpPr>
        <p:spPr>
          <a:xfrm>
            <a:off x="7830904" y="6614160"/>
            <a:ext cx="4418325" cy="276999"/>
          </a:xfrm>
          <a:prstGeom prst="rect">
            <a:avLst/>
          </a:prstGeom>
          <a:noFill/>
        </p:spPr>
        <p:txBody>
          <a:bodyPr wrap="none" rtlCol="0">
            <a:spAutoFit/>
          </a:bodyPr>
          <a:lstStyle/>
          <a:p>
            <a:r>
              <a:rPr lang="en-US" sz="1200" dirty="0" smtClean="0">
                <a:latin typeface="Franklin Gothic Book" panose="020B0503020102020204" pitchFamily="34" charset="0"/>
              </a:rPr>
              <a:t>Mercier-Langevin</a:t>
            </a:r>
            <a:r>
              <a:rPr lang="en-US" sz="1200" dirty="0">
                <a:latin typeface="Franklin Gothic Book" panose="020B0503020102020204" pitchFamily="34" charset="0"/>
              </a:rPr>
              <a:t> </a:t>
            </a:r>
            <a:r>
              <a:rPr lang="en-US" sz="1200" dirty="0" smtClean="0">
                <a:latin typeface="Franklin Gothic Book" panose="020B0503020102020204" pitchFamily="34" charset="0"/>
              </a:rPr>
              <a:t>et al. (2014) – </a:t>
            </a:r>
            <a:r>
              <a:rPr lang="en-US" sz="1200" i="1" dirty="0" smtClean="0">
                <a:latin typeface="Franklin Gothic Book" panose="020B0503020102020204" pitchFamily="34" charset="0"/>
              </a:rPr>
              <a:t>Economic Geology, v. 109, p. 1-9</a:t>
            </a:r>
            <a:endParaRPr lang="en-US" sz="1200" i="1" dirty="0">
              <a:latin typeface="Franklin Gothic Book" panose="020B0503020102020204" pitchFamily="34" charset="0"/>
            </a:endParaRPr>
          </a:p>
        </p:txBody>
      </p:sp>
      <p:sp>
        <p:nvSpPr>
          <p:cNvPr id="11" name="Content Placeholder 2"/>
          <p:cNvSpPr txBox="1">
            <a:spLocks/>
          </p:cNvSpPr>
          <p:nvPr/>
        </p:nvSpPr>
        <p:spPr>
          <a:xfrm>
            <a:off x="101861" y="1582435"/>
            <a:ext cx="2675918" cy="42882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a:buChar char="•"/>
            </a:pPr>
            <a:r>
              <a:rPr lang="en-US" sz="2400" dirty="0" smtClean="0">
                <a:latin typeface="Franklin Gothic Book" panose="020B0503020102020204" pitchFamily="34" charset="0"/>
              </a:rPr>
              <a:t>~82 VMS Deposits in the AGB</a:t>
            </a:r>
          </a:p>
          <a:p>
            <a:r>
              <a:rPr lang="en-US" sz="2400" dirty="0" smtClean="0">
                <a:latin typeface="Franklin Gothic Book" panose="020B0503020102020204" pitchFamily="34" charset="0"/>
              </a:rPr>
              <a:t>Contained value of VMS deposits per km</a:t>
            </a:r>
            <a:r>
              <a:rPr lang="en-US" sz="2400" baseline="30000" dirty="0" smtClean="0">
                <a:latin typeface="Franklin Gothic Book" panose="020B0503020102020204" pitchFamily="34" charset="0"/>
              </a:rPr>
              <a:t>2</a:t>
            </a:r>
          </a:p>
          <a:p>
            <a:pPr marL="742950" lvl="1" indent="-285750">
              <a:buFont typeface="Arial"/>
              <a:buChar char="•"/>
            </a:pPr>
            <a:r>
              <a:rPr lang="en-US" sz="2000" dirty="0" smtClean="0">
                <a:latin typeface="Franklin Gothic Book" panose="020B0503020102020204" pitchFamily="34" charset="0"/>
              </a:rPr>
              <a:t>Abitibi ~$1.24</a:t>
            </a:r>
          </a:p>
          <a:p>
            <a:pPr marL="742950" lvl="1" indent="-285750">
              <a:buFont typeface="Arial"/>
              <a:buChar char="•"/>
            </a:pPr>
            <a:r>
              <a:rPr lang="en-US" sz="2000" dirty="0" smtClean="0">
                <a:latin typeface="Franklin Gothic Book" panose="020B0503020102020204" pitchFamily="34" charset="0"/>
              </a:rPr>
              <a:t>Wabigoon ~$0.13</a:t>
            </a:r>
          </a:p>
          <a:p>
            <a:pPr marL="285750" indent="-285750">
              <a:buFont typeface="Arial"/>
              <a:buChar char="•"/>
            </a:pPr>
            <a:r>
              <a:rPr lang="en-US" sz="2400" dirty="0" smtClean="0">
                <a:latin typeface="Franklin Gothic Book" panose="020B0503020102020204" pitchFamily="34" charset="0"/>
              </a:rPr>
              <a:t>Differential endowment within the Abitibi</a:t>
            </a:r>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82060" y="95702"/>
            <a:ext cx="2485963" cy="69503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18952" y="59092"/>
            <a:ext cx="1725280" cy="668922"/>
          </a:xfrm>
          <a:prstGeom prst="rect">
            <a:avLst/>
          </a:prstGeom>
        </p:spPr>
      </p:pic>
    </p:spTree>
    <p:extLst>
      <p:ext uri="{BB962C8B-B14F-4D97-AF65-F5344CB8AC3E}">
        <p14:creationId xmlns:p14="http://schemas.microsoft.com/office/powerpoint/2010/main" val="16604045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781" y="1568248"/>
            <a:ext cx="4806762" cy="5045911"/>
          </a:xfrm>
        </p:spPr>
        <p:txBody>
          <a:bodyPr>
            <a:noAutofit/>
          </a:bodyPr>
          <a:lstStyle/>
          <a:p>
            <a:pPr marL="285750" indent="-285750">
              <a:buFont typeface="Arial"/>
              <a:buChar char="•"/>
            </a:pPr>
            <a:r>
              <a:rPr lang="en-US" sz="3200" dirty="0" smtClean="0">
                <a:latin typeface="Franklin Gothic Book" panose="020B0503020102020204" pitchFamily="34" charset="0"/>
              </a:rPr>
              <a:t>~20 deposits in the Noranda Camp (~20% of known deposits in the Superior)</a:t>
            </a:r>
            <a:endParaRPr lang="en-US" sz="3200" dirty="0">
              <a:latin typeface="Franklin Gothic Book" panose="020B0503020102020204" pitchFamily="34" charset="0"/>
            </a:endParaRPr>
          </a:p>
          <a:p>
            <a:pPr marL="285750" indent="-285750">
              <a:buFont typeface="Arial"/>
              <a:buChar char="•"/>
            </a:pPr>
            <a:r>
              <a:rPr lang="en-US" sz="3200" dirty="0" smtClean="0">
                <a:latin typeface="Franklin Gothic Book" panose="020B0503020102020204" pitchFamily="34" charset="0"/>
              </a:rPr>
              <a:t>Au-rich </a:t>
            </a:r>
            <a:r>
              <a:rPr lang="en-US" sz="3200" dirty="0">
                <a:latin typeface="Franklin Gothic Book" panose="020B0503020102020204" pitchFamily="34" charset="0"/>
              </a:rPr>
              <a:t>deposits span </a:t>
            </a:r>
            <a:r>
              <a:rPr lang="en-US" sz="3200" dirty="0" smtClean="0">
                <a:latin typeface="Franklin Gothic Book" panose="020B0503020102020204" pitchFamily="34" charset="0"/>
              </a:rPr>
              <a:t>2740 Ma </a:t>
            </a:r>
            <a:r>
              <a:rPr lang="en-US" sz="3200" dirty="0">
                <a:latin typeface="Franklin Gothic Book" panose="020B0503020102020204" pitchFamily="34" charset="0"/>
              </a:rPr>
              <a:t>– </a:t>
            </a:r>
            <a:r>
              <a:rPr lang="en-US" sz="3200" dirty="0" smtClean="0">
                <a:latin typeface="Franklin Gothic Book" panose="020B0503020102020204" pitchFamily="34" charset="0"/>
              </a:rPr>
              <a:t>2697 Ma</a:t>
            </a:r>
            <a:endParaRPr lang="en-US" sz="3200" dirty="0">
              <a:latin typeface="Franklin Gothic Book" panose="020B0503020102020204" pitchFamily="34" charset="0"/>
            </a:endParaRPr>
          </a:p>
          <a:p>
            <a:r>
              <a:rPr lang="en-US" sz="3200" dirty="0">
                <a:latin typeface="Franklin Gothic Book" panose="020B0503020102020204" pitchFamily="34" charset="0"/>
              </a:rPr>
              <a:t>Youngest </a:t>
            </a:r>
            <a:r>
              <a:rPr lang="en-US" sz="3200" dirty="0" smtClean="0">
                <a:latin typeface="Franklin Gothic Book" panose="020B0503020102020204" pitchFamily="34" charset="0"/>
              </a:rPr>
              <a:t>Blake River </a:t>
            </a:r>
            <a:r>
              <a:rPr lang="en-US" sz="3200" dirty="0">
                <a:latin typeface="Franklin Gothic Book" panose="020B0503020102020204" pitchFamily="34" charset="0"/>
              </a:rPr>
              <a:t>episode </a:t>
            </a:r>
            <a:r>
              <a:rPr lang="en-US" sz="3200" dirty="0" smtClean="0">
                <a:latin typeface="Franklin Gothic Book" panose="020B0503020102020204" pitchFamily="34" charset="0"/>
              </a:rPr>
              <a:t>(2702-2697 </a:t>
            </a:r>
            <a:r>
              <a:rPr lang="en-US" sz="3200" dirty="0">
                <a:latin typeface="Franklin Gothic Book" panose="020B0503020102020204" pitchFamily="34" charset="0"/>
              </a:rPr>
              <a:t>Ma) contains 92% of Abitibi VMS Au</a:t>
            </a:r>
          </a:p>
          <a:p>
            <a:endParaRPr lang="en-US" sz="3200" b="1" dirty="0">
              <a:latin typeface="Franklin Gothic Book" panose="020B0503020102020204" pitchFamily="34" charset="0"/>
            </a:endParaRPr>
          </a:p>
        </p:txBody>
      </p:sp>
      <p:sp>
        <p:nvSpPr>
          <p:cNvPr id="4" name="Rectangle 3"/>
          <p:cNvSpPr/>
          <p:nvPr/>
        </p:nvSpPr>
        <p:spPr>
          <a:xfrm>
            <a:off x="0" y="-1"/>
            <a:ext cx="1219200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18952" y="59092"/>
            <a:ext cx="1725280" cy="66892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82060" y="95702"/>
            <a:ext cx="2485963" cy="695035"/>
          </a:xfrm>
          <a:prstGeom prst="rect">
            <a:avLst/>
          </a:prstGeom>
        </p:spPr>
      </p:pic>
      <p:sp>
        <p:nvSpPr>
          <p:cNvPr id="8" name="Title 1"/>
          <p:cNvSpPr txBox="1">
            <a:spLocks/>
          </p:cNvSpPr>
          <p:nvPr/>
        </p:nvSpPr>
        <p:spPr>
          <a:xfrm>
            <a:off x="0" y="-219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smtClean="0">
                <a:solidFill>
                  <a:schemeClr val="bg1"/>
                </a:solidFill>
                <a:latin typeface="Franklin Gothic Book" panose="020B0503020102020204" pitchFamily="34" charset="0"/>
              </a:rPr>
              <a:t>Abitibi greenstone belt VMS</a:t>
            </a:r>
            <a:endParaRPr lang="en-CA" dirty="0">
              <a:solidFill>
                <a:schemeClr val="bg1"/>
              </a:solidFill>
              <a:latin typeface="Franklin Gothic Book" panose="020B0503020102020204" pitchFamily="34" charset="0"/>
            </a:endParaRPr>
          </a:p>
        </p:txBody>
      </p:sp>
      <p:pic>
        <p:nvPicPr>
          <p:cNvPr id="9" name="Content Placeholder 3"/>
          <p:cNvPicPr>
            <a:picLocks noChangeAspect="1"/>
          </p:cNvPicPr>
          <p:nvPr/>
        </p:nvPicPr>
        <p:blipFill rotWithShape="1">
          <a:blip r:embed="rId5"/>
          <a:srcRect l="-3069" r="-3459"/>
          <a:stretch/>
        </p:blipFill>
        <p:spPr>
          <a:xfrm>
            <a:off x="5573486" y="945430"/>
            <a:ext cx="6055906" cy="5668730"/>
          </a:xfrm>
          <a:prstGeom prst="rect">
            <a:avLst/>
          </a:prstGeom>
        </p:spPr>
      </p:pic>
      <p:sp>
        <p:nvSpPr>
          <p:cNvPr id="10" name="TextBox 9"/>
          <p:cNvSpPr txBox="1"/>
          <p:nvPr/>
        </p:nvSpPr>
        <p:spPr>
          <a:xfrm>
            <a:off x="7411128" y="6614160"/>
            <a:ext cx="4859344" cy="276999"/>
          </a:xfrm>
          <a:prstGeom prst="rect">
            <a:avLst/>
          </a:prstGeom>
          <a:noFill/>
        </p:spPr>
        <p:txBody>
          <a:bodyPr wrap="none" rtlCol="0">
            <a:spAutoFit/>
          </a:bodyPr>
          <a:lstStyle/>
          <a:p>
            <a:r>
              <a:rPr lang="en-US" sz="1200" dirty="0" smtClean="0">
                <a:latin typeface="Franklin Gothic Book" panose="020B0503020102020204" pitchFamily="34" charset="0"/>
              </a:rPr>
              <a:t>Mercier-Langevin</a:t>
            </a:r>
            <a:r>
              <a:rPr lang="en-US" sz="1200" dirty="0">
                <a:latin typeface="Franklin Gothic Book" panose="020B0503020102020204" pitchFamily="34" charset="0"/>
              </a:rPr>
              <a:t> </a:t>
            </a:r>
            <a:r>
              <a:rPr lang="en-US" sz="1200" dirty="0" smtClean="0">
                <a:latin typeface="Franklin Gothic Book" panose="020B0503020102020204" pitchFamily="34" charset="0"/>
              </a:rPr>
              <a:t>et al. (2011) – </a:t>
            </a:r>
            <a:r>
              <a:rPr lang="en-US" sz="1200" i="1" dirty="0" smtClean="0">
                <a:latin typeface="Franklin Gothic Book" panose="020B0503020102020204" pitchFamily="34" charset="0"/>
              </a:rPr>
              <a:t>Mineralium Deposita, v. 46, p. 509-539</a:t>
            </a:r>
            <a:endParaRPr lang="en-US" sz="1200" i="1" dirty="0">
              <a:latin typeface="Franklin Gothic Book" panose="020B0503020102020204" pitchFamily="34" charset="0"/>
            </a:endParaRPr>
          </a:p>
        </p:txBody>
      </p:sp>
    </p:spTree>
    <p:extLst>
      <p:ext uri="{BB962C8B-B14F-4D97-AF65-F5344CB8AC3E}">
        <p14:creationId xmlns:p14="http://schemas.microsoft.com/office/powerpoint/2010/main" val="26205695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1174" y="80126"/>
            <a:ext cx="1725280" cy="66892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67494" y="95702"/>
            <a:ext cx="2485963" cy="695035"/>
          </a:xfrm>
          <a:prstGeom prst="rect">
            <a:avLst/>
          </a:prstGeom>
        </p:spPr>
      </p:pic>
      <p:pic>
        <p:nvPicPr>
          <p:cNvPr id="7" name="Picture 2"/>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8924497" y="40787"/>
            <a:ext cx="2893035" cy="69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19563"/>
            <a:ext cx="10515600" cy="1325563"/>
          </a:xfrm>
        </p:spPr>
        <p:txBody>
          <a:bodyPr>
            <a:normAutofit/>
          </a:bodyPr>
          <a:lstStyle/>
          <a:p>
            <a:r>
              <a:rPr lang="en-CA" dirty="0" smtClean="0">
                <a:solidFill>
                  <a:schemeClr val="bg1"/>
                </a:solidFill>
                <a:latin typeface="Franklin Gothic Book" panose="020B0503020102020204" pitchFamily="34" charset="0"/>
              </a:rPr>
              <a:t>Motivation</a:t>
            </a:r>
            <a:endParaRPr lang="en-CA" dirty="0">
              <a:solidFill>
                <a:schemeClr val="bg1"/>
              </a:solidFill>
              <a:latin typeface="Franklin Gothic Book" panose="020B0503020102020204" pitchFamily="34" charset="0"/>
            </a:endParaRPr>
          </a:p>
        </p:txBody>
      </p:sp>
      <p:sp>
        <p:nvSpPr>
          <p:cNvPr id="22" name="Content Placeholder 2"/>
          <p:cNvSpPr txBox="1">
            <a:spLocks/>
          </p:cNvSpPr>
          <p:nvPr/>
        </p:nvSpPr>
        <p:spPr>
          <a:xfrm>
            <a:off x="427141" y="2056714"/>
            <a:ext cx="4651966" cy="34431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a:buChar char="•"/>
            </a:pPr>
            <a:r>
              <a:rPr lang="en-US" b="1" dirty="0" smtClean="0">
                <a:latin typeface="Franklin Gothic Book" panose="020B0503020102020204" pitchFamily="34" charset="0"/>
              </a:rPr>
              <a:t>Technical challenge</a:t>
            </a:r>
          </a:p>
          <a:p>
            <a:pPr marL="742950" lvl="1" indent="-285750">
              <a:buFont typeface="Arial"/>
              <a:buChar char="•"/>
            </a:pPr>
            <a:r>
              <a:rPr lang="en-US" dirty="0" smtClean="0">
                <a:latin typeface="Franklin Gothic Book" panose="020B0503020102020204" pitchFamily="34" charset="0"/>
              </a:rPr>
              <a:t>78% of Canada concealed by lakes and surficial deposits</a:t>
            </a:r>
          </a:p>
          <a:p>
            <a:pPr marL="285750" indent="-285750">
              <a:buFont typeface="Arial"/>
              <a:buChar char="•"/>
            </a:pPr>
            <a:r>
              <a:rPr lang="en-US" b="1" dirty="0" smtClean="0">
                <a:latin typeface="Franklin Gothic Book" panose="020B0503020102020204" pitchFamily="34" charset="0"/>
              </a:rPr>
              <a:t>Benefits</a:t>
            </a:r>
          </a:p>
          <a:p>
            <a:pPr marL="742950" lvl="1" indent="-285750">
              <a:buFont typeface="Arial"/>
              <a:buChar char="•"/>
            </a:pPr>
            <a:r>
              <a:rPr lang="en-US" dirty="0" smtClean="0">
                <a:latin typeface="Franklin Gothic Book" panose="020B0503020102020204" pitchFamily="34" charset="0"/>
              </a:rPr>
              <a:t>Fewer barren holes</a:t>
            </a:r>
          </a:p>
          <a:p>
            <a:pPr marL="742950" lvl="1" indent="-285750">
              <a:buFont typeface="Arial"/>
              <a:buChar char="•"/>
            </a:pPr>
            <a:r>
              <a:rPr lang="en-US" dirty="0" smtClean="0">
                <a:latin typeface="Franklin Gothic Book" panose="020B0503020102020204" pitchFamily="34" charset="0"/>
              </a:rPr>
              <a:t>Reduced environment footprint</a:t>
            </a:r>
          </a:p>
        </p:txBody>
      </p:sp>
      <p:sp>
        <p:nvSpPr>
          <p:cNvPr id="24" name="TextBox 23"/>
          <p:cNvSpPr txBox="1"/>
          <p:nvPr/>
        </p:nvSpPr>
        <p:spPr>
          <a:xfrm>
            <a:off x="5795297" y="6581001"/>
            <a:ext cx="6564343" cy="276999"/>
          </a:xfrm>
          <a:prstGeom prst="rect">
            <a:avLst/>
          </a:prstGeom>
          <a:noFill/>
        </p:spPr>
        <p:txBody>
          <a:bodyPr wrap="square" rtlCol="0">
            <a:spAutoFit/>
          </a:bodyPr>
          <a:lstStyle/>
          <a:p>
            <a:r>
              <a:rPr lang="en-US" sz="1200" dirty="0" smtClean="0">
                <a:latin typeface="Franklin Gothic Book" panose="020B0503020102020204" pitchFamily="34" charset="0"/>
              </a:rPr>
              <a:t>Dick Tosdal, CMIC 2017: </a:t>
            </a:r>
            <a:r>
              <a:rPr lang="en-US" sz="1200" dirty="0">
                <a:latin typeface="Franklin Gothic Book" panose="020B0503020102020204" pitchFamily="34" charset="0"/>
                <a:hlinkClick r:id="rId5"/>
              </a:rPr>
              <a:t>https://cmic-ccim.org/events/national-mining-innovation-forum-2017-2/</a:t>
            </a:r>
            <a:endParaRPr lang="en-US" sz="1200" dirty="0">
              <a:latin typeface="Franklin Gothic Book" panose="020B0503020102020204" pitchFamily="34" charset="0"/>
            </a:endParaRPr>
          </a:p>
        </p:txBody>
      </p:sp>
      <p:grpSp>
        <p:nvGrpSpPr>
          <p:cNvPr id="25" name="Group 24"/>
          <p:cNvGrpSpPr/>
          <p:nvPr/>
        </p:nvGrpSpPr>
        <p:grpSpPr>
          <a:xfrm>
            <a:off x="4724400" y="1082194"/>
            <a:ext cx="7403894" cy="5368414"/>
            <a:chOff x="4724400" y="1082194"/>
            <a:chExt cx="7403894" cy="5368414"/>
          </a:xfrm>
        </p:grpSpPr>
        <p:pic>
          <p:nvPicPr>
            <p:cNvPr id="23" name="Picture 22"/>
            <p:cNvPicPr>
              <a:picLocks noChangeAspect="1"/>
            </p:cNvPicPr>
            <p:nvPr/>
          </p:nvPicPr>
          <p:blipFill rotWithShape="1">
            <a:blip r:embed="rId6"/>
            <a:srcRect l="49693" t="18877" r="1" b="14273"/>
            <a:stretch/>
          </p:blipFill>
          <p:spPr>
            <a:xfrm>
              <a:off x="4894797" y="1082194"/>
              <a:ext cx="7233497" cy="5368414"/>
            </a:xfrm>
            <a:prstGeom prst="rect">
              <a:avLst/>
            </a:prstGeom>
          </p:spPr>
        </p:pic>
        <p:sp>
          <p:nvSpPr>
            <p:cNvPr id="8" name="Rectangle 7"/>
            <p:cNvSpPr/>
            <p:nvPr/>
          </p:nvSpPr>
          <p:spPr>
            <a:xfrm>
              <a:off x="4724400" y="4389120"/>
              <a:ext cx="709414" cy="1203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309263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1174" y="80126"/>
            <a:ext cx="1725280" cy="66892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67494" y="95702"/>
            <a:ext cx="2485963" cy="695035"/>
          </a:xfrm>
          <a:prstGeom prst="rect">
            <a:avLst/>
          </a:prstGeom>
        </p:spPr>
      </p:pic>
      <p:pic>
        <p:nvPicPr>
          <p:cNvPr id="7" name="Picture 2"/>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8924497" y="40787"/>
            <a:ext cx="2893035" cy="69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19563"/>
            <a:ext cx="10515600" cy="1325563"/>
          </a:xfrm>
        </p:spPr>
        <p:txBody>
          <a:bodyPr>
            <a:normAutofit/>
          </a:bodyPr>
          <a:lstStyle/>
          <a:p>
            <a:r>
              <a:rPr lang="en-CA" dirty="0" smtClean="0">
                <a:solidFill>
                  <a:schemeClr val="bg1"/>
                </a:solidFill>
                <a:latin typeface="Franklin Gothic Book" panose="020B0503020102020204" pitchFamily="34" charset="0"/>
              </a:rPr>
              <a:t>Motivation</a:t>
            </a:r>
            <a:endParaRPr lang="en-CA" dirty="0">
              <a:solidFill>
                <a:schemeClr val="bg1"/>
              </a:solidFill>
              <a:latin typeface="Franklin Gothic Book" panose="020B0503020102020204" pitchFamily="34" charset="0"/>
            </a:endParaRPr>
          </a:p>
        </p:txBody>
      </p:sp>
      <p:pic>
        <p:nvPicPr>
          <p:cNvPr id="9" name="Picture 8"/>
          <p:cNvPicPr>
            <a:picLocks noChangeAspect="1"/>
          </p:cNvPicPr>
          <p:nvPr/>
        </p:nvPicPr>
        <p:blipFill>
          <a:blip r:embed="rId5"/>
          <a:stretch>
            <a:fillRect/>
          </a:stretch>
        </p:blipFill>
        <p:spPr>
          <a:xfrm>
            <a:off x="6863038" y="826849"/>
            <a:ext cx="4802093" cy="5665391"/>
          </a:xfrm>
          <a:prstGeom prst="rect">
            <a:avLst/>
          </a:prstGeom>
        </p:spPr>
      </p:pic>
      <p:pic>
        <p:nvPicPr>
          <p:cNvPr id="10" name="Picture 9"/>
          <p:cNvPicPr>
            <a:picLocks noChangeAspect="1"/>
          </p:cNvPicPr>
          <p:nvPr/>
        </p:nvPicPr>
        <p:blipFill>
          <a:blip r:embed="rId6"/>
          <a:stretch>
            <a:fillRect/>
          </a:stretch>
        </p:blipFill>
        <p:spPr>
          <a:xfrm>
            <a:off x="224865" y="2154910"/>
            <a:ext cx="6257801" cy="4564590"/>
          </a:xfrm>
          <a:prstGeom prst="rect">
            <a:avLst/>
          </a:prstGeom>
        </p:spPr>
      </p:pic>
      <p:sp>
        <p:nvSpPr>
          <p:cNvPr id="12" name="TextBox 11"/>
          <p:cNvSpPr txBox="1"/>
          <p:nvPr/>
        </p:nvSpPr>
        <p:spPr>
          <a:xfrm>
            <a:off x="8290560" y="6581001"/>
            <a:ext cx="4045132" cy="276999"/>
          </a:xfrm>
          <a:prstGeom prst="rect">
            <a:avLst/>
          </a:prstGeom>
          <a:noFill/>
        </p:spPr>
        <p:txBody>
          <a:bodyPr wrap="square" rtlCol="0">
            <a:spAutoFit/>
          </a:bodyPr>
          <a:lstStyle/>
          <a:p>
            <a:r>
              <a:rPr lang="en-US" sz="1200" dirty="0" smtClean="0">
                <a:latin typeface="Franklin Gothic Book" panose="020B0503020102020204" pitchFamily="34" charset="0"/>
              </a:rPr>
              <a:t>Heinson et al. (2018) - </a:t>
            </a:r>
            <a:r>
              <a:rPr lang="en-US" sz="1200" i="1" dirty="0" smtClean="0">
                <a:latin typeface="Franklin Gothic Book" panose="020B0503020102020204" pitchFamily="34" charset="0"/>
              </a:rPr>
              <a:t>Nature Scientific Reports 8:10608</a:t>
            </a:r>
            <a:endParaRPr lang="en-US" sz="1200" i="1" dirty="0">
              <a:latin typeface="Franklin Gothic Book" panose="020B0503020102020204" pitchFamily="34" charset="0"/>
            </a:endParaRPr>
          </a:p>
        </p:txBody>
      </p:sp>
      <p:sp>
        <p:nvSpPr>
          <p:cNvPr id="13" name="Title 1"/>
          <p:cNvSpPr txBox="1">
            <a:spLocks/>
          </p:cNvSpPr>
          <p:nvPr/>
        </p:nvSpPr>
        <p:spPr>
          <a:xfrm>
            <a:off x="191046" y="933941"/>
            <a:ext cx="591124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latin typeface="Franklin Gothic Book" panose="020B0503020102020204" pitchFamily="34" charset="0"/>
              </a:rPr>
              <a:t>Whole-of-crust imaging: Olympic Dam</a:t>
            </a:r>
            <a:br>
              <a:rPr lang="en-US" sz="2800" dirty="0" smtClean="0">
                <a:latin typeface="Franklin Gothic Book" panose="020B0503020102020204" pitchFamily="34" charset="0"/>
              </a:rPr>
            </a:br>
            <a:r>
              <a:rPr lang="en-US" sz="2800" dirty="0" smtClean="0">
                <a:latin typeface="Franklin Gothic Book" panose="020B0503020102020204" pitchFamily="34" charset="0"/>
              </a:rPr>
              <a:t>Iron-oxide copper gold uranium (IOCG-U) district</a:t>
            </a:r>
            <a:endParaRPr lang="en-US" sz="2800" dirty="0">
              <a:latin typeface="Franklin Gothic Book" panose="020B0503020102020204" pitchFamily="34" charset="0"/>
            </a:endParaRPr>
          </a:p>
        </p:txBody>
      </p:sp>
    </p:spTree>
    <p:extLst>
      <p:ext uri="{BB962C8B-B14F-4D97-AF65-F5344CB8AC3E}">
        <p14:creationId xmlns:p14="http://schemas.microsoft.com/office/powerpoint/2010/main" val="5409414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1174" y="80126"/>
            <a:ext cx="1725280" cy="66892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67494" y="95702"/>
            <a:ext cx="2485963" cy="695035"/>
          </a:xfrm>
          <a:prstGeom prst="rect">
            <a:avLst/>
          </a:prstGeom>
        </p:spPr>
      </p:pic>
      <p:pic>
        <p:nvPicPr>
          <p:cNvPr id="7" name="Picture 2"/>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8924497" y="40787"/>
            <a:ext cx="2893035" cy="69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19563"/>
            <a:ext cx="10515600" cy="1325563"/>
          </a:xfrm>
        </p:spPr>
        <p:txBody>
          <a:bodyPr>
            <a:normAutofit/>
          </a:bodyPr>
          <a:lstStyle/>
          <a:p>
            <a:r>
              <a:rPr lang="en-CA" dirty="0" smtClean="0">
                <a:solidFill>
                  <a:schemeClr val="bg1"/>
                </a:solidFill>
                <a:latin typeface="Franklin Gothic Book" panose="020B0503020102020204" pitchFamily="34" charset="0"/>
              </a:rPr>
              <a:t>Motivation</a:t>
            </a:r>
            <a:endParaRPr lang="en-CA" dirty="0">
              <a:solidFill>
                <a:schemeClr val="bg1"/>
              </a:solidFill>
              <a:latin typeface="Franklin Gothic Book" panose="020B0503020102020204" pitchFamily="34" charset="0"/>
            </a:endParaRPr>
          </a:p>
        </p:txBody>
      </p:sp>
      <p:sp>
        <p:nvSpPr>
          <p:cNvPr id="11" name="Oval 10"/>
          <p:cNvSpPr/>
          <p:nvPr/>
        </p:nvSpPr>
        <p:spPr>
          <a:xfrm>
            <a:off x="5866536" y="1006670"/>
            <a:ext cx="5487264" cy="5555476"/>
          </a:xfrm>
          <a:prstGeom prst="ellipse">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a:off x="6510761" y="1855533"/>
            <a:ext cx="4191239" cy="395174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p:nvPr/>
        </p:nvSpPr>
        <p:spPr>
          <a:xfrm>
            <a:off x="7261088" y="2575546"/>
            <a:ext cx="2622367" cy="2557187"/>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7890344" y="1331530"/>
            <a:ext cx="1418722" cy="369332"/>
          </a:xfrm>
          <a:prstGeom prst="rect">
            <a:avLst/>
          </a:prstGeom>
          <a:noFill/>
        </p:spPr>
        <p:txBody>
          <a:bodyPr wrap="none" rtlCol="0">
            <a:spAutoFit/>
          </a:bodyPr>
          <a:lstStyle/>
          <a:p>
            <a:r>
              <a:rPr lang="en-US" b="1" dirty="0">
                <a:latin typeface="Franklin Gothic Book" panose="020B0503020102020204" pitchFamily="34" charset="0"/>
              </a:rPr>
              <a:t>Craton Scale</a:t>
            </a:r>
          </a:p>
        </p:txBody>
      </p:sp>
      <p:sp>
        <p:nvSpPr>
          <p:cNvPr id="17" name="TextBox 16"/>
          <p:cNvSpPr txBox="1"/>
          <p:nvPr/>
        </p:nvSpPr>
        <p:spPr>
          <a:xfrm>
            <a:off x="8063481" y="2121795"/>
            <a:ext cx="1159292" cy="369332"/>
          </a:xfrm>
          <a:prstGeom prst="rect">
            <a:avLst/>
          </a:prstGeom>
          <a:noFill/>
        </p:spPr>
        <p:txBody>
          <a:bodyPr wrap="none" rtlCol="0">
            <a:spAutoFit/>
          </a:bodyPr>
          <a:lstStyle/>
          <a:p>
            <a:r>
              <a:rPr lang="en-US" b="1" dirty="0">
                <a:latin typeface="Franklin Gothic Book" panose="020B0503020102020204" pitchFamily="34" charset="0"/>
              </a:rPr>
              <a:t>Belt Scale</a:t>
            </a:r>
          </a:p>
        </p:txBody>
      </p:sp>
      <p:sp>
        <p:nvSpPr>
          <p:cNvPr id="18" name="TextBox 17"/>
          <p:cNvSpPr txBox="1"/>
          <p:nvPr/>
        </p:nvSpPr>
        <p:spPr>
          <a:xfrm>
            <a:off x="7941056" y="2807843"/>
            <a:ext cx="1462260" cy="369332"/>
          </a:xfrm>
          <a:prstGeom prst="rect">
            <a:avLst/>
          </a:prstGeom>
          <a:noFill/>
        </p:spPr>
        <p:txBody>
          <a:bodyPr wrap="none" rtlCol="0">
            <a:spAutoFit/>
          </a:bodyPr>
          <a:lstStyle/>
          <a:p>
            <a:r>
              <a:rPr lang="en-US" b="1" dirty="0">
                <a:latin typeface="Franklin Gothic Book" panose="020B0503020102020204" pitchFamily="34" charset="0"/>
              </a:rPr>
              <a:t>District Scale</a:t>
            </a:r>
          </a:p>
        </p:txBody>
      </p:sp>
      <p:sp>
        <p:nvSpPr>
          <p:cNvPr id="20" name="Oval 19"/>
          <p:cNvSpPr/>
          <p:nvPr/>
        </p:nvSpPr>
        <p:spPr>
          <a:xfrm>
            <a:off x="7974478" y="3256346"/>
            <a:ext cx="1195586" cy="1195586"/>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8123030" y="3525041"/>
            <a:ext cx="928459" cy="646331"/>
          </a:xfrm>
          <a:prstGeom prst="rect">
            <a:avLst/>
          </a:prstGeom>
          <a:noFill/>
        </p:spPr>
        <p:txBody>
          <a:bodyPr wrap="none" rtlCol="0">
            <a:spAutoFit/>
          </a:bodyPr>
          <a:lstStyle/>
          <a:p>
            <a:pPr algn="ctr"/>
            <a:r>
              <a:rPr lang="en-US" b="1" dirty="0">
                <a:latin typeface="Franklin Gothic Book" panose="020B0503020102020204" pitchFamily="34" charset="0"/>
              </a:rPr>
              <a:t>Deposit</a:t>
            </a:r>
          </a:p>
          <a:p>
            <a:pPr algn="ctr"/>
            <a:r>
              <a:rPr lang="en-US" b="1" dirty="0">
                <a:latin typeface="Franklin Gothic Book" panose="020B0503020102020204" pitchFamily="34" charset="0"/>
              </a:rPr>
              <a:t>Scale</a:t>
            </a:r>
          </a:p>
        </p:txBody>
      </p:sp>
      <p:sp>
        <p:nvSpPr>
          <p:cNvPr id="22" name="Content Placeholder 2"/>
          <p:cNvSpPr txBox="1">
            <a:spLocks/>
          </p:cNvSpPr>
          <p:nvPr/>
        </p:nvSpPr>
        <p:spPr>
          <a:xfrm>
            <a:off x="262092" y="1052167"/>
            <a:ext cx="5124305" cy="56417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a:buChar char="•"/>
            </a:pPr>
            <a:r>
              <a:rPr lang="en-US" dirty="0" smtClean="0">
                <a:latin typeface="Franklin Gothic Book" panose="020B0503020102020204" pitchFamily="34" charset="0"/>
              </a:rPr>
              <a:t>Focus on identifying whole-of-signatures that can help Greenfield-Brownfield </a:t>
            </a:r>
            <a:r>
              <a:rPr lang="en-US" dirty="0">
                <a:latin typeface="Franklin Gothic Book" panose="020B0503020102020204" pitchFamily="34" charset="0"/>
              </a:rPr>
              <a:t>VMS </a:t>
            </a:r>
            <a:r>
              <a:rPr lang="en-US" dirty="0" smtClean="0">
                <a:latin typeface="Franklin Gothic Book" panose="020B0503020102020204" pitchFamily="34" charset="0"/>
              </a:rPr>
              <a:t>exploration</a:t>
            </a:r>
          </a:p>
          <a:p>
            <a:pPr marL="285750" indent="-285750">
              <a:buFont typeface="Arial"/>
              <a:buChar char="•"/>
            </a:pPr>
            <a:r>
              <a:rPr lang="en-US" dirty="0" smtClean="0">
                <a:latin typeface="Franklin Gothic Book" panose="020B0503020102020204" pitchFamily="34" charset="0"/>
              </a:rPr>
              <a:t>Belt and District Scale Criteria</a:t>
            </a:r>
          </a:p>
          <a:p>
            <a:pPr marL="742950" lvl="1" indent="-285750">
              <a:buFont typeface="Arial"/>
              <a:buChar char="•"/>
            </a:pPr>
            <a:r>
              <a:rPr lang="en-US" dirty="0" smtClean="0">
                <a:latin typeface="Franklin Gothic Book" panose="020B0503020102020204" pitchFamily="34" charset="0"/>
              </a:rPr>
              <a:t>Felsic volcanic and subvolcanic centres</a:t>
            </a:r>
          </a:p>
          <a:p>
            <a:pPr marL="742950" lvl="1" indent="-285750">
              <a:buFont typeface="Arial"/>
              <a:buChar char="•"/>
            </a:pPr>
            <a:r>
              <a:rPr lang="en-US" dirty="0" smtClean="0">
                <a:latin typeface="Franklin Gothic Book" panose="020B0503020102020204" pitchFamily="34" charset="0"/>
              </a:rPr>
              <a:t>VMS alteration </a:t>
            </a:r>
          </a:p>
          <a:p>
            <a:pPr marL="742950" lvl="1" indent="-285750">
              <a:buFont typeface="Arial"/>
              <a:buChar char="•"/>
            </a:pPr>
            <a:r>
              <a:rPr lang="en-US" dirty="0" smtClean="0">
                <a:latin typeface="Franklin Gothic Book" panose="020B0503020102020204" pitchFamily="34" charset="0"/>
              </a:rPr>
              <a:t>Proximity to transcrustal structures</a:t>
            </a:r>
          </a:p>
          <a:p>
            <a:pPr marL="742950" lvl="1" indent="-285750">
              <a:buFont typeface="Arial"/>
              <a:buChar char="•"/>
            </a:pPr>
            <a:r>
              <a:rPr lang="en-US" dirty="0" smtClean="0">
                <a:latin typeface="Franklin Gothic Book" panose="020B0503020102020204" pitchFamily="34" charset="0"/>
              </a:rPr>
              <a:t>Proximity to younger and linear sedimentary belts</a:t>
            </a:r>
          </a:p>
          <a:p>
            <a:pPr marL="285750" indent="-285750">
              <a:buFont typeface="Arial"/>
              <a:buChar char="•"/>
            </a:pPr>
            <a:r>
              <a:rPr lang="en-US" dirty="0" smtClean="0">
                <a:latin typeface="Franklin Gothic Book" panose="020B0503020102020204" pitchFamily="34" charset="0"/>
              </a:rPr>
              <a:t>Characterize a world-class VMS district</a:t>
            </a:r>
          </a:p>
        </p:txBody>
      </p:sp>
    </p:spTree>
    <p:extLst>
      <p:ext uri="{BB962C8B-B14F-4D97-AF65-F5344CB8AC3E}">
        <p14:creationId xmlns:p14="http://schemas.microsoft.com/office/powerpoint/2010/main" val="18200343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254" y="1290310"/>
            <a:ext cx="10523970" cy="5525940"/>
          </a:xfrm>
          <a:prstGeom prst="rect">
            <a:avLst/>
          </a:prstGeom>
        </p:spPr>
      </p:pic>
      <p:sp>
        <p:nvSpPr>
          <p:cNvPr id="4" name="Rectangle 3"/>
          <p:cNvSpPr/>
          <p:nvPr/>
        </p:nvSpPr>
        <p:spPr>
          <a:xfrm>
            <a:off x="0" y="-1"/>
            <a:ext cx="1219200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itle 1"/>
          <p:cNvSpPr txBox="1">
            <a:spLocks/>
          </p:cNvSpPr>
          <p:nvPr/>
        </p:nvSpPr>
        <p:spPr>
          <a:xfrm>
            <a:off x="0" y="-219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smtClean="0">
                <a:solidFill>
                  <a:schemeClr val="bg1"/>
                </a:solidFill>
                <a:latin typeface="Franklin Gothic Book" panose="020B0503020102020204" pitchFamily="34" charset="0"/>
              </a:rPr>
              <a:t>Noranda crustal architecture</a:t>
            </a:r>
            <a:endParaRPr lang="en-CA" dirty="0">
              <a:solidFill>
                <a:schemeClr val="bg1"/>
              </a:solidFill>
              <a:latin typeface="Franklin Gothic Book" panose="020B050302010202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35236" y="2486758"/>
            <a:ext cx="2875281" cy="3720951"/>
          </a:xfrm>
          <a:prstGeom prst="rect">
            <a:avLst/>
          </a:prstGeom>
        </p:spPr>
      </p:pic>
      <p:sp>
        <p:nvSpPr>
          <p:cNvPr id="11" name="TextBox 10"/>
          <p:cNvSpPr txBox="1"/>
          <p:nvPr/>
        </p:nvSpPr>
        <p:spPr>
          <a:xfrm>
            <a:off x="3496197" y="6093559"/>
            <a:ext cx="2763522" cy="200055"/>
          </a:xfrm>
          <a:prstGeom prst="rect">
            <a:avLst/>
          </a:prstGeom>
          <a:noFill/>
        </p:spPr>
        <p:txBody>
          <a:bodyPr wrap="square" rtlCol="0">
            <a:spAutoFit/>
          </a:bodyPr>
          <a:lstStyle/>
          <a:p>
            <a:r>
              <a:rPr lang="en-CA" sz="700" dirty="0" smtClean="0">
                <a:latin typeface="Franklin Gothic Book" panose="020B0503020102020204" pitchFamily="34" charset="0"/>
              </a:rPr>
              <a:t>Modified</a:t>
            </a:r>
            <a:r>
              <a:rPr lang="fr-FR" sz="700" dirty="0" smtClean="0">
                <a:latin typeface="Franklin Gothic Book" panose="020B0503020102020204" pitchFamily="34" charset="0"/>
              </a:rPr>
              <a:t> </a:t>
            </a:r>
            <a:r>
              <a:rPr lang="en-CA" sz="700" dirty="0" smtClean="0">
                <a:latin typeface="Franklin Gothic Book" panose="020B0503020102020204" pitchFamily="34" charset="0"/>
              </a:rPr>
              <a:t>after</a:t>
            </a:r>
            <a:r>
              <a:rPr lang="fr-FR" sz="700" dirty="0" smtClean="0">
                <a:latin typeface="Franklin Gothic Book" panose="020B0503020102020204" pitchFamily="34" charset="0"/>
              </a:rPr>
              <a:t> Système d'information géominière </a:t>
            </a:r>
            <a:r>
              <a:rPr lang="fr-FR" sz="700" dirty="0">
                <a:latin typeface="Franklin Gothic Book" panose="020B0503020102020204" pitchFamily="34" charset="0"/>
              </a:rPr>
              <a:t>of </a:t>
            </a:r>
            <a:r>
              <a:rPr lang="fr-FR" sz="700" dirty="0" smtClean="0">
                <a:latin typeface="Franklin Gothic Book" panose="020B0503020102020204" pitchFamily="34" charset="0"/>
              </a:rPr>
              <a:t>Québec (2017)</a:t>
            </a:r>
            <a:endParaRPr lang="en-CA" sz="700" dirty="0">
              <a:latin typeface="Franklin Gothic Book" panose="020B0503020102020204" pitchFamily="34" charset="0"/>
            </a:endParaRPr>
          </a:p>
        </p:txBody>
      </p:sp>
      <p:sp>
        <p:nvSpPr>
          <p:cNvPr id="13" name="Content Placeholder 9"/>
          <p:cNvSpPr>
            <a:spLocks noGrp="1"/>
          </p:cNvSpPr>
          <p:nvPr>
            <p:ph idx="1"/>
          </p:nvPr>
        </p:nvSpPr>
        <p:spPr>
          <a:xfrm>
            <a:off x="776220" y="2733041"/>
            <a:ext cx="2719977" cy="3566108"/>
          </a:xfrm>
        </p:spPr>
        <p:txBody>
          <a:bodyPr>
            <a:normAutofit fontScale="92500"/>
          </a:bodyPr>
          <a:lstStyle/>
          <a:p>
            <a:r>
              <a:rPr lang="en-US" dirty="0" smtClean="0">
                <a:latin typeface="Franklin Gothic Book" panose="020B0503020102020204" pitchFamily="34" charset="0"/>
              </a:rPr>
              <a:t>Seismic data from ~Horne smelter to the PDF (black line)</a:t>
            </a:r>
          </a:p>
          <a:p>
            <a:r>
              <a:rPr lang="en-US" dirty="0" smtClean="0">
                <a:latin typeface="Franklin Gothic Book" panose="020B0503020102020204" pitchFamily="34" charset="0"/>
              </a:rPr>
              <a:t>Geology, MT, and Gravity data covers most of the transect (red line)</a:t>
            </a:r>
            <a:endParaRPr lang="en-US" dirty="0">
              <a:latin typeface="Franklin Gothic Book" panose="020B0503020102020204" pitchFamily="34" charset="0"/>
            </a:endParaRPr>
          </a:p>
          <a:p>
            <a:pPr marL="457200" lvl="1" indent="0">
              <a:buNone/>
            </a:pPr>
            <a:endParaRPr lang="en-US" dirty="0" smtClean="0">
              <a:latin typeface="Franklin Gothic Book" panose="020B0503020102020204" pitchFamily="34"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18952" y="59092"/>
            <a:ext cx="1725280" cy="668922"/>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382060" y="95702"/>
            <a:ext cx="2485963" cy="695035"/>
          </a:xfrm>
          <a:prstGeom prst="rect">
            <a:avLst/>
          </a:prstGeom>
        </p:spPr>
      </p:pic>
    </p:spTree>
    <p:extLst>
      <p:ext uri="{BB962C8B-B14F-4D97-AF65-F5344CB8AC3E}">
        <p14:creationId xmlns:p14="http://schemas.microsoft.com/office/powerpoint/2010/main" val="19037472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itle 1"/>
          <p:cNvSpPr txBox="1">
            <a:spLocks/>
          </p:cNvSpPr>
          <p:nvPr/>
        </p:nvSpPr>
        <p:spPr>
          <a:xfrm>
            <a:off x="0" y="-219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a:solidFill>
                  <a:schemeClr val="bg1"/>
                </a:solidFill>
                <a:latin typeface="Franklin Gothic Book" panose="020B0503020102020204" pitchFamily="34" charset="0"/>
              </a:rPr>
              <a:t>Noranda </a:t>
            </a:r>
            <a:r>
              <a:rPr lang="en-CA" dirty="0" smtClean="0">
                <a:solidFill>
                  <a:schemeClr val="bg1"/>
                </a:solidFill>
                <a:latin typeface="Franklin Gothic Book" panose="020B0503020102020204" pitchFamily="34" charset="0"/>
              </a:rPr>
              <a:t>crustal architecture</a:t>
            </a:r>
            <a:endParaRPr lang="en-CA" dirty="0">
              <a:solidFill>
                <a:schemeClr val="bg1"/>
              </a:solidFill>
              <a:latin typeface="Franklin Gothic Book" panose="020B0503020102020204" pitchFamily="34" charset="0"/>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303" y="1290310"/>
            <a:ext cx="10524744" cy="5526345"/>
          </a:xfrm>
          <a:prstGeom prst="rect">
            <a:avLst/>
          </a:prstGeom>
        </p:spPr>
      </p:pic>
      <p:sp>
        <p:nvSpPr>
          <p:cNvPr id="10" name="Content Placeholder 9"/>
          <p:cNvSpPr>
            <a:spLocks noGrp="1"/>
          </p:cNvSpPr>
          <p:nvPr>
            <p:ph idx="1"/>
          </p:nvPr>
        </p:nvSpPr>
        <p:spPr>
          <a:xfrm>
            <a:off x="776220" y="2885441"/>
            <a:ext cx="2719977" cy="3180079"/>
          </a:xfrm>
        </p:spPr>
        <p:txBody>
          <a:bodyPr>
            <a:normAutofit/>
          </a:bodyPr>
          <a:lstStyle/>
          <a:p>
            <a:r>
              <a:rPr lang="en-US" dirty="0" smtClean="0">
                <a:latin typeface="Franklin Gothic Book" panose="020B0503020102020204" pitchFamily="34" charset="0"/>
              </a:rPr>
              <a:t>Dominantly </a:t>
            </a:r>
            <a:r>
              <a:rPr lang="en-CA" dirty="0" smtClean="0">
                <a:latin typeface="Franklin Gothic Book" panose="020B0503020102020204" pitchFamily="34" charset="0"/>
              </a:rPr>
              <a:t>subhorizontal</a:t>
            </a:r>
            <a:r>
              <a:rPr lang="en-US" dirty="0" smtClean="0">
                <a:latin typeface="Franklin Gothic Book" panose="020B0503020102020204" pitchFamily="34" charset="0"/>
              </a:rPr>
              <a:t> reflectors</a:t>
            </a:r>
          </a:p>
          <a:p>
            <a:r>
              <a:rPr lang="en-US" dirty="0" smtClean="0">
                <a:latin typeface="Franklin Gothic Book" panose="020B0503020102020204" pitchFamily="34" charset="0"/>
              </a:rPr>
              <a:t>Similar to Lithoprobe results but greater detail</a:t>
            </a:r>
          </a:p>
          <a:p>
            <a:endParaRPr lang="en-US" dirty="0" smtClean="0">
              <a:latin typeface="Franklin Gothic Book" panose="020B05030201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18952" y="59092"/>
            <a:ext cx="1725280" cy="66892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82060" y="95702"/>
            <a:ext cx="2485963" cy="695035"/>
          </a:xfrm>
          <a:prstGeom prst="rect">
            <a:avLst/>
          </a:prstGeom>
        </p:spPr>
      </p:pic>
    </p:spTree>
    <p:extLst>
      <p:ext uri="{BB962C8B-B14F-4D97-AF65-F5344CB8AC3E}">
        <p14:creationId xmlns:p14="http://schemas.microsoft.com/office/powerpoint/2010/main" val="15972293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Title 1"/>
          <p:cNvSpPr txBox="1">
            <a:spLocks/>
          </p:cNvSpPr>
          <p:nvPr/>
        </p:nvSpPr>
        <p:spPr>
          <a:xfrm>
            <a:off x="0" y="-219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a:solidFill>
                  <a:schemeClr val="bg1"/>
                </a:solidFill>
                <a:latin typeface="Franklin Gothic Book" panose="020B0503020102020204" pitchFamily="34" charset="0"/>
              </a:rPr>
              <a:t>Noranda </a:t>
            </a:r>
            <a:r>
              <a:rPr lang="en-CA" dirty="0" smtClean="0">
                <a:solidFill>
                  <a:schemeClr val="bg1"/>
                </a:solidFill>
                <a:latin typeface="Franklin Gothic Book" panose="020B0503020102020204" pitchFamily="34" charset="0"/>
              </a:rPr>
              <a:t>crustal architecture</a:t>
            </a:r>
            <a:endParaRPr lang="en-CA" dirty="0">
              <a:solidFill>
                <a:schemeClr val="bg1"/>
              </a:solidFill>
              <a:latin typeface="Franklin Gothic Book" panose="020B0503020102020204" pitchFamily="34" charset="0"/>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303" y="1290310"/>
            <a:ext cx="10524744" cy="5526345"/>
          </a:xfrm>
          <a:prstGeom prst="rect">
            <a:avLst/>
          </a:prstGeom>
        </p:spPr>
      </p:pic>
      <p:sp>
        <p:nvSpPr>
          <p:cNvPr id="8" name="Content Placeholder 9"/>
          <p:cNvSpPr>
            <a:spLocks noGrp="1"/>
          </p:cNvSpPr>
          <p:nvPr>
            <p:ph idx="1"/>
          </p:nvPr>
        </p:nvSpPr>
        <p:spPr>
          <a:xfrm>
            <a:off x="776220" y="2885441"/>
            <a:ext cx="2719977" cy="3484879"/>
          </a:xfrm>
        </p:spPr>
        <p:txBody>
          <a:bodyPr>
            <a:normAutofit fontScale="92500" lnSpcReduction="20000"/>
          </a:bodyPr>
          <a:lstStyle/>
          <a:p>
            <a:r>
              <a:rPr lang="en-US" dirty="0">
                <a:latin typeface="Franklin Gothic Book" panose="020B0503020102020204" pitchFamily="34" charset="0"/>
              </a:rPr>
              <a:t>Low seismic reflectivity </a:t>
            </a:r>
            <a:r>
              <a:rPr lang="en-US" dirty="0" smtClean="0">
                <a:latin typeface="Franklin Gothic Book" panose="020B0503020102020204" pitchFamily="34" charset="0"/>
              </a:rPr>
              <a:t>from ~5-16 km</a:t>
            </a:r>
          </a:p>
          <a:p>
            <a:r>
              <a:rPr lang="en-US" dirty="0" smtClean="0">
                <a:latin typeface="Franklin Gothic Book" panose="020B0503020102020204" pitchFamily="34" charset="0"/>
              </a:rPr>
              <a:t>The low seismic reflectivity extends deeper in the south</a:t>
            </a:r>
          </a:p>
          <a:p>
            <a:r>
              <a:rPr lang="en-US" dirty="0" smtClean="0">
                <a:latin typeface="Franklin Gothic Book" panose="020B0503020102020204" pitchFamily="34" charset="0"/>
              </a:rPr>
              <a:t>Transition from greenstone to TTG gneiss</a:t>
            </a:r>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18952" y="59092"/>
            <a:ext cx="1725280" cy="66892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82060" y="95702"/>
            <a:ext cx="2485963" cy="695035"/>
          </a:xfrm>
          <a:prstGeom prst="rect">
            <a:avLst/>
          </a:prstGeom>
        </p:spPr>
      </p:pic>
    </p:spTree>
    <p:extLst>
      <p:ext uri="{BB962C8B-B14F-4D97-AF65-F5344CB8AC3E}">
        <p14:creationId xmlns:p14="http://schemas.microsoft.com/office/powerpoint/2010/main" val="14564205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219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dirty="0" smtClean="0">
                <a:solidFill>
                  <a:schemeClr val="bg1"/>
                </a:solidFill>
                <a:latin typeface="Franklin Gothic Book" panose="020B0503020102020204" pitchFamily="34" charset="0"/>
              </a:rPr>
              <a:t>XYZ</a:t>
            </a:r>
            <a:endParaRPr lang="en-CA" sz="2800" dirty="0">
              <a:solidFill>
                <a:schemeClr val="bg1"/>
              </a:solidFill>
              <a:latin typeface="Franklin Gothic Book" panose="020B0503020102020204" pitchFamily="34"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303" y="217304"/>
            <a:ext cx="10524744" cy="6599351"/>
          </a:xfrm>
          <a:prstGeom prst="rect">
            <a:avLst/>
          </a:prstGeom>
        </p:spPr>
      </p:pic>
      <p:sp>
        <p:nvSpPr>
          <p:cNvPr id="6" name="Rectangle 5"/>
          <p:cNvSpPr/>
          <p:nvPr/>
        </p:nvSpPr>
        <p:spPr>
          <a:xfrm>
            <a:off x="9342120" y="-1"/>
            <a:ext cx="284988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Content Placeholder 9"/>
          <p:cNvSpPr>
            <a:spLocks noGrp="1"/>
          </p:cNvSpPr>
          <p:nvPr>
            <p:ph idx="1"/>
          </p:nvPr>
        </p:nvSpPr>
        <p:spPr>
          <a:xfrm>
            <a:off x="776220" y="2885441"/>
            <a:ext cx="3033780" cy="3576319"/>
          </a:xfrm>
        </p:spPr>
        <p:txBody>
          <a:bodyPr>
            <a:normAutofit fontScale="85000" lnSpcReduction="20000"/>
          </a:bodyPr>
          <a:lstStyle/>
          <a:p>
            <a:r>
              <a:rPr lang="en-US" dirty="0" smtClean="0">
                <a:latin typeface="Franklin Gothic Book" panose="020B0503020102020204" pitchFamily="34" charset="0"/>
              </a:rPr>
              <a:t>Gravity profile clearly show the transition from Pontiac to Blake River</a:t>
            </a:r>
          </a:p>
          <a:p>
            <a:r>
              <a:rPr lang="en-US" dirty="0" smtClean="0">
                <a:latin typeface="Franklin Gothic Book" panose="020B0503020102020204" pitchFamily="34" charset="0"/>
              </a:rPr>
              <a:t>Smaller anomalies explained by felsic intrusions in the Blake River and ultramafic and mafic volcanic rocks in the Pontiac</a:t>
            </a:r>
          </a:p>
          <a:p>
            <a:endParaRPr lang="en-US" dirty="0" smtClean="0">
              <a:latin typeface="Franklin Gothic Book" panose="020B0503020102020204" pitchFamily="34" charset="0"/>
            </a:endParaRPr>
          </a:p>
          <a:p>
            <a:endParaRPr lang="en-US" dirty="0" smtClean="0">
              <a:latin typeface="Franklin Gothic Book" panose="020B050302010202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82060" y="95702"/>
            <a:ext cx="2485963" cy="695035"/>
          </a:xfrm>
          <a:prstGeom prst="rect">
            <a:avLst/>
          </a:prstGeom>
        </p:spPr>
      </p:pic>
    </p:spTree>
    <p:extLst>
      <p:ext uri="{BB962C8B-B14F-4D97-AF65-F5344CB8AC3E}">
        <p14:creationId xmlns:p14="http://schemas.microsoft.com/office/powerpoint/2010/main" val="18349629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923" y="217304"/>
            <a:ext cx="11930000" cy="6601967"/>
          </a:xfrm>
          <a:prstGeom prst="rect">
            <a:avLst/>
          </a:prstGeom>
        </p:spPr>
      </p:pic>
      <p:sp>
        <p:nvSpPr>
          <p:cNvPr id="5" name="Rectangle 4"/>
          <p:cNvSpPr/>
          <p:nvPr/>
        </p:nvSpPr>
        <p:spPr>
          <a:xfrm>
            <a:off x="9342120" y="-1"/>
            <a:ext cx="284988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Content Placeholder 9"/>
          <p:cNvSpPr>
            <a:spLocks noGrp="1"/>
          </p:cNvSpPr>
          <p:nvPr>
            <p:ph idx="1"/>
          </p:nvPr>
        </p:nvSpPr>
        <p:spPr>
          <a:xfrm>
            <a:off x="152683" y="54818"/>
            <a:ext cx="9189436" cy="1362501"/>
          </a:xfrm>
          <a:solidFill>
            <a:schemeClr val="bg1"/>
          </a:solidFill>
          <a:ln>
            <a:noFill/>
          </a:ln>
        </p:spPr>
        <p:txBody>
          <a:bodyPr>
            <a:normAutofit fontScale="92500" lnSpcReduction="20000"/>
          </a:bodyPr>
          <a:lstStyle/>
          <a:p>
            <a:r>
              <a:rPr lang="en-US" dirty="0" smtClean="0">
                <a:latin typeface="Franklin Gothic Book" panose="020B0503020102020204" pitchFamily="34" charset="0"/>
              </a:rPr>
              <a:t>Several subvertical relatively low-resistivity zones but none match the CLLDZ</a:t>
            </a:r>
          </a:p>
          <a:p>
            <a:r>
              <a:rPr lang="en-US" dirty="0" smtClean="0">
                <a:latin typeface="Franklin Gothic Book" panose="020B0503020102020204" pitchFamily="34" charset="0"/>
              </a:rPr>
              <a:t>~10 km wide zone of relatively low-resistivity situated below the south end of the Blake River</a:t>
            </a:r>
          </a:p>
          <a:p>
            <a:endParaRPr lang="en-US" dirty="0" smtClean="0">
              <a:latin typeface="Franklin Gothic Book" panose="020B05030201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82060" y="95702"/>
            <a:ext cx="2485963" cy="695035"/>
          </a:xfrm>
          <a:prstGeom prst="rect">
            <a:avLst/>
          </a:prstGeom>
        </p:spPr>
      </p:pic>
    </p:spTree>
    <p:extLst>
      <p:ext uri="{BB962C8B-B14F-4D97-AF65-F5344CB8AC3E}">
        <p14:creationId xmlns:p14="http://schemas.microsoft.com/office/powerpoint/2010/main" val="28927905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1174" y="80126"/>
            <a:ext cx="1725280" cy="66892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67494" y="95702"/>
            <a:ext cx="2485963" cy="695035"/>
          </a:xfrm>
          <a:prstGeom prst="rect">
            <a:avLst/>
          </a:prstGeom>
        </p:spPr>
      </p:pic>
      <p:pic>
        <p:nvPicPr>
          <p:cNvPr id="7" name="Picture 2"/>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8924497" y="40787"/>
            <a:ext cx="2893035" cy="69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10"/>
          <p:cNvSpPr>
            <a:spLocks noGrp="1"/>
          </p:cNvSpPr>
          <p:nvPr>
            <p:ph idx="1"/>
          </p:nvPr>
        </p:nvSpPr>
        <p:spPr>
          <a:xfrm>
            <a:off x="838200" y="1182200"/>
            <a:ext cx="10515600" cy="5403795"/>
          </a:xfrm>
        </p:spPr>
        <p:txBody>
          <a:bodyPr>
            <a:normAutofit fontScale="92500" lnSpcReduction="10000"/>
          </a:bodyPr>
          <a:lstStyle/>
          <a:p>
            <a:pPr>
              <a:spcAft>
                <a:spcPts val="400"/>
              </a:spcAft>
              <a:buSzPct val="100000"/>
            </a:pPr>
            <a:r>
              <a:rPr lang="en-US" dirty="0" smtClean="0">
                <a:latin typeface="Franklin Gothic Book" panose="020B0503020102020204" pitchFamily="34" charset="0"/>
              </a:rPr>
              <a:t>Metal Earth Rouyn-Noranda Transect Introduction</a:t>
            </a:r>
          </a:p>
          <a:p>
            <a:pPr lvl="1">
              <a:spcAft>
                <a:spcPts val="400"/>
              </a:spcAft>
              <a:buSzPct val="100000"/>
            </a:pPr>
            <a:r>
              <a:rPr lang="en-US" dirty="0" smtClean="0">
                <a:latin typeface="Franklin Gothic Book" panose="020B0503020102020204" pitchFamily="34" charset="0"/>
              </a:rPr>
              <a:t>Stratigraphy, deformation, and mineralization</a:t>
            </a:r>
          </a:p>
          <a:p>
            <a:pPr>
              <a:spcAft>
                <a:spcPts val="400"/>
              </a:spcAft>
              <a:buSzPct val="100000"/>
            </a:pPr>
            <a:r>
              <a:rPr lang="en-US" dirty="0" smtClean="0">
                <a:latin typeface="Franklin Gothic Book" panose="020B0503020102020204" pitchFamily="34" charset="0"/>
              </a:rPr>
              <a:t>Blake River Group</a:t>
            </a:r>
          </a:p>
          <a:p>
            <a:pPr>
              <a:spcAft>
                <a:spcPts val="400"/>
              </a:spcAft>
              <a:buSzPct val="100000"/>
            </a:pPr>
            <a:r>
              <a:rPr lang="en-US" dirty="0" smtClean="0">
                <a:latin typeface="Franklin Gothic Book" panose="020B0503020102020204" pitchFamily="34" charset="0"/>
              </a:rPr>
              <a:t>Noranda Camp: Geology and VMS deposits</a:t>
            </a:r>
          </a:p>
          <a:p>
            <a:pPr>
              <a:spcAft>
                <a:spcPts val="400"/>
              </a:spcAft>
              <a:buSzPct val="100000"/>
            </a:pPr>
            <a:r>
              <a:rPr lang="en-US" dirty="0" smtClean="0">
                <a:latin typeface="Franklin Gothic Book" panose="020B0503020102020204" pitchFamily="34" charset="0"/>
              </a:rPr>
              <a:t>Noranda Camp: Impact on the VMS genetic model, exploration criteria, and motivation for contributing new insights</a:t>
            </a:r>
          </a:p>
          <a:p>
            <a:pPr>
              <a:spcAft>
                <a:spcPts val="400"/>
              </a:spcAft>
              <a:buSzPct val="100000"/>
            </a:pPr>
            <a:r>
              <a:rPr lang="en-US" dirty="0" smtClean="0">
                <a:latin typeface="Franklin Gothic Book" panose="020B0503020102020204" pitchFamily="34" charset="0"/>
              </a:rPr>
              <a:t>Differential VMS endowment in the Archean</a:t>
            </a:r>
          </a:p>
          <a:p>
            <a:pPr lvl="1">
              <a:spcAft>
                <a:spcPts val="400"/>
              </a:spcAft>
              <a:buSzPct val="100000"/>
            </a:pPr>
            <a:r>
              <a:rPr lang="en-US" dirty="0" smtClean="0">
                <a:latin typeface="Franklin Gothic Book" panose="020B0503020102020204" pitchFamily="34" charset="0"/>
              </a:rPr>
              <a:t>Global Archean and Abitibi Greenstone Belt </a:t>
            </a:r>
            <a:r>
              <a:rPr lang="en-US" dirty="0">
                <a:latin typeface="Franklin Gothic Book" panose="020B0503020102020204" pitchFamily="34" charset="0"/>
              </a:rPr>
              <a:t>VMS </a:t>
            </a:r>
            <a:r>
              <a:rPr lang="en-US" dirty="0" smtClean="0">
                <a:latin typeface="Franklin Gothic Book" panose="020B0503020102020204" pitchFamily="34" charset="0"/>
              </a:rPr>
              <a:t>distribution </a:t>
            </a:r>
          </a:p>
          <a:p>
            <a:pPr>
              <a:spcAft>
                <a:spcPts val="400"/>
              </a:spcAft>
              <a:buSzPct val="100000"/>
            </a:pPr>
            <a:r>
              <a:rPr lang="en-US" dirty="0" smtClean="0">
                <a:latin typeface="Franklin Gothic Book" panose="020B0503020102020204" pitchFamily="34" charset="0"/>
              </a:rPr>
              <a:t>Crustal architecture of the Metal Earth Rouyn-Noranda Transect and integration of geological and geophysical data</a:t>
            </a:r>
          </a:p>
          <a:p>
            <a:pPr>
              <a:spcAft>
                <a:spcPts val="400"/>
              </a:spcAft>
              <a:buSzPct val="100000"/>
            </a:pPr>
            <a:r>
              <a:rPr lang="en-CA" dirty="0" smtClean="0">
                <a:latin typeface="Franklin Gothic Book" panose="020B0503020102020204" pitchFamily="34" charset="0"/>
              </a:rPr>
              <a:t>Proximity of VMS </a:t>
            </a:r>
            <a:r>
              <a:rPr lang="en-CA" dirty="0">
                <a:latin typeface="Franklin Gothic Book" panose="020B0503020102020204" pitchFamily="34" charset="0"/>
              </a:rPr>
              <a:t>to transcrustal </a:t>
            </a:r>
            <a:r>
              <a:rPr lang="en-CA" dirty="0" smtClean="0">
                <a:latin typeface="Franklin Gothic Book" panose="020B0503020102020204" pitchFamily="34" charset="0"/>
              </a:rPr>
              <a:t>structures</a:t>
            </a:r>
          </a:p>
          <a:p>
            <a:pPr>
              <a:spcAft>
                <a:spcPts val="400"/>
              </a:spcAft>
              <a:buSzPct val="100000"/>
            </a:pPr>
            <a:r>
              <a:rPr lang="en-CA" dirty="0">
                <a:latin typeface="Franklin Gothic Book" panose="020B0503020102020204" pitchFamily="34" charset="0"/>
              </a:rPr>
              <a:t>Summary and </a:t>
            </a:r>
            <a:r>
              <a:rPr lang="en-CA" dirty="0" smtClean="0">
                <a:latin typeface="Franklin Gothic Book" panose="020B0503020102020204" pitchFamily="34" charset="0"/>
              </a:rPr>
              <a:t>conclusions</a:t>
            </a:r>
            <a:endParaRPr lang="en-US" dirty="0" smtClean="0">
              <a:latin typeface="Franklin Gothic Book" panose="020B0503020102020204" pitchFamily="34" charset="0"/>
            </a:endParaRPr>
          </a:p>
          <a:p>
            <a:pPr>
              <a:spcAft>
                <a:spcPts val="400"/>
              </a:spcAft>
              <a:buSzPct val="100000"/>
            </a:pPr>
            <a:endParaRPr lang="en-US" dirty="0" smtClean="0">
              <a:latin typeface="Franklin Gothic Book" panose="020B0503020102020204" pitchFamily="34" charset="0"/>
            </a:endParaRPr>
          </a:p>
          <a:p>
            <a:pPr marL="0" indent="0">
              <a:spcAft>
                <a:spcPts val="400"/>
              </a:spcAft>
              <a:buSzPct val="100000"/>
              <a:buNone/>
            </a:pPr>
            <a:endParaRPr lang="en-US" dirty="0">
              <a:latin typeface="Franklin Gothic Book" panose="020B0503020102020204" pitchFamily="34" charset="0"/>
            </a:endParaRPr>
          </a:p>
        </p:txBody>
      </p:sp>
      <p:sp>
        <p:nvSpPr>
          <p:cNvPr id="2" name="Title 1"/>
          <p:cNvSpPr>
            <a:spLocks noGrp="1"/>
          </p:cNvSpPr>
          <p:nvPr>
            <p:ph type="title"/>
          </p:nvPr>
        </p:nvSpPr>
        <p:spPr>
          <a:xfrm>
            <a:off x="0" y="-219563"/>
            <a:ext cx="10515600" cy="1325563"/>
          </a:xfrm>
        </p:spPr>
        <p:txBody>
          <a:bodyPr>
            <a:normAutofit/>
          </a:bodyPr>
          <a:lstStyle/>
          <a:p>
            <a:r>
              <a:rPr lang="en-CA" dirty="0" smtClean="0">
                <a:solidFill>
                  <a:schemeClr val="bg1"/>
                </a:solidFill>
                <a:latin typeface="Franklin Gothic Book" panose="020B0503020102020204" pitchFamily="34" charset="0"/>
              </a:rPr>
              <a:t>Outline</a:t>
            </a:r>
            <a:endParaRPr lang="en-CA"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41438498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198" y="217304"/>
            <a:ext cx="11930000" cy="6601967"/>
          </a:xfrm>
          <a:prstGeom prst="rect">
            <a:avLst/>
          </a:prstGeom>
        </p:spPr>
      </p:pic>
      <p:sp>
        <p:nvSpPr>
          <p:cNvPr id="6" name="Rectangle 5"/>
          <p:cNvSpPr/>
          <p:nvPr/>
        </p:nvSpPr>
        <p:spPr>
          <a:xfrm>
            <a:off x="9342120" y="-1"/>
            <a:ext cx="284988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Content Placeholder 9"/>
          <p:cNvSpPr>
            <a:spLocks noGrp="1"/>
          </p:cNvSpPr>
          <p:nvPr>
            <p:ph idx="1"/>
          </p:nvPr>
        </p:nvSpPr>
        <p:spPr>
          <a:xfrm>
            <a:off x="760980" y="4619458"/>
            <a:ext cx="2820420" cy="1630873"/>
          </a:xfrm>
        </p:spPr>
        <p:txBody>
          <a:bodyPr>
            <a:normAutofit fontScale="85000" lnSpcReduction="20000"/>
          </a:bodyPr>
          <a:lstStyle/>
          <a:p>
            <a:r>
              <a:rPr lang="en-US" dirty="0" smtClean="0">
                <a:latin typeface="Franklin Gothic Book" panose="020B0503020102020204" pitchFamily="34" charset="0"/>
              </a:rPr>
              <a:t>Corresponding asymmetry in  geological and geophysical attributes of the Noranda District</a:t>
            </a:r>
          </a:p>
          <a:p>
            <a:endParaRPr lang="en-US" dirty="0" smtClean="0">
              <a:latin typeface="Franklin Gothic Book" panose="020B0503020102020204" pitchFamily="34" charset="0"/>
            </a:endParaRPr>
          </a:p>
          <a:p>
            <a:endParaRPr lang="en-US" dirty="0" smtClean="0">
              <a:latin typeface="Franklin Gothic Book" panose="020B05030201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82060" y="95702"/>
            <a:ext cx="2485963" cy="695035"/>
          </a:xfrm>
          <a:prstGeom prst="rect">
            <a:avLst/>
          </a:prstGeom>
        </p:spPr>
      </p:pic>
    </p:spTree>
    <p:extLst>
      <p:ext uri="{BB962C8B-B14F-4D97-AF65-F5344CB8AC3E}">
        <p14:creationId xmlns:p14="http://schemas.microsoft.com/office/powerpoint/2010/main" val="24176210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87108"/>
            <a:ext cx="12192000" cy="6070892"/>
            <a:chOff x="0" y="787108"/>
            <a:chExt cx="12192000" cy="6070892"/>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5743"/>
            <a:stretch/>
          </p:blipFill>
          <p:spPr>
            <a:xfrm>
              <a:off x="0" y="787108"/>
              <a:ext cx="12192000" cy="6070892"/>
            </a:xfrm>
            <a:prstGeom prst="rect">
              <a:avLst/>
            </a:prstGeom>
          </p:spPr>
        </p:pic>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82238" t="25135" r="1029" b="50357"/>
            <a:stretch/>
          </p:blipFill>
          <p:spPr>
            <a:xfrm>
              <a:off x="2583667" y="1509310"/>
              <a:ext cx="365273" cy="373380"/>
            </a:xfrm>
            <a:prstGeom prst="rect">
              <a:avLst/>
            </a:prstGeom>
          </p:spPr>
        </p:pic>
      </p:grpSp>
      <p:sp>
        <p:nvSpPr>
          <p:cNvPr id="4" name="Rectangle 3"/>
          <p:cNvSpPr/>
          <p:nvPr/>
        </p:nvSpPr>
        <p:spPr>
          <a:xfrm>
            <a:off x="0" y="-1"/>
            <a:ext cx="1219200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itle 1"/>
          <p:cNvSpPr txBox="1">
            <a:spLocks/>
          </p:cNvSpPr>
          <p:nvPr/>
        </p:nvSpPr>
        <p:spPr>
          <a:xfrm>
            <a:off x="-1" y="-219563"/>
            <a:ext cx="1186802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a:solidFill>
                  <a:schemeClr val="bg1"/>
                </a:solidFill>
                <a:latin typeface="Franklin Gothic Book" panose="020B0503020102020204" pitchFamily="34" charset="0"/>
              </a:rPr>
              <a:t>Integrated </a:t>
            </a:r>
            <a:r>
              <a:rPr lang="en-CA" dirty="0" smtClean="0">
                <a:solidFill>
                  <a:schemeClr val="bg1"/>
                </a:solidFill>
                <a:latin typeface="Franklin Gothic Book" panose="020B0503020102020204" pitchFamily="34" charset="0"/>
              </a:rPr>
              <a:t>3D Noranda Transect</a:t>
            </a:r>
            <a:endParaRPr lang="en-CA" dirty="0">
              <a:solidFill>
                <a:schemeClr val="bg1"/>
              </a:solidFill>
              <a:latin typeface="Franklin Gothic Book" panose="020B0503020102020204" pitchFamily="34" charset="0"/>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82060" y="95702"/>
            <a:ext cx="2485963" cy="695035"/>
          </a:xfrm>
          <a:prstGeom prst="rect">
            <a:avLst/>
          </a:prstGeom>
        </p:spPr>
      </p:pic>
    </p:spTree>
    <p:extLst>
      <p:ext uri="{BB962C8B-B14F-4D97-AF65-F5344CB8AC3E}">
        <p14:creationId xmlns:p14="http://schemas.microsoft.com/office/powerpoint/2010/main" val="39252270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5743"/>
          <a:stretch/>
        </p:blipFill>
        <p:spPr>
          <a:xfrm>
            <a:off x="0" y="787108"/>
            <a:ext cx="12192000" cy="6070892"/>
          </a:xfrm>
          <a:prstGeom prst="rect">
            <a:avLst/>
          </a:prstGeom>
        </p:spPr>
      </p:pic>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82238" t="25135" r="1029" b="50357"/>
          <a:stretch/>
        </p:blipFill>
        <p:spPr>
          <a:xfrm>
            <a:off x="-2" y="787109"/>
            <a:ext cx="12192002" cy="6070892"/>
          </a:xfrm>
          <a:prstGeom prst="rect">
            <a:avLst/>
          </a:prstGeom>
        </p:spPr>
      </p:pic>
      <p:sp>
        <p:nvSpPr>
          <p:cNvPr id="4" name="Rectangle 3"/>
          <p:cNvSpPr/>
          <p:nvPr/>
        </p:nvSpPr>
        <p:spPr>
          <a:xfrm>
            <a:off x="0" y="-1"/>
            <a:ext cx="1219200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itle 1"/>
          <p:cNvSpPr txBox="1">
            <a:spLocks/>
          </p:cNvSpPr>
          <p:nvPr/>
        </p:nvSpPr>
        <p:spPr>
          <a:xfrm>
            <a:off x="-1" y="-219563"/>
            <a:ext cx="1186802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a:solidFill>
                  <a:schemeClr val="bg1"/>
                </a:solidFill>
                <a:latin typeface="Franklin Gothic Book" panose="020B0503020102020204" pitchFamily="34" charset="0"/>
              </a:rPr>
              <a:t>Integrated </a:t>
            </a:r>
            <a:r>
              <a:rPr lang="en-CA" dirty="0" smtClean="0">
                <a:solidFill>
                  <a:schemeClr val="bg1"/>
                </a:solidFill>
                <a:latin typeface="Franklin Gothic Book" panose="020B0503020102020204" pitchFamily="34" charset="0"/>
              </a:rPr>
              <a:t>3D Noranda Transect</a:t>
            </a:r>
            <a:endParaRPr lang="en-CA" dirty="0">
              <a:solidFill>
                <a:schemeClr val="bg1"/>
              </a:solidFill>
              <a:latin typeface="Franklin Gothic Book" panose="020B0503020102020204" pitchFamily="34" charset="0"/>
            </a:endParaRPr>
          </a:p>
        </p:txBody>
      </p:sp>
      <p:sp>
        <p:nvSpPr>
          <p:cNvPr id="10" name="Content Placeholder 9"/>
          <p:cNvSpPr>
            <a:spLocks noGrp="1"/>
          </p:cNvSpPr>
          <p:nvPr>
            <p:ph idx="1"/>
          </p:nvPr>
        </p:nvSpPr>
        <p:spPr>
          <a:xfrm>
            <a:off x="205934" y="1020714"/>
            <a:ext cx="4762305" cy="5662671"/>
          </a:xfrm>
        </p:spPr>
        <p:txBody>
          <a:bodyPr>
            <a:normAutofit/>
          </a:bodyPr>
          <a:lstStyle/>
          <a:p>
            <a:r>
              <a:rPr lang="en-US" dirty="0" smtClean="0">
                <a:solidFill>
                  <a:schemeClr val="bg1"/>
                </a:solidFill>
                <a:latin typeface="Franklin Gothic Book" panose="020B0503020102020204" pitchFamily="34" charset="0"/>
              </a:rPr>
              <a:t>Proximity </a:t>
            </a:r>
            <a:r>
              <a:rPr lang="en-US" dirty="0">
                <a:solidFill>
                  <a:schemeClr val="bg1"/>
                </a:solidFill>
                <a:latin typeface="Franklin Gothic Book" panose="020B0503020102020204" pitchFamily="34" charset="0"/>
              </a:rPr>
              <a:t>to a significant crustal structure and splays (CLLB-Horne Creek Fault</a:t>
            </a:r>
            <a:r>
              <a:rPr lang="en-US" dirty="0" smtClean="0">
                <a:solidFill>
                  <a:schemeClr val="bg1"/>
                </a:solidFill>
                <a:latin typeface="Franklin Gothic Book" panose="020B0503020102020204" pitchFamily="34" charset="0"/>
              </a:rPr>
              <a:t>)</a:t>
            </a:r>
          </a:p>
          <a:p>
            <a:r>
              <a:rPr lang="en-US" dirty="0">
                <a:solidFill>
                  <a:schemeClr val="bg1"/>
                </a:solidFill>
                <a:latin typeface="Franklin Gothic Book" panose="020B0503020102020204" pitchFamily="34" charset="0"/>
              </a:rPr>
              <a:t>Felsic volcanic centre undergoing extension on margin/periphery of district</a:t>
            </a:r>
          </a:p>
          <a:p>
            <a:r>
              <a:rPr lang="en-US" dirty="0">
                <a:solidFill>
                  <a:schemeClr val="bg1"/>
                </a:solidFill>
                <a:latin typeface="Franklin Gothic Book" panose="020B0503020102020204" pitchFamily="34" charset="0"/>
              </a:rPr>
              <a:t>Accumulation of a localized, thick volcaniclastic-dominated succession (felsic domes marking fissures)</a:t>
            </a:r>
          </a:p>
          <a:p>
            <a:r>
              <a:rPr lang="en-US" dirty="0" smtClean="0">
                <a:solidFill>
                  <a:schemeClr val="bg1"/>
                </a:solidFill>
                <a:latin typeface="Franklin Gothic Book" panose="020B0503020102020204" pitchFamily="34" charset="0"/>
              </a:rPr>
              <a:t>Horne/Quemont </a:t>
            </a:r>
            <a:r>
              <a:rPr lang="en-US" dirty="0">
                <a:solidFill>
                  <a:schemeClr val="bg1"/>
                </a:solidFill>
                <a:latin typeface="Franklin Gothic Book" panose="020B0503020102020204" pitchFamily="34" charset="0"/>
              </a:rPr>
              <a:t>centered on subvolcanic magmatic system</a:t>
            </a:r>
          </a:p>
          <a:p>
            <a:endParaRPr lang="en-US" dirty="0">
              <a:solidFill>
                <a:schemeClr val="bg1"/>
              </a:solidFill>
              <a:latin typeface="Franklin Gothic Book" panose="020B0503020102020204" pitchFamily="34" charset="0"/>
            </a:endParaRPr>
          </a:p>
          <a:p>
            <a:endParaRPr lang="en-US" dirty="0" smtClean="0">
              <a:solidFill>
                <a:schemeClr val="bg1"/>
              </a:solidFill>
              <a:latin typeface="Franklin Gothic Book" panose="020B0503020102020204" pitchFamily="34" charset="0"/>
            </a:endParaRPr>
          </a:p>
          <a:p>
            <a:endParaRPr lang="en-US" dirty="0" smtClean="0">
              <a:solidFill>
                <a:schemeClr val="bg1"/>
              </a:solidFill>
              <a:latin typeface="Franklin Gothic Book" panose="020B0503020102020204" pitchFamily="34"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82060" y="95702"/>
            <a:ext cx="2485963" cy="695035"/>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6600" t="27040" r="43714" b="9547"/>
          <a:stretch/>
        </p:blipFill>
        <p:spPr>
          <a:xfrm>
            <a:off x="6305353" y="882811"/>
            <a:ext cx="3816439" cy="5769704"/>
          </a:xfrm>
          <a:prstGeom prst="rect">
            <a:avLst/>
          </a:prstGeom>
        </p:spPr>
      </p:pic>
    </p:spTree>
    <p:extLst>
      <p:ext uri="{BB962C8B-B14F-4D97-AF65-F5344CB8AC3E}">
        <p14:creationId xmlns:p14="http://schemas.microsoft.com/office/powerpoint/2010/main" val="15293547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itle 1"/>
          <p:cNvSpPr txBox="1">
            <a:spLocks/>
          </p:cNvSpPr>
          <p:nvPr/>
        </p:nvSpPr>
        <p:spPr>
          <a:xfrm>
            <a:off x="0" y="-219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smtClean="0">
                <a:solidFill>
                  <a:schemeClr val="bg1"/>
                </a:solidFill>
                <a:latin typeface="Franklin Gothic Book" panose="020B0503020102020204" pitchFamily="34" charset="0"/>
              </a:rPr>
              <a:t>Proximity to transcrustal structures</a:t>
            </a:r>
            <a:endParaRPr lang="en-CA" dirty="0">
              <a:solidFill>
                <a:schemeClr val="bg1"/>
              </a:solidFill>
              <a:latin typeface="Franklin Gothic Book" panose="020B0503020102020204" pitchFamily="34" charset="0"/>
            </a:endParaRPr>
          </a:p>
        </p:txBody>
      </p:sp>
      <p:pic>
        <p:nvPicPr>
          <p:cNvPr id="9" name="Content Placeholder 3" descr="Abitibi ore deposits.jpg"/>
          <p:cNvPicPr>
            <a:picLocks noGrp="1" noChangeAspect="1"/>
          </p:cNvPicPr>
          <p:nvPr>
            <p:ph idx="1"/>
          </p:nvPr>
        </p:nvPicPr>
        <p:blipFill>
          <a:blip r:embed="rId2">
            <a:extLst>
              <a:ext uri="{28A0092B-C50C-407E-A947-70E740481C1C}">
                <a14:useLocalDpi xmlns:a14="http://schemas.microsoft.com/office/drawing/2010/main" val="0"/>
              </a:ext>
            </a:extLst>
          </a:blip>
          <a:srcRect l="-6609" r="-6609"/>
          <a:stretch>
            <a:fillRect/>
          </a:stretch>
        </p:blipFill>
        <p:spPr>
          <a:xfrm>
            <a:off x="812068" y="879265"/>
            <a:ext cx="10354498" cy="5694585"/>
          </a:xfrm>
        </p:spPr>
      </p:pic>
      <p:sp>
        <p:nvSpPr>
          <p:cNvPr id="10" name="TextBox 9"/>
          <p:cNvSpPr txBox="1"/>
          <p:nvPr/>
        </p:nvSpPr>
        <p:spPr>
          <a:xfrm>
            <a:off x="7830904" y="6614160"/>
            <a:ext cx="4418325" cy="276999"/>
          </a:xfrm>
          <a:prstGeom prst="rect">
            <a:avLst/>
          </a:prstGeom>
          <a:noFill/>
        </p:spPr>
        <p:txBody>
          <a:bodyPr wrap="none" rtlCol="0">
            <a:spAutoFit/>
          </a:bodyPr>
          <a:lstStyle/>
          <a:p>
            <a:r>
              <a:rPr lang="en-US" sz="1200" dirty="0" smtClean="0">
                <a:latin typeface="Franklin Gothic Book" panose="020B0503020102020204" pitchFamily="34" charset="0"/>
              </a:rPr>
              <a:t>Mercier-Langevin</a:t>
            </a:r>
            <a:r>
              <a:rPr lang="en-US" sz="1200" dirty="0">
                <a:latin typeface="Franklin Gothic Book" panose="020B0503020102020204" pitchFamily="34" charset="0"/>
              </a:rPr>
              <a:t> </a:t>
            </a:r>
            <a:r>
              <a:rPr lang="en-US" sz="1200" dirty="0" smtClean="0">
                <a:latin typeface="Franklin Gothic Book" panose="020B0503020102020204" pitchFamily="34" charset="0"/>
              </a:rPr>
              <a:t>et al. (2014) – </a:t>
            </a:r>
            <a:r>
              <a:rPr lang="en-US" sz="1200" i="1" dirty="0" smtClean="0">
                <a:latin typeface="Franklin Gothic Book" panose="020B0503020102020204" pitchFamily="34" charset="0"/>
              </a:rPr>
              <a:t>Economic Geology, v. 109, p. 1-9</a:t>
            </a:r>
            <a:endParaRPr lang="en-US" sz="1200" i="1" dirty="0">
              <a:latin typeface="Franklin Gothic Book" panose="020B050302010202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82060" y="95702"/>
            <a:ext cx="2485963" cy="695035"/>
          </a:xfrm>
          <a:prstGeom prst="rect">
            <a:avLst/>
          </a:prstGeom>
        </p:spPr>
      </p:pic>
    </p:spTree>
    <p:extLst>
      <p:ext uri="{BB962C8B-B14F-4D97-AF65-F5344CB8AC3E}">
        <p14:creationId xmlns:p14="http://schemas.microsoft.com/office/powerpoint/2010/main" val="10608309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ssemblage ON-QC 2694-268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46024" y="1882210"/>
            <a:ext cx="8280400" cy="3897312"/>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Rectangle 98"/>
          <p:cNvSpPr>
            <a:spLocks noChangeArrowheads="1"/>
          </p:cNvSpPr>
          <p:nvPr/>
        </p:nvSpPr>
        <p:spPr bwMode="auto">
          <a:xfrm>
            <a:off x="1913175" y="3625588"/>
            <a:ext cx="531589" cy="57492"/>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Franklin Gothic Book" panose="020B0503020102020204" pitchFamily="34" charset="0"/>
            </a:endParaRPr>
          </a:p>
        </p:txBody>
      </p:sp>
      <p:sp>
        <p:nvSpPr>
          <p:cNvPr id="4" name="Rectangle 3"/>
          <p:cNvSpPr/>
          <p:nvPr/>
        </p:nvSpPr>
        <p:spPr>
          <a:xfrm>
            <a:off x="0" y="-1"/>
            <a:ext cx="1219200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Franklin Gothic Book" panose="020B0503020102020204" pitchFamily="34" charset="0"/>
            </a:endParaRPr>
          </a:p>
        </p:txBody>
      </p:sp>
      <p:sp>
        <p:nvSpPr>
          <p:cNvPr id="8" name="Title 1"/>
          <p:cNvSpPr txBox="1">
            <a:spLocks/>
          </p:cNvSpPr>
          <p:nvPr/>
        </p:nvSpPr>
        <p:spPr>
          <a:xfrm>
            <a:off x="0" y="-219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a:solidFill>
                  <a:schemeClr val="bg1"/>
                </a:solidFill>
                <a:latin typeface="Franklin Gothic Book" panose="020B0503020102020204" pitchFamily="34" charset="0"/>
              </a:rPr>
              <a:t>Proximity to </a:t>
            </a:r>
            <a:r>
              <a:rPr lang="en-CA" dirty="0" smtClean="0">
                <a:solidFill>
                  <a:schemeClr val="bg1"/>
                </a:solidFill>
                <a:latin typeface="Franklin Gothic Book" panose="020B0503020102020204" pitchFamily="34" charset="0"/>
              </a:rPr>
              <a:t>transcrustal </a:t>
            </a:r>
            <a:r>
              <a:rPr lang="en-CA" dirty="0">
                <a:solidFill>
                  <a:schemeClr val="bg1"/>
                </a:solidFill>
                <a:latin typeface="Franklin Gothic Book" panose="020B0503020102020204" pitchFamily="34" charset="0"/>
              </a:rPr>
              <a:t>structures</a:t>
            </a:r>
          </a:p>
        </p:txBody>
      </p:sp>
      <p:sp>
        <p:nvSpPr>
          <p:cNvPr id="9" name="Content Placeholder 1"/>
          <p:cNvSpPr>
            <a:spLocks noGrp="1"/>
          </p:cNvSpPr>
          <p:nvPr/>
        </p:nvSpPr>
        <p:spPr bwMode="auto">
          <a:xfrm>
            <a:off x="1758596" y="1913912"/>
            <a:ext cx="8229600" cy="40362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defRPr sz="3600">
                <a:solidFill>
                  <a:schemeClr val="bg1"/>
                </a:solidFill>
                <a:latin typeface="+mn-lt"/>
                <a:ea typeface="+mn-ea"/>
                <a:cs typeface="+mn-cs"/>
              </a:defRPr>
            </a:lvl1pPr>
            <a:lvl2pPr marL="742950" indent="-285750" algn="l" rtl="0" fontAlgn="base">
              <a:spcBef>
                <a:spcPct val="20000"/>
              </a:spcBef>
              <a:spcAft>
                <a:spcPct val="0"/>
              </a:spcAft>
              <a:buChar char="–"/>
              <a:defRPr sz="3200">
                <a:solidFill>
                  <a:schemeClr val="bg1"/>
                </a:solidFill>
                <a:latin typeface="+mn-lt"/>
                <a:ea typeface="+mn-ea"/>
              </a:defRPr>
            </a:lvl2pPr>
            <a:lvl3pPr marL="1143000" indent="-228600" algn="l" rtl="0" fontAlgn="base">
              <a:spcBef>
                <a:spcPct val="20000"/>
              </a:spcBef>
              <a:spcAft>
                <a:spcPct val="0"/>
              </a:spcAft>
              <a:buChar char="•"/>
              <a:defRPr sz="2800">
                <a:solidFill>
                  <a:schemeClr val="bg1"/>
                </a:solidFill>
                <a:latin typeface="+mn-lt"/>
                <a:ea typeface="+mn-ea"/>
              </a:defRPr>
            </a:lvl3pPr>
            <a:lvl4pPr marL="1600200" indent="-228600" algn="l" rtl="0" fontAlgn="base">
              <a:spcBef>
                <a:spcPct val="20000"/>
              </a:spcBef>
              <a:spcAft>
                <a:spcPct val="0"/>
              </a:spcAft>
              <a:buChar char="–"/>
              <a:defRPr sz="2400">
                <a:solidFill>
                  <a:schemeClr val="bg1"/>
                </a:solidFill>
                <a:latin typeface="+mn-lt"/>
                <a:ea typeface="+mn-ea"/>
              </a:defRPr>
            </a:lvl4pPr>
            <a:lvl5pPr marL="2057400" indent="-228600" algn="l" rtl="0" fontAlgn="base">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a:lstStyle>
          <a:p>
            <a:endParaRPr lang="en-US" dirty="0">
              <a:latin typeface="Franklin Gothic Book" panose="020B0503020102020204" pitchFamily="34" charset="0"/>
            </a:endParaRPr>
          </a:p>
        </p:txBody>
      </p:sp>
      <p:sp>
        <p:nvSpPr>
          <p:cNvPr id="10" name="Slide Number Placeholder 2"/>
          <p:cNvSpPr>
            <a:spLocks noGrp="1"/>
          </p:cNvSpPr>
          <p:nvPr>
            <p:ph type="sldNum" sz="quarter" idx="10"/>
          </p:nvPr>
        </p:nvSpPr>
        <p:spPr>
          <a:xfrm>
            <a:off x="2128484" y="6038221"/>
            <a:ext cx="360362" cy="216694"/>
          </a:xfrm>
        </p:spPr>
        <p:txBody>
          <a:bodyPr/>
          <a:lstStyle/>
          <a:p>
            <a:endParaRPr lang="fr-CA" dirty="0">
              <a:latin typeface="Franklin Gothic Book" panose="020B0503020102020204" pitchFamily="34" charset="0"/>
            </a:endParaRPr>
          </a:p>
          <a:p>
            <a:endParaRPr lang="fr-CA" dirty="0">
              <a:latin typeface="Franklin Gothic Book" panose="020B0503020102020204" pitchFamily="34" charset="0"/>
            </a:endParaRPr>
          </a:p>
        </p:txBody>
      </p:sp>
      <p:sp>
        <p:nvSpPr>
          <p:cNvPr id="12" name="Text Box 7"/>
          <p:cNvSpPr txBox="1">
            <a:spLocks noChangeArrowheads="1"/>
          </p:cNvSpPr>
          <p:nvPr/>
        </p:nvSpPr>
        <p:spPr bwMode="auto">
          <a:xfrm>
            <a:off x="1301396" y="1482819"/>
            <a:ext cx="9144000"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fr-CA" sz="1200" dirty="0">
                <a:solidFill>
                  <a:srgbClr val="000000"/>
                </a:solidFill>
                <a:latin typeface="Franklin Gothic Book" panose="020B0503020102020204" pitchFamily="34" charset="0"/>
              </a:rPr>
              <a:t>Joanisse, 1994; Mueller et al., 1996; Ayer et al., 2002; Davis, 2002; Ayer et al., 2003; David et al., 2012</a:t>
            </a:r>
          </a:p>
        </p:txBody>
      </p:sp>
      <p:sp>
        <p:nvSpPr>
          <p:cNvPr id="14" name="Text Box 102"/>
          <p:cNvSpPr txBox="1">
            <a:spLocks noChangeArrowheads="1"/>
          </p:cNvSpPr>
          <p:nvPr/>
        </p:nvSpPr>
        <p:spPr bwMode="auto">
          <a:xfrm>
            <a:off x="1802212" y="3271235"/>
            <a:ext cx="814647" cy="369332"/>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CA" dirty="0">
                <a:latin typeface="Franklin Gothic Book" panose="020B0503020102020204" pitchFamily="34" charset="0"/>
              </a:rPr>
              <a:t>50 km</a:t>
            </a:r>
          </a:p>
        </p:txBody>
      </p:sp>
      <p:sp>
        <p:nvSpPr>
          <p:cNvPr id="15" name="Text Box 112"/>
          <p:cNvSpPr txBox="1">
            <a:spLocks noChangeArrowheads="1"/>
          </p:cNvSpPr>
          <p:nvPr/>
        </p:nvSpPr>
        <p:spPr bwMode="auto">
          <a:xfrm>
            <a:off x="1301396" y="1087238"/>
            <a:ext cx="9144000" cy="430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fr-CA" sz="2200" dirty="0">
                <a:latin typeface="Franklin Gothic Book" panose="020B0503020102020204" pitchFamily="34" charset="0"/>
              </a:rPr>
              <a:t>Widespread </a:t>
            </a:r>
            <a:r>
              <a:rPr lang="fr-CA" sz="2200" dirty="0" smtClean="0">
                <a:latin typeface="Franklin Gothic Book" panose="020B0503020102020204" pitchFamily="34" charset="0"/>
              </a:rPr>
              <a:t>sedimentary successions</a:t>
            </a:r>
            <a:r>
              <a:rPr lang="fr-CA" sz="2200" dirty="0">
                <a:latin typeface="Franklin Gothic Book" panose="020B0503020102020204" pitchFamily="34" charset="0"/>
              </a:rPr>
              <a:t>: 2695 – 2685 Ma</a:t>
            </a:r>
          </a:p>
        </p:txBody>
      </p:sp>
      <p:sp>
        <p:nvSpPr>
          <p:cNvPr id="16" name="Text Box 113"/>
          <p:cNvSpPr txBox="1">
            <a:spLocks noChangeArrowheads="1"/>
          </p:cNvSpPr>
          <p:nvPr/>
        </p:nvSpPr>
        <p:spPr bwMode="auto">
          <a:xfrm>
            <a:off x="1895659" y="2732592"/>
            <a:ext cx="107950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CA" sz="1400" b="1" dirty="0" smtClean="0">
                <a:latin typeface="Franklin Gothic Book" panose="020B0503020102020204" pitchFamily="34" charset="0"/>
              </a:rPr>
              <a:t>Turbidites</a:t>
            </a:r>
            <a:endParaRPr lang="en-CA" sz="1400" b="1" dirty="0">
              <a:latin typeface="Franklin Gothic Book" panose="020B0503020102020204" pitchFamily="34" charset="0"/>
            </a:endParaRPr>
          </a:p>
        </p:txBody>
      </p:sp>
      <p:sp>
        <p:nvSpPr>
          <p:cNvPr id="17" name="Line 114"/>
          <p:cNvSpPr>
            <a:spLocks noChangeShapeType="1"/>
          </p:cNvSpPr>
          <p:nvPr/>
        </p:nvSpPr>
        <p:spPr bwMode="auto">
          <a:xfrm>
            <a:off x="2738357" y="3004522"/>
            <a:ext cx="433387" cy="269081"/>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latin typeface="Franklin Gothic Book" panose="020B0503020102020204" pitchFamily="34" charset="0"/>
            </a:endParaRPr>
          </a:p>
        </p:txBody>
      </p:sp>
      <p:sp>
        <p:nvSpPr>
          <p:cNvPr id="18" name="TextBox 17"/>
          <p:cNvSpPr txBox="1"/>
          <p:nvPr/>
        </p:nvSpPr>
        <p:spPr>
          <a:xfrm>
            <a:off x="4514496" y="2093680"/>
            <a:ext cx="184666" cy="369332"/>
          </a:xfrm>
          <a:prstGeom prst="rect">
            <a:avLst/>
          </a:prstGeom>
          <a:noFill/>
        </p:spPr>
        <p:txBody>
          <a:bodyPr wrap="none" rtlCol="0">
            <a:spAutoFit/>
          </a:bodyPr>
          <a:lstStyle/>
          <a:p>
            <a:endParaRPr lang="en-US" dirty="0">
              <a:latin typeface="Franklin Gothic Book" panose="020B0503020102020204" pitchFamily="34" charset="0"/>
            </a:endParaRPr>
          </a:p>
        </p:txBody>
      </p:sp>
      <p:sp>
        <p:nvSpPr>
          <p:cNvPr id="20" name="TextBox 19"/>
          <p:cNvSpPr txBox="1"/>
          <p:nvPr/>
        </p:nvSpPr>
        <p:spPr>
          <a:xfrm>
            <a:off x="5987696" y="1341205"/>
            <a:ext cx="184666" cy="369332"/>
          </a:xfrm>
          <a:prstGeom prst="rect">
            <a:avLst/>
          </a:prstGeom>
          <a:noFill/>
        </p:spPr>
        <p:txBody>
          <a:bodyPr wrap="none" rtlCol="0">
            <a:spAutoFit/>
          </a:bodyPr>
          <a:lstStyle/>
          <a:p>
            <a:endParaRPr lang="en-US" dirty="0">
              <a:latin typeface="Franklin Gothic Book" panose="020B0503020102020204" pitchFamily="34" charset="0"/>
            </a:endParaRPr>
          </a:p>
        </p:txBody>
      </p:sp>
      <p:sp>
        <p:nvSpPr>
          <p:cNvPr id="21" name="TextBox 20"/>
          <p:cNvSpPr txBox="1"/>
          <p:nvPr/>
        </p:nvSpPr>
        <p:spPr>
          <a:xfrm>
            <a:off x="8641996" y="5998930"/>
            <a:ext cx="184666" cy="369332"/>
          </a:xfrm>
          <a:prstGeom prst="rect">
            <a:avLst/>
          </a:prstGeom>
          <a:noFill/>
        </p:spPr>
        <p:txBody>
          <a:bodyPr wrap="none" rtlCol="0">
            <a:spAutoFit/>
          </a:bodyPr>
          <a:lstStyle/>
          <a:p>
            <a:endParaRPr lang="en-US" dirty="0">
              <a:latin typeface="Franklin Gothic Book" panose="020B0503020102020204" pitchFamily="34" charset="0"/>
            </a:endParaRPr>
          </a:p>
        </p:txBody>
      </p:sp>
      <p:sp>
        <p:nvSpPr>
          <p:cNvPr id="22" name="TextBox 21"/>
          <p:cNvSpPr txBox="1"/>
          <p:nvPr/>
        </p:nvSpPr>
        <p:spPr>
          <a:xfrm>
            <a:off x="1196370" y="5858695"/>
            <a:ext cx="9688066" cy="338554"/>
          </a:xfrm>
          <a:prstGeom prst="rect">
            <a:avLst/>
          </a:prstGeom>
          <a:noFill/>
        </p:spPr>
        <p:txBody>
          <a:bodyPr wrap="square" rtlCol="0">
            <a:spAutoFit/>
          </a:bodyPr>
          <a:lstStyle/>
          <a:p>
            <a:pPr algn="ctr"/>
            <a:r>
              <a:rPr lang="en-US" sz="1600" dirty="0" smtClean="0">
                <a:latin typeface="Franklin Gothic Book" panose="020B0503020102020204" pitchFamily="34" charset="0"/>
              </a:rPr>
              <a:t>Linear </a:t>
            </a:r>
            <a:r>
              <a:rPr lang="en-US" sz="1600" dirty="0">
                <a:latin typeface="Franklin Gothic Book" panose="020B0503020102020204" pitchFamily="34" charset="0"/>
              </a:rPr>
              <a:t>distribution of 2695-2685 sedimentary cover = Preservation within early synorogenic extensional basin?</a:t>
            </a:r>
          </a:p>
        </p:txBody>
      </p:sp>
      <p:pic>
        <p:nvPicPr>
          <p:cNvPr id="24" name="Picture 2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82060" y="95702"/>
            <a:ext cx="2485963" cy="695035"/>
          </a:xfrm>
          <a:prstGeom prst="rect">
            <a:avLst/>
          </a:prstGeom>
        </p:spPr>
      </p:pic>
      <p:sp>
        <p:nvSpPr>
          <p:cNvPr id="25" name="TextBox 24"/>
          <p:cNvSpPr txBox="1"/>
          <p:nvPr/>
        </p:nvSpPr>
        <p:spPr>
          <a:xfrm>
            <a:off x="8456150" y="6581001"/>
            <a:ext cx="3785780" cy="276999"/>
          </a:xfrm>
          <a:prstGeom prst="rect">
            <a:avLst/>
          </a:prstGeom>
          <a:noFill/>
        </p:spPr>
        <p:txBody>
          <a:bodyPr wrap="none" rtlCol="0">
            <a:spAutoFit/>
          </a:bodyPr>
          <a:lstStyle/>
          <a:p>
            <a:r>
              <a:rPr lang="en-US" sz="1200" dirty="0" smtClean="0">
                <a:latin typeface="Franklin Gothic Book" panose="020B0503020102020204" pitchFamily="34" charset="0"/>
              </a:rPr>
              <a:t>Gibson (2017); Map modified </a:t>
            </a:r>
            <a:r>
              <a:rPr lang="en-US" sz="1200" dirty="0">
                <a:latin typeface="Franklin Gothic Book" panose="020B0503020102020204" pitchFamily="34" charset="0"/>
              </a:rPr>
              <a:t>after Goutier et al</a:t>
            </a:r>
            <a:r>
              <a:rPr lang="en-US" sz="1200" dirty="0" smtClean="0">
                <a:latin typeface="Franklin Gothic Book" panose="020B0503020102020204" pitchFamily="34" charset="0"/>
              </a:rPr>
              <a:t>. (2007)</a:t>
            </a:r>
            <a:endParaRPr lang="en-US" sz="1200" dirty="0">
              <a:latin typeface="Franklin Gothic Book" panose="020B0503020102020204" pitchFamily="34" charset="0"/>
            </a:endParaRPr>
          </a:p>
        </p:txBody>
      </p:sp>
    </p:spTree>
    <p:extLst>
      <p:ext uri="{BB962C8B-B14F-4D97-AF65-F5344CB8AC3E}">
        <p14:creationId xmlns:p14="http://schemas.microsoft.com/office/powerpoint/2010/main" val="94191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icture 175" descr="assemblage ON-QC 2694-268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46024" y="1882210"/>
            <a:ext cx="8280400" cy="3897312"/>
          </a:xfrm>
          <a:prstGeom prst="rect">
            <a:avLst/>
          </a:prstGeom>
          <a:noFill/>
          <a:extLst>
            <a:ext uri="{909E8E84-426E-40dd-AFC4-6F175D3DCCD1}">
              <a14:hiddenFill xmlns="" xmlns:a14="http://schemas.microsoft.com/office/drawing/2010/main">
                <a:solidFill>
                  <a:srgbClr val="FFFFFF"/>
                </a:solidFill>
              </a14:hiddenFill>
            </a:ext>
          </a:extLst>
        </p:spPr>
      </p:pic>
      <p:sp>
        <p:nvSpPr>
          <p:cNvPr id="177" name="Freeform 176"/>
          <p:cNvSpPr/>
          <p:nvPr/>
        </p:nvSpPr>
        <p:spPr>
          <a:xfrm>
            <a:off x="4957494" y="2043791"/>
            <a:ext cx="5105400" cy="508000"/>
          </a:xfrm>
          <a:custGeom>
            <a:avLst/>
            <a:gdLst>
              <a:gd name="connsiteX0" fmla="*/ 0 w 5105400"/>
              <a:gd name="connsiteY0" fmla="*/ 368300 h 508000"/>
              <a:gd name="connsiteX1" fmla="*/ 63500 w 5105400"/>
              <a:gd name="connsiteY1" fmla="*/ 355600 h 508000"/>
              <a:gd name="connsiteX2" fmla="*/ 266700 w 5105400"/>
              <a:gd name="connsiteY2" fmla="*/ 393700 h 508000"/>
              <a:gd name="connsiteX3" fmla="*/ 355600 w 5105400"/>
              <a:gd name="connsiteY3" fmla="*/ 406400 h 508000"/>
              <a:gd name="connsiteX4" fmla="*/ 520700 w 5105400"/>
              <a:gd name="connsiteY4" fmla="*/ 393700 h 508000"/>
              <a:gd name="connsiteX5" fmla="*/ 584200 w 5105400"/>
              <a:gd name="connsiteY5" fmla="*/ 381000 h 508000"/>
              <a:gd name="connsiteX6" fmla="*/ 635000 w 5105400"/>
              <a:gd name="connsiteY6" fmla="*/ 368300 h 508000"/>
              <a:gd name="connsiteX7" fmla="*/ 787400 w 5105400"/>
              <a:gd name="connsiteY7" fmla="*/ 355600 h 508000"/>
              <a:gd name="connsiteX8" fmla="*/ 901700 w 5105400"/>
              <a:gd name="connsiteY8" fmla="*/ 342900 h 508000"/>
              <a:gd name="connsiteX9" fmla="*/ 1155700 w 5105400"/>
              <a:gd name="connsiteY9" fmla="*/ 355600 h 508000"/>
              <a:gd name="connsiteX10" fmla="*/ 1231900 w 5105400"/>
              <a:gd name="connsiteY10" fmla="*/ 381000 h 508000"/>
              <a:gd name="connsiteX11" fmla="*/ 1308100 w 5105400"/>
              <a:gd name="connsiteY11" fmla="*/ 393700 h 508000"/>
              <a:gd name="connsiteX12" fmla="*/ 1384300 w 5105400"/>
              <a:gd name="connsiteY12" fmla="*/ 431800 h 508000"/>
              <a:gd name="connsiteX13" fmla="*/ 1435100 w 5105400"/>
              <a:gd name="connsiteY13" fmla="*/ 457200 h 508000"/>
              <a:gd name="connsiteX14" fmla="*/ 1485900 w 5105400"/>
              <a:gd name="connsiteY14" fmla="*/ 469900 h 508000"/>
              <a:gd name="connsiteX15" fmla="*/ 1689100 w 5105400"/>
              <a:gd name="connsiteY15" fmla="*/ 495300 h 508000"/>
              <a:gd name="connsiteX16" fmla="*/ 1943100 w 5105400"/>
              <a:gd name="connsiteY16" fmla="*/ 508000 h 508000"/>
              <a:gd name="connsiteX17" fmla="*/ 2133600 w 5105400"/>
              <a:gd name="connsiteY17" fmla="*/ 495300 h 508000"/>
              <a:gd name="connsiteX18" fmla="*/ 2209800 w 5105400"/>
              <a:gd name="connsiteY18" fmla="*/ 482600 h 508000"/>
              <a:gd name="connsiteX19" fmla="*/ 2425700 w 5105400"/>
              <a:gd name="connsiteY19" fmla="*/ 469900 h 508000"/>
              <a:gd name="connsiteX20" fmla="*/ 2501900 w 5105400"/>
              <a:gd name="connsiteY20" fmla="*/ 419100 h 508000"/>
              <a:gd name="connsiteX21" fmla="*/ 2616200 w 5105400"/>
              <a:gd name="connsiteY21" fmla="*/ 393700 h 508000"/>
              <a:gd name="connsiteX22" fmla="*/ 2857500 w 5105400"/>
              <a:gd name="connsiteY22" fmla="*/ 368300 h 508000"/>
              <a:gd name="connsiteX23" fmla="*/ 2971800 w 5105400"/>
              <a:gd name="connsiteY23" fmla="*/ 330200 h 508000"/>
              <a:gd name="connsiteX24" fmla="*/ 3009900 w 5105400"/>
              <a:gd name="connsiteY24" fmla="*/ 317500 h 508000"/>
              <a:gd name="connsiteX25" fmla="*/ 3048000 w 5105400"/>
              <a:gd name="connsiteY25" fmla="*/ 304800 h 508000"/>
              <a:gd name="connsiteX26" fmla="*/ 3149600 w 5105400"/>
              <a:gd name="connsiteY26" fmla="*/ 317500 h 508000"/>
              <a:gd name="connsiteX27" fmla="*/ 3200400 w 5105400"/>
              <a:gd name="connsiteY27" fmla="*/ 355600 h 508000"/>
              <a:gd name="connsiteX28" fmla="*/ 3238500 w 5105400"/>
              <a:gd name="connsiteY28" fmla="*/ 368300 h 508000"/>
              <a:gd name="connsiteX29" fmla="*/ 3276600 w 5105400"/>
              <a:gd name="connsiteY29" fmla="*/ 393700 h 508000"/>
              <a:gd name="connsiteX30" fmla="*/ 3352800 w 5105400"/>
              <a:gd name="connsiteY30" fmla="*/ 419100 h 508000"/>
              <a:gd name="connsiteX31" fmla="*/ 3390900 w 5105400"/>
              <a:gd name="connsiteY31" fmla="*/ 431800 h 508000"/>
              <a:gd name="connsiteX32" fmla="*/ 3556000 w 5105400"/>
              <a:gd name="connsiteY32" fmla="*/ 419100 h 508000"/>
              <a:gd name="connsiteX33" fmla="*/ 3632200 w 5105400"/>
              <a:gd name="connsiteY33" fmla="*/ 393700 h 508000"/>
              <a:gd name="connsiteX34" fmla="*/ 3670300 w 5105400"/>
              <a:gd name="connsiteY34" fmla="*/ 381000 h 508000"/>
              <a:gd name="connsiteX35" fmla="*/ 3708400 w 5105400"/>
              <a:gd name="connsiteY35" fmla="*/ 368300 h 508000"/>
              <a:gd name="connsiteX36" fmla="*/ 3746500 w 5105400"/>
              <a:gd name="connsiteY36" fmla="*/ 342900 h 508000"/>
              <a:gd name="connsiteX37" fmla="*/ 3822700 w 5105400"/>
              <a:gd name="connsiteY37" fmla="*/ 317500 h 508000"/>
              <a:gd name="connsiteX38" fmla="*/ 3898900 w 5105400"/>
              <a:gd name="connsiteY38" fmla="*/ 292100 h 508000"/>
              <a:gd name="connsiteX39" fmla="*/ 3937000 w 5105400"/>
              <a:gd name="connsiteY39" fmla="*/ 279400 h 508000"/>
              <a:gd name="connsiteX40" fmla="*/ 3975100 w 5105400"/>
              <a:gd name="connsiteY40" fmla="*/ 266700 h 508000"/>
              <a:gd name="connsiteX41" fmla="*/ 4000500 w 5105400"/>
              <a:gd name="connsiteY41" fmla="*/ 228600 h 508000"/>
              <a:gd name="connsiteX42" fmla="*/ 4076700 w 5105400"/>
              <a:gd name="connsiteY42" fmla="*/ 177800 h 508000"/>
              <a:gd name="connsiteX43" fmla="*/ 4089400 w 5105400"/>
              <a:gd name="connsiteY43" fmla="*/ 139700 h 508000"/>
              <a:gd name="connsiteX44" fmla="*/ 4203700 w 5105400"/>
              <a:gd name="connsiteY44" fmla="*/ 76200 h 508000"/>
              <a:gd name="connsiteX45" fmla="*/ 4241800 w 5105400"/>
              <a:gd name="connsiteY45" fmla="*/ 50800 h 508000"/>
              <a:gd name="connsiteX46" fmla="*/ 4279900 w 5105400"/>
              <a:gd name="connsiteY46" fmla="*/ 38100 h 508000"/>
              <a:gd name="connsiteX47" fmla="*/ 4318000 w 5105400"/>
              <a:gd name="connsiteY47" fmla="*/ 12700 h 508000"/>
              <a:gd name="connsiteX48" fmla="*/ 4495800 w 5105400"/>
              <a:gd name="connsiteY48" fmla="*/ 0 h 508000"/>
              <a:gd name="connsiteX49" fmla="*/ 4800600 w 5105400"/>
              <a:gd name="connsiteY49" fmla="*/ 12700 h 508000"/>
              <a:gd name="connsiteX50" fmla="*/ 4876800 w 5105400"/>
              <a:gd name="connsiteY50" fmla="*/ 38100 h 508000"/>
              <a:gd name="connsiteX51" fmla="*/ 5105400 w 5105400"/>
              <a:gd name="connsiteY51" fmla="*/ 25400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05400" h="508000">
                <a:moveTo>
                  <a:pt x="0" y="368300"/>
                </a:moveTo>
                <a:cubicBezTo>
                  <a:pt x="21167" y="364067"/>
                  <a:pt x="41914" y="355600"/>
                  <a:pt x="63500" y="355600"/>
                </a:cubicBezTo>
                <a:cubicBezTo>
                  <a:pt x="356551" y="355600"/>
                  <a:pt x="62406" y="364515"/>
                  <a:pt x="266700" y="393700"/>
                </a:cubicBezTo>
                <a:lnTo>
                  <a:pt x="355600" y="406400"/>
                </a:lnTo>
                <a:cubicBezTo>
                  <a:pt x="410633" y="402167"/>
                  <a:pt x="465842" y="399795"/>
                  <a:pt x="520700" y="393700"/>
                </a:cubicBezTo>
                <a:cubicBezTo>
                  <a:pt x="542154" y="391316"/>
                  <a:pt x="563128" y="385683"/>
                  <a:pt x="584200" y="381000"/>
                </a:cubicBezTo>
                <a:cubicBezTo>
                  <a:pt x="601239" y="377214"/>
                  <a:pt x="617680" y="370465"/>
                  <a:pt x="635000" y="368300"/>
                </a:cubicBezTo>
                <a:cubicBezTo>
                  <a:pt x="685582" y="361977"/>
                  <a:pt x="736654" y="360433"/>
                  <a:pt x="787400" y="355600"/>
                </a:cubicBezTo>
                <a:cubicBezTo>
                  <a:pt x="825562" y="351966"/>
                  <a:pt x="863600" y="347133"/>
                  <a:pt x="901700" y="342900"/>
                </a:cubicBezTo>
                <a:cubicBezTo>
                  <a:pt x="986367" y="347133"/>
                  <a:pt x="1071486" y="345883"/>
                  <a:pt x="1155700" y="355600"/>
                </a:cubicBezTo>
                <a:cubicBezTo>
                  <a:pt x="1182297" y="358669"/>
                  <a:pt x="1205490" y="376598"/>
                  <a:pt x="1231900" y="381000"/>
                </a:cubicBezTo>
                <a:lnTo>
                  <a:pt x="1308100" y="393700"/>
                </a:lnTo>
                <a:cubicBezTo>
                  <a:pt x="1381319" y="442513"/>
                  <a:pt x="1310688" y="400252"/>
                  <a:pt x="1384300" y="431800"/>
                </a:cubicBezTo>
                <a:cubicBezTo>
                  <a:pt x="1401701" y="439258"/>
                  <a:pt x="1417373" y="450553"/>
                  <a:pt x="1435100" y="457200"/>
                </a:cubicBezTo>
                <a:cubicBezTo>
                  <a:pt x="1451443" y="463329"/>
                  <a:pt x="1468784" y="466477"/>
                  <a:pt x="1485900" y="469900"/>
                </a:cubicBezTo>
                <a:cubicBezTo>
                  <a:pt x="1551430" y="483006"/>
                  <a:pt x="1623441" y="490923"/>
                  <a:pt x="1689100" y="495300"/>
                </a:cubicBezTo>
                <a:cubicBezTo>
                  <a:pt x="1773685" y="500939"/>
                  <a:pt x="1858433" y="503767"/>
                  <a:pt x="1943100" y="508000"/>
                </a:cubicBezTo>
                <a:cubicBezTo>
                  <a:pt x="2006600" y="503767"/>
                  <a:pt x="2070246" y="501334"/>
                  <a:pt x="2133600" y="495300"/>
                </a:cubicBezTo>
                <a:cubicBezTo>
                  <a:pt x="2159234" y="492859"/>
                  <a:pt x="2184146" y="484831"/>
                  <a:pt x="2209800" y="482600"/>
                </a:cubicBezTo>
                <a:cubicBezTo>
                  <a:pt x="2281620" y="476355"/>
                  <a:pt x="2353733" y="474133"/>
                  <a:pt x="2425700" y="469900"/>
                </a:cubicBezTo>
                <a:cubicBezTo>
                  <a:pt x="2544655" y="430248"/>
                  <a:pt x="2368715" y="495206"/>
                  <a:pt x="2501900" y="419100"/>
                </a:cubicBezTo>
                <a:cubicBezTo>
                  <a:pt x="2511302" y="413727"/>
                  <a:pt x="2612679" y="394287"/>
                  <a:pt x="2616200" y="393700"/>
                </a:cubicBezTo>
                <a:cubicBezTo>
                  <a:pt x="2715746" y="377109"/>
                  <a:pt x="2743077" y="377835"/>
                  <a:pt x="2857500" y="368300"/>
                </a:cubicBezTo>
                <a:lnTo>
                  <a:pt x="2971800" y="330200"/>
                </a:lnTo>
                <a:lnTo>
                  <a:pt x="3009900" y="317500"/>
                </a:lnTo>
                <a:lnTo>
                  <a:pt x="3048000" y="304800"/>
                </a:lnTo>
                <a:cubicBezTo>
                  <a:pt x="3081867" y="309033"/>
                  <a:pt x="3117221" y="306707"/>
                  <a:pt x="3149600" y="317500"/>
                </a:cubicBezTo>
                <a:cubicBezTo>
                  <a:pt x="3169680" y="324193"/>
                  <a:pt x="3182022" y="345098"/>
                  <a:pt x="3200400" y="355600"/>
                </a:cubicBezTo>
                <a:cubicBezTo>
                  <a:pt x="3212023" y="362242"/>
                  <a:pt x="3226526" y="362313"/>
                  <a:pt x="3238500" y="368300"/>
                </a:cubicBezTo>
                <a:cubicBezTo>
                  <a:pt x="3252152" y="375126"/>
                  <a:pt x="3262652" y="387501"/>
                  <a:pt x="3276600" y="393700"/>
                </a:cubicBezTo>
                <a:cubicBezTo>
                  <a:pt x="3301066" y="404574"/>
                  <a:pt x="3327400" y="410633"/>
                  <a:pt x="3352800" y="419100"/>
                </a:cubicBezTo>
                <a:lnTo>
                  <a:pt x="3390900" y="431800"/>
                </a:lnTo>
                <a:cubicBezTo>
                  <a:pt x="3445933" y="427567"/>
                  <a:pt x="3501480" y="427708"/>
                  <a:pt x="3556000" y="419100"/>
                </a:cubicBezTo>
                <a:cubicBezTo>
                  <a:pt x="3582446" y="414924"/>
                  <a:pt x="3606800" y="402167"/>
                  <a:pt x="3632200" y="393700"/>
                </a:cubicBezTo>
                <a:lnTo>
                  <a:pt x="3670300" y="381000"/>
                </a:lnTo>
                <a:cubicBezTo>
                  <a:pt x="3683000" y="376767"/>
                  <a:pt x="3697261" y="375726"/>
                  <a:pt x="3708400" y="368300"/>
                </a:cubicBezTo>
                <a:cubicBezTo>
                  <a:pt x="3721100" y="359833"/>
                  <a:pt x="3732552" y="349099"/>
                  <a:pt x="3746500" y="342900"/>
                </a:cubicBezTo>
                <a:cubicBezTo>
                  <a:pt x="3770966" y="332026"/>
                  <a:pt x="3797300" y="325967"/>
                  <a:pt x="3822700" y="317500"/>
                </a:cubicBezTo>
                <a:lnTo>
                  <a:pt x="3898900" y="292100"/>
                </a:lnTo>
                <a:lnTo>
                  <a:pt x="3937000" y="279400"/>
                </a:lnTo>
                <a:lnTo>
                  <a:pt x="3975100" y="266700"/>
                </a:lnTo>
                <a:cubicBezTo>
                  <a:pt x="3983567" y="254000"/>
                  <a:pt x="3989013" y="238651"/>
                  <a:pt x="4000500" y="228600"/>
                </a:cubicBezTo>
                <a:cubicBezTo>
                  <a:pt x="4023474" y="208498"/>
                  <a:pt x="4076700" y="177800"/>
                  <a:pt x="4076700" y="177800"/>
                </a:cubicBezTo>
                <a:cubicBezTo>
                  <a:pt x="4080933" y="165100"/>
                  <a:pt x="4079934" y="149166"/>
                  <a:pt x="4089400" y="139700"/>
                </a:cubicBezTo>
                <a:cubicBezTo>
                  <a:pt x="4169487" y="59613"/>
                  <a:pt x="4139820" y="108140"/>
                  <a:pt x="4203700" y="76200"/>
                </a:cubicBezTo>
                <a:cubicBezTo>
                  <a:pt x="4217352" y="69374"/>
                  <a:pt x="4228148" y="57626"/>
                  <a:pt x="4241800" y="50800"/>
                </a:cubicBezTo>
                <a:cubicBezTo>
                  <a:pt x="4253774" y="44813"/>
                  <a:pt x="4267926" y="44087"/>
                  <a:pt x="4279900" y="38100"/>
                </a:cubicBezTo>
                <a:cubicBezTo>
                  <a:pt x="4293552" y="31274"/>
                  <a:pt x="4302969" y="15353"/>
                  <a:pt x="4318000" y="12700"/>
                </a:cubicBezTo>
                <a:cubicBezTo>
                  <a:pt x="4376514" y="2374"/>
                  <a:pt x="4436533" y="4233"/>
                  <a:pt x="4495800" y="0"/>
                </a:cubicBezTo>
                <a:cubicBezTo>
                  <a:pt x="4597400" y="4233"/>
                  <a:pt x="4699417" y="2582"/>
                  <a:pt x="4800600" y="12700"/>
                </a:cubicBezTo>
                <a:cubicBezTo>
                  <a:pt x="4827241" y="15364"/>
                  <a:pt x="4876800" y="38100"/>
                  <a:pt x="4876800" y="38100"/>
                </a:cubicBezTo>
                <a:lnTo>
                  <a:pt x="5105400" y="25400"/>
                </a:lnTo>
              </a:path>
            </a:pathLst>
          </a:custGeom>
          <a:ln w="28575" cmpd="sng">
            <a:solidFill>
              <a:srgbClr val="FF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latin typeface="Franklin Gothic Book" panose="020B0503020102020204" pitchFamily="34" charset="0"/>
            </a:endParaRPr>
          </a:p>
        </p:txBody>
      </p:sp>
      <p:sp>
        <p:nvSpPr>
          <p:cNvPr id="178" name="Freeform 177"/>
          <p:cNvSpPr/>
          <p:nvPr/>
        </p:nvSpPr>
        <p:spPr>
          <a:xfrm>
            <a:off x="5059094" y="2810794"/>
            <a:ext cx="4597400" cy="317500"/>
          </a:xfrm>
          <a:custGeom>
            <a:avLst/>
            <a:gdLst>
              <a:gd name="connsiteX0" fmla="*/ 0 w 4597400"/>
              <a:gd name="connsiteY0" fmla="*/ 139700 h 317500"/>
              <a:gd name="connsiteX1" fmla="*/ 63500 w 4597400"/>
              <a:gd name="connsiteY1" fmla="*/ 127000 h 317500"/>
              <a:gd name="connsiteX2" fmla="*/ 127000 w 4597400"/>
              <a:gd name="connsiteY2" fmla="*/ 25400 h 317500"/>
              <a:gd name="connsiteX3" fmla="*/ 177800 w 4597400"/>
              <a:gd name="connsiteY3" fmla="*/ 12700 h 317500"/>
              <a:gd name="connsiteX4" fmla="*/ 342900 w 4597400"/>
              <a:gd name="connsiteY4" fmla="*/ 38100 h 317500"/>
              <a:gd name="connsiteX5" fmla="*/ 546100 w 4597400"/>
              <a:gd name="connsiteY5" fmla="*/ 76200 h 317500"/>
              <a:gd name="connsiteX6" fmla="*/ 787400 w 4597400"/>
              <a:gd name="connsiteY6" fmla="*/ 63500 h 317500"/>
              <a:gd name="connsiteX7" fmla="*/ 914400 w 4597400"/>
              <a:gd name="connsiteY7" fmla="*/ 38100 h 317500"/>
              <a:gd name="connsiteX8" fmla="*/ 1104900 w 4597400"/>
              <a:gd name="connsiteY8" fmla="*/ 50800 h 317500"/>
              <a:gd name="connsiteX9" fmla="*/ 1143000 w 4597400"/>
              <a:gd name="connsiteY9" fmla="*/ 63500 h 317500"/>
              <a:gd name="connsiteX10" fmla="*/ 1193800 w 4597400"/>
              <a:gd name="connsiteY10" fmla="*/ 76200 h 317500"/>
              <a:gd name="connsiteX11" fmla="*/ 1257300 w 4597400"/>
              <a:gd name="connsiteY11" fmla="*/ 88900 h 317500"/>
              <a:gd name="connsiteX12" fmla="*/ 1333500 w 4597400"/>
              <a:gd name="connsiteY12" fmla="*/ 114300 h 317500"/>
              <a:gd name="connsiteX13" fmla="*/ 1371600 w 4597400"/>
              <a:gd name="connsiteY13" fmla="*/ 127000 h 317500"/>
              <a:gd name="connsiteX14" fmla="*/ 1435100 w 4597400"/>
              <a:gd name="connsiteY14" fmla="*/ 139700 h 317500"/>
              <a:gd name="connsiteX15" fmla="*/ 1485900 w 4597400"/>
              <a:gd name="connsiteY15" fmla="*/ 152400 h 317500"/>
              <a:gd name="connsiteX16" fmla="*/ 1574800 w 4597400"/>
              <a:gd name="connsiteY16" fmla="*/ 165100 h 317500"/>
              <a:gd name="connsiteX17" fmla="*/ 1638300 w 4597400"/>
              <a:gd name="connsiteY17" fmla="*/ 177800 h 317500"/>
              <a:gd name="connsiteX18" fmla="*/ 1676400 w 4597400"/>
              <a:gd name="connsiteY18" fmla="*/ 190500 h 317500"/>
              <a:gd name="connsiteX19" fmla="*/ 1803400 w 4597400"/>
              <a:gd name="connsiteY19" fmla="*/ 203200 h 317500"/>
              <a:gd name="connsiteX20" fmla="*/ 1930400 w 4597400"/>
              <a:gd name="connsiteY20" fmla="*/ 228600 h 317500"/>
              <a:gd name="connsiteX21" fmla="*/ 2019300 w 4597400"/>
              <a:gd name="connsiteY21" fmla="*/ 254000 h 317500"/>
              <a:gd name="connsiteX22" fmla="*/ 2070100 w 4597400"/>
              <a:gd name="connsiteY22" fmla="*/ 266700 h 317500"/>
              <a:gd name="connsiteX23" fmla="*/ 2146300 w 4597400"/>
              <a:gd name="connsiteY23" fmla="*/ 279400 h 317500"/>
              <a:gd name="connsiteX24" fmla="*/ 2222500 w 4597400"/>
              <a:gd name="connsiteY24" fmla="*/ 304800 h 317500"/>
              <a:gd name="connsiteX25" fmla="*/ 2260600 w 4597400"/>
              <a:gd name="connsiteY25" fmla="*/ 317500 h 317500"/>
              <a:gd name="connsiteX26" fmla="*/ 2476500 w 4597400"/>
              <a:gd name="connsiteY26" fmla="*/ 304800 h 317500"/>
              <a:gd name="connsiteX27" fmla="*/ 2552700 w 4597400"/>
              <a:gd name="connsiteY27" fmla="*/ 279400 h 317500"/>
              <a:gd name="connsiteX28" fmla="*/ 2641600 w 4597400"/>
              <a:gd name="connsiteY28" fmla="*/ 241300 h 317500"/>
              <a:gd name="connsiteX29" fmla="*/ 2717800 w 4597400"/>
              <a:gd name="connsiteY29" fmla="*/ 190500 h 317500"/>
              <a:gd name="connsiteX30" fmla="*/ 2908300 w 4597400"/>
              <a:gd name="connsiteY30" fmla="*/ 165100 h 317500"/>
              <a:gd name="connsiteX31" fmla="*/ 2984500 w 4597400"/>
              <a:gd name="connsiteY31" fmla="*/ 139700 h 317500"/>
              <a:gd name="connsiteX32" fmla="*/ 3022600 w 4597400"/>
              <a:gd name="connsiteY32" fmla="*/ 127000 h 317500"/>
              <a:gd name="connsiteX33" fmla="*/ 3060700 w 4597400"/>
              <a:gd name="connsiteY33" fmla="*/ 101600 h 317500"/>
              <a:gd name="connsiteX34" fmla="*/ 3098800 w 4597400"/>
              <a:gd name="connsiteY34" fmla="*/ 88900 h 317500"/>
              <a:gd name="connsiteX35" fmla="*/ 3175000 w 4597400"/>
              <a:gd name="connsiteY35" fmla="*/ 38100 h 317500"/>
              <a:gd name="connsiteX36" fmla="*/ 3251200 w 4597400"/>
              <a:gd name="connsiteY36" fmla="*/ 12700 h 317500"/>
              <a:gd name="connsiteX37" fmla="*/ 3289300 w 4597400"/>
              <a:gd name="connsiteY37" fmla="*/ 0 h 317500"/>
              <a:gd name="connsiteX38" fmla="*/ 3429000 w 4597400"/>
              <a:gd name="connsiteY38" fmla="*/ 25400 h 317500"/>
              <a:gd name="connsiteX39" fmla="*/ 3505200 w 4597400"/>
              <a:gd name="connsiteY39" fmla="*/ 50800 h 317500"/>
              <a:gd name="connsiteX40" fmla="*/ 3581400 w 4597400"/>
              <a:gd name="connsiteY40" fmla="*/ 101600 h 317500"/>
              <a:gd name="connsiteX41" fmla="*/ 3619500 w 4597400"/>
              <a:gd name="connsiteY41" fmla="*/ 114300 h 317500"/>
              <a:gd name="connsiteX42" fmla="*/ 3733800 w 4597400"/>
              <a:gd name="connsiteY42" fmla="*/ 165100 h 317500"/>
              <a:gd name="connsiteX43" fmla="*/ 3987800 w 4597400"/>
              <a:gd name="connsiteY43" fmla="*/ 190500 h 317500"/>
              <a:gd name="connsiteX44" fmla="*/ 4089400 w 4597400"/>
              <a:gd name="connsiteY44" fmla="*/ 215900 h 317500"/>
              <a:gd name="connsiteX45" fmla="*/ 4127500 w 4597400"/>
              <a:gd name="connsiteY45" fmla="*/ 228600 h 317500"/>
              <a:gd name="connsiteX46" fmla="*/ 4356100 w 4597400"/>
              <a:gd name="connsiteY46" fmla="*/ 241300 h 317500"/>
              <a:gd name="connsiteX47" fmla="*/ 4597400 w 4597400"/>
              <a:gd name="connsiteY47" fmla="*/ 26670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597400" h="317500">
                <a:moveTo>
                  <a:pt x="0" y="139700"/>
                </a:moveTo>
                <a:cubicBezTo>
                  <a:pt x="21167" y="135467"/>
                  <a:pt x="48236" y="142264"/>
                  <a:pt x="63500" y="127000"/>
                </a:cubicBezTo>
                <a:cubicBezTo>
                  <a:pt x="155392" y="35108"/>
                  <a:pt x="31468" y="66342"/>
                  <a:pt x="127000" y="25400"/>
                </a:cubicBezTo>
                <a:cubicBezTo>
                  <a:pt x="143043" y="18524"/>
                  <a:pt x="160867" y="16933"/>
                  <a:pt x="177800" y="12700"/>
                </a:cubicBezTo>
                <a:cubicBezTo>
                  <a:pt x="234836" y="20848"/>
                  <a:pt x="286512" y="27527"/>
                  <a:pt x="342900" y="38100"/>
                </a:cubicBezTo>
                <a:cubicBezTo>
                  <a:pt x="586500" y="83775"/>
                  <a:pt x="372829" y="47321"/>
                  <a:pt x="546100" y="76200"/>
                </a:cubicBezTo>
                <a:cubicBezTo>
                  <a:pt x="626533" y="71967"/>
                  <a:pt x="707112" y="69923"/>
                  <a:pt x="787400" y="63500"/>
                </a:cubicBezTo>
                <a:cubicBezTo>
                  <a:pt x="833193" y="59837"/>
                  <a:pt x="870900" y="48975"/>
                  <a:pt x="914400" y="38100"/>
                </a:cubicBezTo>
                <a:cubicBezTo>
                  <a:pt x="977900" y="42333"/>
                  <a:pt x="1041648" y="43772"/>
                  <a:pt x="1104900" y="50800"/>
                </a:cubicBezTo>
                <a:cubicBezTo>
                  <a:pt x="1118205" y="52278"/>
                  <a:pt x="1130128" y="59822"/>
                  <a:pt x="1143000" y="63500"/>
                </a:cubicBezTo>
                <a:cubicBezTo>
                  <a:pt x="1159783" y="68295"/>
                  <a:pt x="1176761" y="72414"/>
                  <a:pt x="1193800" y="76200"/>
                </a:cubicBezTo>
                <a:cubicBezTo>
                  <a:pt x="1214872" y="80883"/>
                  <a:pt x="1236475" y="83220"/>
                  <a:pt x="1257300" y="88900"/>
                </a:cubicBezTo>
                <a:cubicBezTo>
                  <a:pt x="1283131" y="95945"/>
                  <a:pt x="1308100" y="105833"/>
                  <a:pt x="1333500" y="114300"/>
                </a:cubicBezTo>
                <a:cubicBezTo>
                  <a:pt x="1346200" y="118533"/>
                  <a:pt x="1358473" y="124375"/>
                  <a:pt x="1371600" y="127000"/>
                </a:cubicBezTo>
                <a:cubicBezTo>
                  <a:pt x="1392767" y="131233"/>
                  <a:pt x="1414028" y="135017"/>
                  <a:pt x="1435100" y="139700"/>
                </a:cubicBezTo>
                <a:cubicBezTo>
                  <a:pt x="1452139" y="143486"/>
                  <a:pt x="1468727" y="149278"/>
                  <a:pt x="1485900" y="152400"/>
                </a:cubicBezTo>
                <a:cubicBezTo>
                  <a:pt x="1515351" y="157755"/>
                  <a:pt x="1545273" y="160179"/>
                  <a:pt x="1574800" y="165100"/>
                </a:cubicBezTo>
                <a:cubicBezTo>
                  <a:pt x="1596092" y="168649"/>
                  <a:pt x="1617359" y="172565"/>
                  <a:pt x="1638300" y="177800"/>
                </a:cubicBezTo>
                <a:cubicBezTo>
                  <a:pt x="1651287" y="181047"/>
                  <a:pt x="1663169" y="188464"/>
                  <a:pt x="1676400" y="190500"/>
                </a:cubicBezTo>
                <a:cubicBezTo>
                  <a:pt x="1718450" y="196969"/>
                  <a:pt x="1761067" y="198967"/>
                  <a:pt x="1803400" y="203200"/>
                </a:cubicBezTo>
                <a:cubicBezTo>
                  <a:pt x="1881645" y="229282"/>
                  <a:pt x="1801980" y="205251"/>
                  <a:pt x="1930400" y="228600"/>
                </a:cubicBezTo>
                <a:cubicBezTo>
                  <a:pt x="1984991" y="238526"/>
                  <a:pt x="1971695" y="240398"/>
                  <a:pt x="2019300" y="254000"/>
                </a:cubicBezTo>
                <a:cubicBezTo>
                  <a:pt x="2036083" y="258795"/>
                  <a:pt x="2052984" y="263277"/>
                  <a:pt x="2070100" y="266700"/>
                </a:cubicBezTo>
                <a:cubicBezTo>
                  <a:pt x="2095350" y="271750"/>
                  <a:pt x="2121318" y="273155"/>
                  <a:pt x="2146300" y="279400"/>
                </a:cubicBezTo>
                <a:cubicBezTo>
                  <a:pt x="2172275" y="285894"/>
                  <a:pt x="2197100" y="296333"/>
                  <a:pt x="2222500" y="304800"/>
                </a:cubicBezTo>
                <a:lnTo>
                  <a:pt x="2260600" y="317500"/>
                </a:lnTo>
                <a:cubicBezTo>
                  <a:pt x="2332567" y="313267"/>
                  <a:pt x="2405014" y="314124"/>
                  <a:pt x="2476500" y="304800"/>
                </a:cubicBezTo>
                <a:cubicBezTo>
                  <a:pt x="2503049" y="301337"/>
                  <a:pt x="2527300" y="287867"/>
                  <a:pt x="2552700" y="279400"/>
                </a:cubicBezTo>
                <a:cubicBezTo>
                  <a:pt x="2592115" y="266262"/>
                  <a:pt x="2602366" y="264840"/>
                  <a:pt x="2641600" y="241300"/>
                </a:cubicBezTo>
                <a:cubicBezTo>
                  <a:pt x="2667777" y="225594"/>
                  <a:pt x="2688840" y="200153"/>
                  <a:pt x="2717800" y="190500"/>
                </a:cubicBezTo>
                <a:cubicBezTo>
                  <a:pt x="2804260" y="161680"/>
                  <a:pt x="2742559" y="178912"/>
                  <a:pt x="2908300" y="165100"/>
                </a:cubicBezTo>
                <a:lnTo>
                  <a:pt x="2984500" y="139700"/>
                </a:lnTo>
                <a:cubicBezTo>
                  <a:pt x="2997200" y="135467"/>
                  <a:pt x="3011461" y="134426"/>
                  <a:pt x="3022600" y="127000"/>
                </a:cubicBezTo>
                <a:cubicBezTo>
                  <a:pt x="3035300" y="118533"/>
                  <a:pt x="3047048" y="108426"/>
                  <a:pt x="3060700" y="101600"/>
                </a:cubicBezTo>
                <a:cubicBezTo>
                  <a:pt x="3072674" y="95613"/>
                  <a:pt x="3087098" y="95401"/>
                  <a:pt x="3098800" y="88900"/>
                </a:cubicBezTo>
                <a:cubicBezTo>
                  <a:pt x="3125485" y="74075"/>
                  <a:pt x="3146040" y="47753"/>
                  <a:pt x="3175000" y="38100"/>
                </a:cubicBezTo>
                <a:lnTo>
                  <a:pt x="3251200" y="12700"/>
                </a:lnTo>
                <a:lnTo>
                  <a:pt x="3289300" y="0"/>
                </a:lnTo>
                <a:cubicBezTo>
                  <a:pt x="3314194" y="4149"/>
                  <a:pt x="3401107" y="17793"/>
                  <a:pt x="3429000" y="25400"/>
                </a:cubicBezTo>
                <a:cubicBezTo>
                  <a:pt x="3454831" y="32445"/>
                  <a:pt x="3482923" y="35948"/>
                  <a:pt x="3505200" y="50800"/>
                </a:cubicBezTo>
                <a:cubicBezTo>
                  <a:pt x="3530600" y="67733"/>
                  <a:pt x="3552440" y="91947"/>
                  <a:pt x="3581400" y="101600"/>
                </a:cubicBezTo>
                <a:cubicBezTo>
                  <a:pt x="3594100" y="105833"/>
                  <a:pt x="3607526" y="108313"/>
                  <a:pt x="3619500" y="114300"/>
                </a:cubicBezTo>
                <a:cubicBezTo>
                  <a:pt x="3672332" y="140716"/>
                  <a:pt x="3656356" y="159143"/>
                  <a:pt x="3733800" y="165100"/>
                </a:cubicBezTo>
                <a:cubicBezTo>
                  <a:pt x="3928746" y="180096"/>
                  <a:pt x="3844259" y="169994"/>
                  <a:pt x="3987800" y="190500"/>
                </a:cubicBezTo>
                <a:cubicBezTo>
                  <a:pt x="4074891" y="219530"/>
                  <a:pt x="3966797" y="185249"/>
                  <a:pt x="4089400" y="215900"/>
                </a:cubicBezTo>
                <a:cubicBezTo>
                  <a:pt x="4102387" y="219147"/>
                  <a:pt x="4114173" y="227331"/>
                  <a:pt x="4127500" y="228600"/>
                </a:cubicBezTo>
                <a:cubicBezTo>
                  <a:pt x="4203474" y="235836"/>
                  <a:pt x="4279900" y="237067"/>
                  <a:pt x="4356100" y="241300"/>
                </a:cubicBezTo>
                <a:cubicBezTo>
                  <a:pt x="4554854" y="269693"/>
                  <a:pt x="4474032" y="266700"/>
                  <a:pt x="4597400" y="266700"/>
                </a:cubicBezTo>
              </a:path>
            </a:pathLst>
          </a:custGeom>
          <a:ln w="28575" cmpd="sng">
            <a:solidFill>
              <a:srgbClr val="FF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latin typeface="Franklin Gothic Book" panose="020B0503020102020204" pitchFamily="34" charset="0"/>
            </a:endParaRPr>
          </a:p>
        </p:txBody>
      </p:sp>
      <p:sp>
        <p:nvSpPr>
          <p:cNvPr id="179" name="Freeform 178"/>
          <p:cNvSpPr/>
          <p:nvPr/>
        </p:nvSpPr>
        <p:spPr>
          <a:xfrm>
            <a:off x="3598594" y="4324485"/>
            <a:ext cx="3842232" cy="802059"/>
          </a:xfrm>
          <a:custGeom>
            <a:avLst/>
            <a:gdLst>
              <a:gd name="connsiteX0" fmla="*/ 0 w 3886200"/>
              <a:gd name="connsiteY0" fmla="*/ 73808 h 708808"/>
              <a:gd name="connsiteX1" fmla="*/ 101600 w 3886200"/>
              <a:gd name="connsiteY1" fmla="*/ 61108 h 708808"/>
              <a:gd name="connsiteX2" fmla="*/ 342900 w 3886200"/>
              <a:gd name="connsiteY2" fmla="*/ 35708 h 708808"/>
              <a:gd name="connsiteX3" fmla="*/ 774700 w 3886200"/>
              <a:gd name="connsiteY3" fmla="*/ 23008 h 708808"/>
              <a:gd name="connsiteX4" fmla="*/ 812800 w 3886200"/>
              <a:gd name="connsiteY4" fmla="*/ 35708 h 708808"/>
              <a:gd name="connsiteX5" fmla="*/ 889000 w 3886200"/>
              <a:gd name="connsiteY5" fmla="*/ 86508 h 708808"/>
              <a:gd name="connsiteX6" fmla="*/ 952500 w 3886200"/>
              <a:gd name="connsiteY6" fmla="*/ 99208 h 708808"/>
              <a:gd name="connsiteX7" fmla="*/ 1219200 w 3886200"/>
              <a:gd name="connsiteY7" fmla="*/ 73808 h 708808"/>
              <a:gd name="connsiteX8" fmla="*/ 1257300 w 3886200"/>
              <a:gd name="connsiteY8" fmla="*/ 48408 h 708808"/>
              <a:gd name="connsiteX9" fmla="*/ 1574800 w 3886200"/>
              <a:gd name="connsiteY9" fmla="*/ 61108 h 708808"/>
              <a:gd name="connsiteX10" fmla="*/ 1625600 w 3886200"/>
              <a:gd name="connsiteY10" fmla="*/ 73808 h 708808"/>
              <a:gd name="connsiteX11" fmla="*/ 1765300 w 3886200"/>
              <a:gd name="connsiteY11" fmla="*/ 99208 h 708808"/>
              <a:gd name="connsiteX12" fmla="*/ 1854200 w 3886200"/>
              <a:gd name="connsiteY12" fmla="*/ 124608 h 708808"/>
              <a:gd name="connsiteX13" fmla="*/ 2095500 w 3886200"/>
              <a:gd name="connsiteY13" fmla="*/ 150008 h 708808"/>
              <a:gd name="connsiteX14" fmla="*/ 2197100 w 3886200"/>
              <a:gd name="connsiteY14" fmla="*/ 175408 h 708808"/>
              <a:gd name="connsiteX15" fmla="*/ 2273300 w 3886200"/>
              <a:gd name="connsiteY15" fmla="*/ 226208 h 708808"/>
              <a:gd name="connsiteX16" fmla="*/ 2336800 w 3886200"/>
              <a:gd name="connsiteY16" fmla="*/ 277008 h 708808"/>
              <a:gd name="connsiteX17" fmla="*/ 2413000 w 3886200"/>
              <a:gd name="connsiteY17" fmla="*/ 327808 h 708808"/>
              <a:gd name="connsiteX18" fmla="*/ 2451100 w 3886200"/>
              <a:gd name="connsiteY18" fmla="*/ 353208 h 708808"/>
              <a:gd name="connsiteX19" fmla="*/ 2540000 w 3886200"/>
              <a:gd name="connsiteY19" fmla="*/ 378608 h 708808"/>
              <a:gd name="connsiteX20" fmla="*/ 2679700 w 3886200"/>
              <a:gd name="connsiteY20" fmla="*/ 391308 h 708808"/>
              <a:gd name="connsiteX21" fmla="*/ 2755900 w 3886200"/>
              <a:gd name="connsiteY21" fmla="*/ 404008 h 708808"/>
              <a:gd name="connsiteX22" fmla="*/ 2794000 w 3886200"/>
              <a:gd name="connsiteY22" fmla="*/ 429408 h 708808"/>
              <a:gd name="connsiteX23" fmla="*/ 2832100 w 3886200"/>
              <a:gd name="connsiteY23" fmla="*/ 467508 h 708808"/>
              <a:gd name="connsiteX24" fmla="*/ 2908300 w 3886200"/>
              <a:gd name="connsiteY24" fmla="*/ 492908 h 708808"/>
              <a:gd name="connsiteX25" fmla="*/ 2946400 w 3886200"/>
              <a:gd name="connsiteY25" fmla="*/ 505608 h 708808"/>
              <a:gd name="connsiteX26" fmla="*/ 2984500 w 3886200"/>
              <a:gd name="connsiteY26" fmla="*/ 531008 h 708808"/>
              <a:gd name="connsiteX27" fmla="*/ 3086100 w 3886200"/>
              <a:gd name="connsiteY27" fmla="*/ 556408 h 708808"/>
              <a:gd name="connsiteX28" fmla="*/ 3124200 w 3886200"/>
              <a:gd name="connsiteY28" fmla="*/ 569108 h 708808"/>
              <a:gd name="connsiteX29" fmla="*/ 3276600 w 3886200"/>
              <a:gd name="connsiteY29" fmla="*/ 581808 h 708808"/>
              <a:gd name="connsiteX30" fmla="*/ 3352800 w 3886200"/>
              <a:gd name="connsiteY30" fmla="*/ 594508 h 708808"/>
              <a:gd name="connsiteX31" fmla="*/ 3441700 w 3886200"/>
              <a:gd name="connsiteY31" fmla="*/ 607208 h 708808"/>
              <a:gd name="connsiteX32" fmla="*/ 3517900 w 3886200"/>
              <a:gd name="connsiteY32" fmla="*/ 619908 h 708808"/>
              <a:gd name="connsiteX33" fmla="*/ 3556000 w 3886200"/>
              <a:gd name="connsiteY33" fmla="*/ 632608 h 708808"/>
              <a:gd name="connsiteX34" fmla="*/ 3606800 w 3886200"/>
              <a:gd name="connsiteY34" fmla="*/ 645308 h 708808"/>
              <a:gd name="connsiteX35" fmla="*/ 3644900 w 3886200"/>
              <a:gd name="connsiteY35" fmla="*/ 658008 h 708808"/>
              <a:gd name="connsiteX36" fmla="*/ 3822700 w 3886200"/>
              <a:gd name="connsiteY36" fmla="*/ 683408 h 708808"/>
              <a:gd name="connsiteX37" fmla="*/ 3886200 w 3886200"/>
              <a:gd name="connsiteY37" fmla="*/ 708808 h 70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86200" h="708808">
                <a:moveTo>
                  <a:pt x="0" y="73808"/>
                </a:moveTo>
                <a:lnTo>
                  <a:pt x="101600" y="61108"/>
                </a:lnTo>
                <a:lnTo>
                  <a:pt x="342900" y="35708"/>
                </a:lnTo>
                <a:cubicBezTo>
                  <a:pt x="531622" y="-27199"/>
                  <a:pt x="392343" y="9352"/>
                  <a:pt x="774700" y="23008"/>
                </a:cubicBezTo>
                <a:cubicBezTo>
                  <a:pt x="787400" y="27241"/>
                  <a:pt x="801098" y="29207"/>
                  <a:pt x="812800" y="35708"/>
                </a:cubicBezTo>
                <a:cubicBezTo>
                  <a:pt x="839485" y="50533"/>
                  <a:pt x="859066" y="80521"/>
                  <a:pt x="889000" y="86508"/>
                </a:cubicBezTo>
                <a:lnTo>
                  <a:pt x="952500" y="99208"/>
                </a:lnTo>
                <a:cubicBezTo>
                  <a:pt x="958234" y="98889"/>
                  <a:pt x="1150137" y="108340"/>
                  <a:pt x="1219200" y="73808"/>
                </a:cubicBezTo>
                <a:cubicBezTo>
                  <a:pt x="1232852" y="66982"/>
                  <a:pt x="1244600" y="56875"/>
                  <a:pt x="1257300" y="48408"/>
                </a:cubicBezTo>
                <a:cubicBezTo>
                  <a:pt x="1363133" y="52641"/>
                  <a:pt x="1469133" y="53821"/>
                  <a:pt x="1574800" y="61108"/>
                </a:cubicBezTo>
                <a:cubicBezTo>
                  <a:pt x="1592213" y="62309"/>
                  <a:pt x="1608561" y="70022"/>
                  <a:pt x="1625600" y="73808"/>
                </a:cubicBezTo>
                <a:cubicBezTo>
                  <a:pt x="1748188" y="101050"/>
                  <a:pt x="1627442" y="71636"/>
                  <a:pt x="1765300" y="99208"/>
                </a:cubicBezTo>
                <a:cubicBezTo>
                  <a:pt x="2041898" y="154528"/>
                  <a:pt x="1636323" y="76191"/>
                  <a:pt x="1854200" y="124608"/>
                </a:cubicBezTo>
                <a:cubicBezTo>
                  <a:pt x="1934892" y="142540"/>
                  <a:pt x="2011799" y="143569"/>
                  <a:pt x="2095500" y="150008"/>
                </a:cubicBezTo>
                <a:cubicBezTo>
                  <a:pt x="2129367" y="158475"/>
                  <a:pt x="2168054" y="156044"/>
                  <a:pt x="2197100" y="175408"/>
                </a:cubicBezTo>
                <a:lnTo>
                  <a:pt x="2273300" y="226208"/>
                </a:lnTo>
                <a:cubicBezTo>
                  <a:pt x="2296412" y="295544"/>
                  <a:pt x="2266634" y="241925"/>
                  <a:pt x="2336800" y="277008"/>
                </a:cubicBezTo>
                <a:cubicBezTo>
                  <a:pt x="2364104" y="290660"/>
                  <a:pt x="2387600" y="310875"/>
                  <a:pt x="2413000" y="327808"/>
                </a:cubicBezTo>
                <a:cubicBezTo>
                  <a:pt x="2425700" y="336275"/>
                  <a:pt x="2436620" y="348381"/>
                  <a:pt x="2451100" y="353208"/>
                </a:cubicBezTo>
                <a:cubicBezTo>
                  <a:pt x="2477221" y="361915"/>
                  <a:pt x="2513422" y="375064"/>
                  <a:pt x="2540000" y="378608"/>
                </a:cubicBezTo>
                <a:cubicBezTo>
                  <a:pt x="2586349" y="384788"/>
                  <a:pt x="2633262" y="385845"/>
                  <a:pt x="2679700" y="391308"/>
                </a:cubicBezTo>
                <a:cubicBezTo>
                  <a:pt x="2705274" y="394317"/>
                  <a:pt x="2730500" y="399775"/>
                  <a:pt x="2755900" y="404008"/>
                </a:cubicBezTo>
                <a:cubicBezTo>
                  <a:pt x="2768600" y="412475"/>
                  <a:pt x="2782274" y="419637"/>
                  <a:pt x="2794000" y="429408"/>
                </a:cubicBezTo>
                <a:cubicBezTo>
                  <a:pt x="2807798" y="440906"/>
                  <a:pt x="2816400" y="458786"/>
                  <a:pt x="2832100" y="467508"/>
                </a:cubicBezTo>
                <a:cubicBezTo>
                  <a:pt x="2855505" y="480511"/>
                  <a:pt x="2882900" y="484441"/>
                  <a:pt x="2908300" y="492908"/>
                </a:cubicBezTo>
                <a:cubicBezTo>
                  <a:pt x="2921000" y="497141"/>
                  <a:pt x="2935261" y="498182"/>
                  <a:pt x="2946400" y="505608"/>
                </a:cubicBezTo>
                <a:cubicBezTo>
                  <a:pt x="2959100" y="514075"/>
                  <a:pt x="2970155" y="525792"/>
                  <a:pt x="2984500" y="531008"/>
                </a:cubicBezTo>
                <a:cubicBezTo>
                  <a:pt x="3017307" y="542938"/>
                  <a:pt x="3052982" y="545369"/>
                  <a:pt x="3086100" y="556408"/>
                </a:cubicBezTo>
                <a:cubicBezTo>
                  <a:pt x="3098800" y="560641"/>
                  <a:pt x="3110930" y="567339"/>
                  <a:pt x="3124200" y="569108"/>
                </a:cubicBezTo>
                <a:cubicBezTo>
                  <a:pt x="3174729" y="575845"/>
                  <a:pt x="3225936" y="576179"/>
                  <a:pt x="3276600" y="581808"/>
                </a:cubicBezTo>
                <a:cubicBezTo>
                  <a:pt x="3302193" y="584652"/>
                  <a:pt x="3327349" y="590592"/>
                  <a:pt x="3352800" y="594508"/>
                </a:cubicBezTo>
                <a:cubicBezTo>
                  <a:pt x="3382386" y="599060"/>
                  <a:pt x="3412114" y="602656"/>
                  <a:pt x="3441700" y="607208"/>
                </a:cubicBezTo>
                <a:cubicBezTo>
                  <a:pt x="3467151" y="611124"/>
                  <a:pt x="3492763" y="614322"/>
                  <a:pt x="3517900" y="619908"/>
                </a:cubicBezTo>
                <a:cubicBezTo>
                  <a:pt x="3530968" y="622812"/>
                  <a:pt x="3543128" y="628930"/>
                  <a:pt x="3556000" y="632608"/>
                </a:cubicBezTo>
                <a:cubicBezTo>
                  <a:pt x="3572783" y="637403"/>
                  <a:pt x="3590017" y="640513"/>
                  <a:pt x="3606800" y="645308"/>
                </a:cubicBezTo>
                <a:cubicBezTo>
                  <a:pt x="3619672" y="648986"/>
                  <a:pt x="3631913" y="654761"/>
                  <a:pt x="3644900" y="658008"/>
                </a:cubicBezTo>
                <a:cubicBezTo>
                  <a:pt x="3709598" y="674182"/>
                  <a:pt x="3751576" y="675505"/>
                  <a:pt x="3822700" y="683408"/>
                </a:cubicBezTo>
                <a:cubicBezTo>
                  <a:pt x="3879308" y="697560"/>
                  <a:pt x="3861158" y="683766"/>
                  <a:pt x="3886200" y="708808"/>
                </a:cubicBezTo>
              </a:path>
            </a:pathLst>
          </a:custGeom>
          <a:ln w="28575" cmpd="sng">
            <a:solidFill>
              <a:srgbClr val="FF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latin typeface="Franklin Gothic Book" panose="020B0503020102020204" pitchFamily="34" charset="0"/>
            </a:endParaRPr>
          </a:p>
        </p:txBody>
      </p:sp>
      <p:sp>
        <p:nvSpPr>
          <p:cNvPr id="180" name="Oval 179"/>
          <p:cNvSpPr>
            <a:spLocks noChangeArrowheads="1"/>
          </p:cNvSpPr>
          <p:nvPr/>
        </p:nvSpPr>
        <p:spPr bwMode="auto">
          <a:xfrm>
            <a:off x="5986224" y="2267882"/>
            <a:ext cx="144463" cy="144463"/>
          </a:xfrm>
          <a:prstGeom prst="ellipse">
            <a:avLst/>
          </a:prstGeom>
          <a:solidFill>
            <a:srgbClr val="FFFF99"/>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latin typeface="Franklin Gothic Book" panose="020B0503020102020204" pitchFamily="34" charset="0"/>
            </a:endParaRPr>
          </a:p>
        </p:txBody>
      </p:sp>
      <p:sp>
        <p:nvSpPr>
          <p:cNvPr id="181" name="Oval 180"/>
          <p:cNvSpPr>
            <a:spLocks noChangeArrowheads="1"/>
          </p:cNvSpPr>
          <p:nvPr/>
        </p:nvSpPr>
        <p:spPr bwMode="auto">
          <a:xfrm>
            <a:off x="5376608" y="2801282"/>
            <a:ext cx="144463" cy="144463"/>
          </a:xfrm>
          <a:prstGeom prst="ellipse">
            <a:avLst/>
          </a:prstGeom>
          <a:solidFill>
            <a:srgbClr val="FFFF99"/>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latin typeface="Franklin Gothic Book" panose="020B0503020102020204" pitchFamily="34" charset="0"/>
            </a:endParaRPr>
          </a:p>
        </p:txBody>
      </p:sp>
      <p:sp>
        <p:nvSpPr>
          <p:cNvPr id="182" name="Oval 181"/>
          <p:cNvSpPr>
            <a:spLocks noChangeArrowheads="1"/>
          </p:cNvSpPr>
          <p:nvPr/>
        </p:nvSpPr>
        <p:spPr bwMode="auto">
          <a:xfrm>
            <a:off x="7891194" y="2928282"/>
            <a:ext cx="144463" cy="144463"/>
          </a:xfrm>
          <a:prstGeom prst="ellipse">
            <a:avLst/>
          </a:prstGeom>
          <a:solidFill>
            <a:srgbClr val="FFFF99"/>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latin typeface="Franklin Gothic Book" panose="020B0503020102020204" pitchFamily="34" charset="0"/>
            </a:endParaRPr>
          </a:p>
        </p:txBody>
      </p:sp>
      <p:sp>
        <p:nvSpPr>
          <p:cNvPr id="183" name="Oval 182"/>
          <p:cNvSpPr>
            <a:spLocks noChangeArrowheads="1"/>
          </p:cNvSpPr>
          <p:nvPr/>
        </p:nvSpPr>
        <p:spPr bwMode="auto">
          <a:xfrm>
            <a:off x="8323007" y="2725082"/>
            <a:ext cx="144463" cy="144463"/>
          </a:xfrm>
          <a:prstGeom prst="ellipse">
            <a:avLst/>
          </a:prstGeom>
          <a:solidFill>
            <a:srgbClr val="FFFF99"/>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latin typeface="Franklin Gothic Book" panose="020B0503020102020204" pitchFamily="34" charset="0"/>
            </a:endParaRPr>
          </a:p>
        </p:txBody>
      </p:sp>
      <p:sp>
        <p:nvSpPr>
          <p:cNvPr id="184" name="Freeform 183"/>
          <p:cNvSpPr/>
          <p:nvPr/>
        </p:nvSpPr>
        <p:spPr>
          <a:xfrm>
            <a:off x="4373294" y="4741190"/>
            <a:ext cx="1752600" cy="241302"/>
          </a:xfrm>
          <a:custGeom>
            <a:avLst/>
            <a:gdLst>
              <a:gd name="connsiteX0" fmla="*/ 0 w 1752600"/>
              <a:gd name="connsiteY0" fmla="*/ 241302 h 241302"/>
              <a:gd name="connsiteX1" fmla="*/ 101600 w 1752600"/>
              <a:gd name="connsiteY1" fmla="*/ 203202 h 241302"/>
              <a:gd name="connsiteX2" fmla="*/ 190500 w 1752600"/>
              <a:gd name="connsiteY2" fmla="*/ 177802 h 241302"/>
              <a:gd name="connsiteX3" fmla="*/ 266700 w 1752600"/>
              <a:gd name="connsiteY3" fmla="*/ 152402 h 241302"/>
              <a:gd name="connsiteX4" fmla="*/ 304800 w 1752600"/>
              <a:gd name="connsiteY4" fmla="*/ 139702 h 241302"/>
              <a:gd name="connsiteX5" fmla="*/ 393700 w 1752600"/>
              <a:gd name="connsiteY5" fmla="*/ 127002 h 241302"/>
              <a:gd name="connsiteX6" fmla="*/ 914400 w 1752600"/>
              <a:gd name="connsiteY6" fmla="*/ 127002 h 241302"/>
              <a:gd name="connsiteX7" fmla="*/ 990600 w 1752600"/>
              <a:gd name="connsiteY7" fmla="*/ 114302 h 241302"/>
              <a:gd name="connsiteX8" fmla="*/ 1079500 w 1752600"/>
              <a:gd name="connsiteY8" fmla="*/ 101602 h 241302"/>
              <a:gd name="connsiteX9" fmla="*/ 1219200 w 1752600"/>
              <a:gd name="connsiteY9" fmla="*/ 88902 h 241302"/>
              <a:gd name="connsiteX10" fmla="*/ 1358900 w 1752600"/>
              <a:gd name="connsiteY10" fmla="*/ 50802 h 241302"/>
              <a:gd name="connsiteX11" fmla="*/ 1409700 w 1752600"/>
              <a:gd name="connsiteY11" fmla="*/ 38102 h 241302"/>
              <a:gd name="connsiteX12" fmla="*/ 1587500 w 1752600"/>
              <a:gd name="connsiteY12" fmla="*/ 25402 h 241302"/>
              <a:gd name="connsiteX13" fmla="*/ 1638300 w 1752600"/>
              <a:gd name="connsiteY13" fmla="*/ 12702 h 241302"/>
              <a:gd name="connsiteX14" fmla="*/ 1752600 w 1752600"/>
              <a:gd name="connsiteY14" fmla="*/ 2 h 24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2600" h="241302">
                <a:moveTo>
                  <a:pt x="0" y="241302"/>
                </a:moveTo>
                <a:cubicBezTo>
                  <a:pt x="122512" y="216800"/>
                  <a:pt x="14395" y="246805"/>
                  <a:pt x="101600" y="203202"/>
                </a:cubicBezTo>
                <a:cubicBezTo>
                  <a:pt x="122940" y="192532"/>
                  <a:pt x="170155" y="183906"/>
                  <a:pt x="190500" y="177802"/>
                </a:cubicBezTo>
                <a:cubicBezTo>
                  <a:pt x="216145" y="170109"/>
                  <a:pt x="241300" y="160869"/>
                  <a:pt x="266700" y="152402"/>
                </a:cubicBezTo>
                <a:cubicBezTo>
                  <a:pt x="279400" y="148169"/>
                  <a:pt x="291548" y="141595"/>
                  <a:pt x="304800" y="139702"/>
                </a:cubicBezTo>
                <a:lnTo>
                  <a:pt x="393700" y="127002"/>
                </a:lnTo>
                <a:cubicBezTo>
                  <a:pt x="657891" y="142543"/>
                  <a:pt x="612643" y="147119"/>
                  <a:pt x="914400" y="127002"/>
                </a:cubicBezTo>
                <a:cubicBezTo>
                  <a:pt x="940093" y="125289"/>
                  <a:pt x="965149" y="118218"/>
                  <a:pt x="990600" y="114302"/>
                </a:cubicBezTo>
                <a:cubicBezTo>
                  <a:pt x="1020186" y="109750"/>
                  <a:pt x="1049749" y="104908"/>
                  <a:pt x="1079500" y="101602"/>
                </a:cubicBezTo>
                <a:cubicBezTo>
                  <a:pt x="1125973" y="96438"/>
                  <a:pt x="1172633" y="93135"/>
                  <a:pt x="1219200" y="88902"/>
                </a:cubicBezTo>
                <a:cubicBezTo>
                  <a:pt x="1290418" y="65163"/>
                  <a:pt x="1244313" y="79449"/>
                  <a:pt x="1358900" y="50802"/>
                </a:cubicBezTo>
                <a:cubicBezTo>
                  <a:pt x="1375833" y="46569"/>
                  <a:pt x="1392290" y="39346"/>
                  <a:pt x="1409700" y="38102"/>
                </a:cubicBezTo>
                <a:lnTo>
                  <a:pt x="1587500" y="25402"/>
                </a:lnTo>
                <a:cubicBezTo>
                  <a:pt x="1604433" y="21169"/>
                  <a:pt x="1621083" y="15571"/>
                  <a:pt x="1638300" y="12702"/>
                </a:cubicBezTo>
                <a:cubicBezTo>
                  <a:pt x="1717650" y="-523"/>
                  <a:pt x="1709051" y="2"/>
                  <a:pt x="1752600" y="2"/>
                </a:cubicBezTo>
              </a:path>
            </a:pathLst>
          </a:custGeom>
          <a:ln w="28575" cmpd="sng">
            <a:solidFill>
              <a:srgbClr val="FF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latin typeface="Franklin Gothic Book" panose="020B0503020102020204" pitchFamily="34" charset="0"/>
            </a:endParaRPr>
          </a:p>
        </p:txBody>
      </p:sp>
      <p:sp>
        <p:nvSpPr>
          <p:cNvPr id="185" name="Freeform 184"/>
          <p:cNvSpPr/>
          <p:nvPr/>
        </p:nvSpPr>
        <p:spPr>
          <a:xfrm>
            <a:off x="4258994" y="3666470"/>
            <a:ext cx="2946400" cy="588366"/>
          </a:xfrm>
          <a:custGeom>
            <a:avLst/>
            <a:gdLst>
              <a:gd name="connsiteX0" fmla="*/ 0 w 2946400"/>
              <a:gd name="connsiteY0" fmla="*/ 139700 h 533400"/>
              <a:gd name="connsiteX1" fmla="*/ 279400 w 2946400"/>
              <a:gd name="connsiteY1" fmla="*/ 127000 h 533400"/>
              <a:gd name="connsiteX2" fmla="*/ 368300 w 2946400"/>
              <a:gd name="connsiteY2" fmla="*/ 88900 h 533400"/>
              <a:gd name="connsiteX3" fmla="*/ 406400 w 2946400"/>
              <a:gd name="connsiteY3" fmla="*/ 76200 h 533400"/>
              <a:gd name="connsiteX4" fmla="*/ 508000 w 2946400"/>
              <a:gd name="connsiteY4" fmla="*/ 50800 h 533400"/>
              <a:gd name="connsiteX5" fmla="*/ 584200 w 2946400"/>
              <a:gd name="connsiteY5" fmla="*/ 0 h 533400"/>
              <a:gd name="connsiteX6" fmla="*/ 673100 w 2946400"/>
              <a:gd name="connsiteY6" fmla="*/ 12700 h 533400"/>
              <a:gd name="connsiteX7" fmla="*/ 711200 w 2946400"/>
              <a:gd name="connsiteY7" fmla="*/ 25400 h 533400"/>
              <a:gd name="connsiteX8" fmla="*/ 736600 w 2946400"/>
              <a:gd name="connsiteY8" fmla="*/ 63500 h 533400"/>
              <a:gd name="connsiteX9" fmla="*/ 812800 w 2946400"/>
              <a:gd name="connsiteY9" fmla="*/ 101600 h 533400"/>
              <a:gd name="connsiteX10" fmla="*/ 850900 w 2946400"/>
              <a:gd name="connsiteY10" fmla="*/ 127000 h 533400"/>
              <a:gd name="connsiteX11" fmla="*/ 889000 w 2946400"/>
              <a:gd name="connsiteY11" fmla="*/ 139700 h 533400"/>
              <a:gd name="connsiteX12" fmla="*/ 927100 w 2946400"/>
              <a:gd name="connsiteY12" fmla="*/ 165100 h 533400"/>
              <a:gd name="connsiteX13" fmla="*/ 965200 w 2946400"/>
              <a:gd name="connsiteY13" fmla="*/ 177800 h 533400"/>
              <a:gd name="connsiteX14" fmla="*/ 1003300 w 2946400"/>
              <a:gd name="connsiteY14" fmla="*/ 203200 h 533400"/>
              <a:gd name="connsiteX15" fmla="*/ 1079500 w 2946400"/>
              <a:gd name="connsiteY15" fmla="*/ 228600 h 533400"/>
              <a:gd name="connsiteX16" fmla="*/ 1397000 w 2946400"/>
              <a:gd name="connsiteY16" fmla="*/ 215900 h 533400"/>
              <a:gd name="connsiteX17" fmla="*/ 1447800 w 2946400"/>
              <a:gd name="connsiteY17" fmla="*/ 203200 h 533400"/>
              <a:gd name="connsiteX18" fmla="*/ 1892300 w 2946400"/>
              <a:gd name="connsiteY18" fmla="*/ 215900 h 533400"/>
              <a:gd name="connsiteX19" fmla="*/ 1968500 w 2946400"/>
              <a:gd name="connsiteY19" fmla="*/ 266700 h 533400"/>
              <a:gd name="connsiteX20" fmla="*/ 2006600 w 2946400"/>
              <a:gd name="connsiteY20" fmla="*/ 279400 h 533400"/>
              <a:gd name="connsiteX21" fmla="*/ 2044700 w 2946400"/>
              <a:gd name="connsiteY21" fmla="*/ 304800 h 533400"/>
              <a:gd name="connsiteX22" fmla="*/ 2336800 w 2946400"/>
              <a:gd name="connsiteY22" fmla="*/ 342900 h 533400"/>
              <a:gd name="connsiteX23" fmla="*/ 2463800 w 2946400"/>
              <a:gd name="connsiteY23" fmla="*/ 368300 h 533400"/>
              <a:gd name="connsiteX24" fmla="*/ 2540000 w 2946400"/>
              <a:gd name="connsiteY24" fmla="*/ 393700 h 533400"/>
              <a:gd name="connsiteX25" fmla="*/ 2590800 w 2946400"/>
              <a:gd name="connsiteY25" fmla="*/ 406400 h 533400"/>
              <a:gd name="connsiteX26" fmla="*/ 2679700 w 2946400"/>
              <a:gd name="connsiteY26" fmla="*/ 444500 h 533400"/>
              <a:gd name="connsiteX27" fmla="*/ 2717800 w 2946400"/>
              <a:gd name="connsiteY27" fmla="*/ 457200 h 533400"/>
              <a:gd name="connsiteX28" fmla="*/ 2755900 w 2946400"/>
              <a:gd name="connsiteY28" fmla="*/ 482600 h 533400"/>
              <a:gd name="connsiteX29" fmla="*/ 2832100 w 2946400"/>
              <a:gd name="connsiteY29" fmla="*/ 508000 h 533400"/>
              <a:gd name="connsiteX30" fmla="*/ 2870200 w 2946400"/>
              <a:gd name="connsiteY30" fmla="*/ 520700 h 533400"/>
              <a:gd name="connsiteX31" fmla="*/ 2908300 w 2946400"/>
              <a:gd name="connsiteY31" fmla="*/ 533400 h 533400"/>
              <a:gd name="connsiteX32" fmla="*/ 2946400 w 2946400"/>
              <a:gd name="connsiteY32" fmla="*/ 53340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46400" h="533400">
                <a:moveTo>
                  <a:pt x="0" y="139700"/>
                </a:moveTo>
                <a:cubicBezTo>
                  <a:pt x="93133" y="135467"/>
                  <a:pt x="186445" y="134150"/>
                  <a:pt x="279400" y="127000"/>
                </a:cubicBezTo>
                <a:cubicBezTo>
                  <a:pt x="341874" y="122194"/>
                  <a:pt x="318417" y="113841"/>
                  <a:pt x="368300" y="88900"/>
                </a:cubicBezTo>
                <a:cubicBezTo>
                  <a:pt x="380274" y="82913"/>
                  <a:pt x="393413" y="79447"/>
                  <a:pt x="406400" y="76200"/>
                </a:cubicBezTo>
                <a:cubicBezTo>
                  <a:pt x="426872" y="71082"/>
                  <a:pt x="484248" y="63996"/>
                  <a:pt x="508000" y="50800"/>
                </a:cubicBezTo>
                <a:cubicBezTo>
                  <a:pt x="534685" y="35975"/>
                  <a:pt x="584200" y="0"/>
                  <a:pt x="584200" y="0"/>
                </a:cubicBezTo>
                <a:cubicBezTo>
                  <a:pt x="613833" y="4233"/>
                  <a:pt x="643747" y="6829"/>
                  <a:pt x="673100" y="12700"/>
                </a:cubicBezTo>
                <a:cubicBezTo>
                  <a:pt x="686227" y="15325"/>
                  <a:pt x="700747" y="17037"/>
                  <a:pt x="711200" y="25400"/>
                </a:cubicBezTo>
                <a:cubicBezTo>
                  <a:pt x="723119" y="34935"/>
                  <a:pt x="725807" y="52707"/>
                  <a:pt x="736600" y="63500"/>
                </a:cubicBezTo>
                <a:cubicBezTo>
                  <a:pt x="772996" y="99896"/>
                  <a:pt x="771483" y="80942"/>
                  <a:pt x="812800" y="101600"/>
                </a:cubicBezTo>
                <a:cubicBezTo>
                  <a:pt x="826452" y="108426"/>
                  <a:pt x="837248" y="120174"/>
                  <a:pt x="850900" y="127000"/>
                </a:cubicBezTo>
                <a:cubicBezTo>
                  <a:pt x="862874" y="132987"/>
                  <a:pt x="877026" y="133713"/>
                  <a:pt x="889000" y="139700"/>
                </a:cubicBezTo>
                <a:cubicBezTo>
                  <a:pt x="902652" y="146526"/>
                  <a:pt x="913448" y="158274"/>
                  <a:pt x="927100" y="165100"/>
                </a:cubicBezTo>
                <a:cubicBezTo>
                  <a:pt x="939074" y="171087"/>
                  <a:pt x="953226" y="171813"/>
                  <a:pt x="965200" y="177800"/>
                </a:cubicBezTo>
                <a:cubicBezTo>
                  <a:pt x="978852" y="184626"/>
                  <a:pt x="989352" y="197001"/>
                  <a:pt x="1003300" y="203200"/>
                </a:cubicBezTo>
                <a:cubicBezTo>
                  <a:pt x="1027766" y="214074"/>
                  <a:pt x="1079500" y="228600"/>
                  <a:pt x="1079500" y="228600"/>
                </a:cubicBezTo>
                <a:cubicBezTo>
                  <a:pt x="1185333" y="224367"/>
                  <a:pt x="1291333" y="223187"/>
                  <a:pt x="1397000" y="215900"/>
                </a:cubicBezTo>
                <a:cubicBezTo>
                  <a:pt x="1414413" y="214699"/>
                  <a:pt x="1430346" y="203200"/>
                  <a:pt x="1447800" y="203200"/>
                </a:cubicBezTo>
                <a:cubicBezTo>
                  <a:pt x="1596027" y="203200"/>
                  <a:pt x="1744133" y="211667"/>
                  <a:pt x="1892300" y="215900"/>
                </a:cubicBezTo>
                <a:cubicBezTo>
                  <a:pt x="1917700" y="232833"/>
                  <a:pt x="1939540" y="257047"/>
                  <a:pt x="1968500" y="266700"/>
                </a:cubicBezTo>
                <a:cubicBezTo>
                  <a:pt x="1981200" y="270933"/>
                  <a:pt x="1994626" y="273413"/>
                  <a:pt x="2006600" y="279400"/>
                </a:cubicBezTo>
                <a:cubicBezTo>
                  <a:pt x="2020252" y="286226"/>
                  <a:pt x="2029842" y="301304"/>
                  <a:pt x="2044700" y="304800"/>
                </a:cubicBezTo>
                <a:cubicBezTo>
                  <a:pt x="2124011" y="323461"/>
                  <a:pt x="2250361" y="331375"/>
                  <a:pt x="2336800" y="342900"/>
                </a:cubicBezTo>
                <a:cubicBezTo>
                  <a:pt x="2377994" y="348393"/>
                  <a:pt x="2423417" y="356185"/>
                  <a:pt x="2463800" y="368300"/>
                </a:cubicBezTo>
                <a:cubicBezTo>
                  <a:pt x="2489445" y="375993"/>
                  <a:pt x="2514025" y="387206"/>
                  <a:pt x="2540000" y="393700"/>
                </a:cubicBezTo>
                <a:cubicBezTo>
                  <a:pt x="2556933" y="397933"/>
                  <a:pt x="2574017" y="401605"/>
                  <a:pt x="2590800" y="406400"/>
                </a:cubicBezTo>
                <a:cubicBezTo>
                  <a:pt x="2650368" y="423419"/>
                  <a:pt x="2611967" y="415471"/>
                  <a:pt x="2679700" y="444500"/>
                </a:cubicBezTo>
                <a:cubicBezTo>
                  <a:pt x="2692005" y="449773"/>
                  <a:pt x="2705826" y="451213"/>
                  <a:pt x="2717800" y="457200"/>
                </a:cubicBezTo>
                <a:cubicBezTo>
                  <a:pt x="2731452" y="464026"/>
                  <a:pt x="2741952" y="476401"/>
                  <a:pt x="2755900" y="482600"/>
                </a:cubicBezTo>
                <a:cubicBezTo>
                  <a:pt x="2780366" y="493474"/>
                  <a:pt x="2806700" y="499533"/>
                  <a:pt x="2832100" y="508000"/>
                </a:cubicBezTo>
                <a:lnTo>
                  <a:pt x="2870200" y="520700"/>
                </a:lnTo>
                <a:cubicBezTo>
                  <a:pt x="2882900" y="524933"/>
                  <a:pt x="2894913" y="533400"/>
                  <a:pt x="2908300" y="533400"/>
                </a:cubicBezTo>
                <a:lnTo>
                  <a:pt x="2946400" y="533400"/>
                </a:lnTo>
              </a:path>
            </a:pathLst>
          </a:custGeom>
          <a:ln w="28575" cmpd="sng">
            <a:solidFill>
              <a:srgbClr val="FF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latin typeface="Franklin Gothic Book" panose="020B0503020102020204" pitchFamily="34" charset="0"/>
            </a:endParaRPr>
          </a:p>
        </p:txBody>
      </p:sp>
      <p:sp>
        <p:nvSpPr>
          <p:cNvPr id="186" name="TextBox 185"/>
          <p:cNvSpPr txBox="1"/>
          <p:nvPr/>
        </p:nvSpPr>
        <p:spPr>
          <a:xfrm>
            <a:off x="4144695" y="2201192"/>
            <a:ext cx="769261" cy="33855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latin typeface="Franklin Gothic Book" panose="020B0503020102020204" pitchFamily="34" charset="0"/>
              </a:rPr>
              <a:t>Detour</a:t>
            </a:r>
          </a:p>
        </p:txBody>
      </p:sp>
      <p:sp>
        <p:nvSpPr>
          <p:cNvPr id="187" name="TextBox 186"/>
          <p:cNvSpPr txBox="1"/>
          <p:nvPr/>
        </p:nvSpPr>
        <p:spPr>
          <a:xfrm>
            <a:off x="6087794" y="2124992"/>
            <a:ext cx="939800"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latin typeface="Franklin Gothic Book" panose="020B0503020102020204" pitchFamily="34" charset="0"/>
              </a:rPr>
              <a:t>Fenelon</a:t>
            </a:r>
          </a:p>
        </p:txBody>
      </p:sp>
      <p:sp>
        <p:nvSpPr>
          <p:cNvPr id="188" name="TextBox 187"/>
          <p:cNvSpPr txBox="1"/>
          <p:nvPr/>
        </p:nvSpPr>
        <p:spPr>
          <a:xfrm>
            <a:off x="5211494" y="2534567"/>
            <a:ext cx="508000"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latin typeface="Franklin Gothic Book" panose="020B0503020102020204" pitchFamily="34" charset="0"/>
              </a:rPr>
              <a:t>C-B</a:t>
            </a:r>
          </a:p>
        </p:txBody>
      </p:sp>
      <p:sp>
        <p:nvSpPr>
          <p:cNvPr id="189" name="TextBox 188"/>
          <p:cNvSpPr txBox="1"/>
          <p:nvPr/>
        </p:nvSpPr>
        <p:spPr>
          <a:xfrm>
            <a:off x="6283070" y="2879373"/>
            <a:ext cx="795337"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latin typeface="Franklin Gothic Book" panose="020B0503020102020204" pitchFamily="34" charset="0"/>
              </a:rPr>
              <a:t>Douay</a:t>
            </a:r>
          </a:p>
        </p:txBody>
      </p:sp>
      <p:sp>
        <p:nvSpPr>
          <p:cNvPr id="190" name="TextBox 189"/>
          <p:cNvSpPr txBox="1"/>
          <p:nvPr/>
        </p:nvSpPr>
        <p:spPr>
          <a:xfrm>
            <a:off x="7891194" y="2991767"/>
            <a:ext cx="1587500"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latin typeface="Franklin Gothic Book" panose="020B0503020102020204" pitchFamily="34" charset="0"/>
              </a:rPr>
              <a:t>Lac Bachelor</a:t>
            </a:r>
          </a:p>
        </p:txBody>
      </p:sp>
      <p:sp>
        <p:nvSpPr>
          <p:cNvPr id="191" name="TextBox 190"/>
          <p:cNvSpPr txBox="1"/>
          <p:nvPr/>
        </p:nvSpPr>
        <p:spPr>
          <a:xfrm>
            <a:off x="8399194" y="2572667"/>
            <a:ext cx="167005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Franklin Gothic Book" panose="020B0503020102020204" pitchFamily="34" charset="0"/>
              </a:rPr>
              <a:t>Lac Shortt</a:t>
            </a:r>
          </a:p>
        </p:txBody>
      </p:sp>
      <p:sp>
        <p:nvSpPr>
          <p:cNvPr id="192" name="Oval 191"/>
          <p:cNvSpPr>
            <a:spLocks noChangeArrowheads="1"/>
          </p:cNvSpPr>
          <p:nvPr/>
        </p:nvSpPr>
        <p:spPr bwMode="auto">
          <a:xfrm>
            <a:off x="9227237" y="1993562"/>
            <a:ext cx="144463" cy="144463"/>
          </a:xfrm>
          <a:prstGeom prst="ellipse">
            <a:avLst/>
          </a:prstGeom>
          <a:solidFill>
            <a:srgbClr val="FFFF99"/>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latin typeface="Franklin Gothic Book" panose="020B0503020102020204" pitchFamily="34" charset="0"/>
            </a:endParaRPr>
          </a:p>
        </p:txBody>
      </p:sp>
      <p:sp>
        <p:nvSpPr>
          <p:cNvPr id="193" name="TextBox 192"/>
          <p:cNvSpPr txBox="1"/>
          <p:nvPr/>
        </p:nvSpPr>
        <p:spPr>
          <a:xfrm>
            <a:off x="8660814" y="1698272"/>
            <a:ext cx="1385316" cy="33855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latin typeface="Franklin Gothic Book" panose="020B0503020102020204" pitchFamily="34" charset="0"/>
              </a:rPr>
              <a:t>Chibougamau</a:t>
            </a:r>
          </a:p>
        </p:txBody>
      </p:sp>
      <p:sp>
        <p:nvSpPr>
          <p:cNvPr id="194" name="Freeform 193"/>
          <p:cNvSpPr/>
          <p:nvPr/>
        </p:nvSpPr>
        <p:spPr>
          <a:xfrm>
            <a:off x="2366598" y="5495539"/>
            <a:ext cx="779642" cy="152162"/>
          </a:xfrm>
          <a:custGeom>
            <a:avLst/>
            <a:gdLst>
              <a:gd name="connsiteX0" fmla="*/ 0 w 779642"/>
              <a:gd name="connsiteY0" fmla="*/ 0 h 152162"/>
              <a:gd name="connsiteX1" fmla="*/ 35115 w 779642"/>
              <a:gd name="connsiteY1" fmla="*/ 5852 h 152162"/>
              <a:gd name="connsiteX2" fmla="*/ 87789 w 779642"/>
              <a:gd name="connsiteY2" fmla="*/ 23410 h 152162"/>
              <a:gd name="connsiteX3" fmla="*/ 105347 w 779642"/>
              <a:gd name="connsiteY3" fmla="*/ 29262 h 152162"/>
              <a:gd name="connsiteX4" fmla="*/ 152168 w 779642"/>
              <a:gd name="connsiteY4" fmla="*/ 40967 h 152162"/>
              <a:gd name="connsiteX5" fmla="*/ 175578 w 779642"/>
              <a:gd name="connsiteY5" fmla="*/ 46819 h 152162"/>
              <a:gd name="connsiteX6" fmla="*/ 204842 w 779642"/>
              <a:gd name="connsiteY6" fmla="*/ 70228 h 152162"/>
              <a:gd name="connsiteX7" fmla="*/ 234105 w 779642"/>
              <a:gd name="connsiteY7" fmla="*/ 76081 h 152162"/>
              <a:gd name="connsiteX8" fmla="*/ 251663 w 779642"/>
              <a:gd name="connsiteY8" fmla="*/ 81933 h 152162"/>
              <a:gd name="connsiteX9" fmla="*/ 298484 w 779642"/>
              <a:gd name="connsiteY9" fmla="*/ 93638 h 152162"/>
              <a:gd name="connsiteX10" fmla="*/ 316042 w 779642"/>
              <a:gd name="connsiteY10" fmla="*/ 105343 h 152162"/>
              <a:gd name="connsiteX11" fmla="*/ 368715 w 779642"/>
              <a:gd name="connsiteY11" fmla="*/ 117047 h 152162"/>
              <a:gd name="connsiteX12" fmla="*/ 415536 w 779642"/>
              <a:gd name="connsiteY12" fmla="*/ 122900 h 152162"/>
              <a:gd name="connsiteX13" fmla="*/ 474063 w 779642"/>
              <a:gd name="connsiteY13" fmla="*/ 140457 h 152162"/>
              <a:gd name="connsiteX14" fmla="*/ 690610 w 779642"/>
              <a:gd name="connsiteY14" fmla="*/ 152162 h 152162"/>
              <a:gd name="connsiteX15" fmla="*/ 749136 w 779642"/>
              <a:gd name="connsiteY15" fmla="*/ 146309 h 152162"/>
              <a:gd name="connsiteX16" fmla="*/ 766694 w 779642"/>
              <a:gd name="connsiteY16" fmla="*/ 140457 h 152162"/>
              <a:gd name="connsiteX17" fmla="*/ 778399 w 779642"/>
              <a:gd name="connsiteY17" fmla="*/ 122900 h 152162"/>
              <a:gd name="connsiteX18" fmla="*/ 743283 w 779642"/>
              <a:gd name="connsiteY18" fmla="*/ 134605 h 152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9642" h="152162">
                <a:moveTo>
                  <a:pt x="0" y="0"/>
                </a:moveTo>
                <a:cubicBezTo>
                  <a:pt x="11705" y="1951"/>
                  <a:pt x="23603" y="2974"/>
                  <a:pt x="35115" y="5852"/>
                </a:cubicBezTo>
                <a:cubicBezTo>
                  <a:pt x="35135" y="5857"/>
                  <a:pt x="79000" y="20481"/>
                  <a:pt x="87789" y="23410"/>
                </a:cubicBezTo>
                <a:cubicBezTo>
                  <a:pt x="93642" y="25361"/>
                  <a:pt x="99362" y="27766"/>
                  <a:pt x="105347" y="29262"/>
                </a:cubicBezTo>
                <a:lnTo>
                  <a:pt x="152168" y="40967"/>
                </a:lnTo>
                <a:lnTo>
                  <a:pt x="175578" y="46819"/>
                </a:lnTo>
                <a:cubicBezTo>
                  <a:pt x="184150" y="55390"/>
                  <a:pt x="193028" y="65798"/>
                  <a:pt x="204842" y="70228"/>
                </a:cubicBezTo>
                <a:cubicBezTo>
                  <a:pt x="214156" y="73721"/>
                  <a:pt x="224454" y="73668"/>
                  <a:pt x="234105" y="76081"/>
                </a:cubicBezTo>
                <a:cubicBezTo>
                  <a:pt x="240090" y="77577"/>
                  <a:pt x="245678" y="80437"/>
                  <a:pt x="251663" y="81933"/>
                </a:cubicBezTo>
                <a:lnTo>
                  <a:pt x="298484" y="93638"/>
                </a:lnTo>
                <a:cubicBezTo>
                  <a:pt x="304337" y="97540"/>
                  <a:pt x="309751" y="102197"/>
                  <a:pt x="316042" y="105343"/>
                </a:cubicBezTo>
                <a:cubicBezTo>
                  <a:pt x="329982" y="112313"/>
                  <a:pt x="356128" y="115249"/>
                  <a:pt x="368715" y="117047"/>
                </a:cubicBezTo>
                <a:cubicBezTo>
                  <a:pt x="384285" y="119271"/>
                  <a:pt x="399929" y="120949"/>
                  <a:pt x="415536" y="122900"/>
                </a:cubicBezTo>
                <a:cubicBezTo>
                  <a:pt x="421400" y="124855"/>
                  <a:pt x="462727" y="139628"/>
                  <a:pt x="474063" y="140457"/>
                </a:cubicBezTo>
                <a:cubicBezTo>
                  <a:pt x="546158" y="145732"/>
                  <a:pt x="690610" y="152162"/>
                  <a:pt x="690610" y="152162"/>
                </a:cubicBezTo>
                <a:cubicBezTo>
                  <a:pt x="710119" y="150211"/>
                  <a:pt x="729758" y="149290"/>
                  <a:pt x="749136" y="146309"/>
                </a:cubicBezTo>
                <a:cubicBezTo>
                  <a:pt x="755233" y="145371"/>
                  <a:pt x="761877" y="144311"/>
                  <a:pt x="766694" y="140457"/>
                </a:cubicBezTo>
                <a:cubicBezTo>
                  <a:pt x="772187" y="136063"/>
                  <a:pt x="783373" y="127874"/>
                  <a:pt x="778399" y="122900"/>
                </a:cubicBezTo>
                <a:cubicBezTo>
                  <a:pt x="773792" y="118293"/>
                  <a:pt x="749690" y="131402"/>
                  <a:pt x="743283" y="134605"/>
                </a:cubicBezTo>
              </a:path>
            </a:pathLst>
          </a:custGeom>
          <a:ln>
            <a:solidFill>
              <a:srgbClr val="FF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Franklin Gothic Book" panose="020B0503020102020204" pitchFamily="34" charset="0"/>
            </a:endParaRPr>
          </a:p>
        </p:txBody>
      </p:sp>
      <p:sp>
        <p:nvSpPr>
          <p:cNvPr id="4" name="Rectangle 3"/>
          <p:cNvSpPr/>
          <p:nvPr/>
        </p:nvSpPr>
        <p:spPr>
          <a:xfrm>
            <a:off x="0" y="-1"/>
            <a:ext cx="1219200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Franklin Gothic Book" panose="020B0503020102020204" pitchFamily="34" charset="0"/>
            </a:endParaRPr>
          </a:p>
        </p:txBody>
      </p:sp>
      <p:sp>
        <p:nvSpPr>
          <p:cNvPr id="8" name="Title 1"/>
          <p:cNvSpPr txBox="1">
            <a:spLocks/>
          </p:cNvSpPr>
          <p:nvPr/>
        </p:nvSpPr>
        <p:spPr>
          <a:xfrm>
            <a:off x="0" y="-219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a:solidFill>
                  <a:schemeClr val="bg1"/>
                </a:solidFill>
                <a:latin typeface="Franklin Gothic Book" panose="020B0503020102020204" pitchFamily="34" charset="0"/>
              </a:rPr>
              <a:t>Proximity to </a:t>
            </a:r>
            <a:r>
              <a:rPr lang="en-CA" dirty="0" smtClean="0">
                <a:solidFill>
                  <a:schemeClr val="bg1"/>
                </a:solidFill>
                <a:latin typeface="Franklin Gothic Book" panose="020B0503020102020204" pitchFamily="34" charset="0"/>
              </a:rPr>
              <a:t>transcrustal </a:t>
            </a:r>
            <a:r>
              <a:rPr lang="en-CA" dirty="0">
                <a:solidFill>
                  <a:schemeClr val="bg1"/>
                </a:solidFill>
                <a:latin typeface="Franklin Gothic Book" panose="020B0503020102020204" pitchFamily="34" charset="0"/>
              </a:rPr>
              <a:t>structures</a:t>
            </a:r>
          </a:p>
        </p:txBody>
      </p:sp>
      <p:sp>
        <p:nvSpPr>
          <p:cNvPr id="15" name="TextBox 14"/>
          <p:cNvSpPr txBox="1"/>
          <p:nvPr/>
        </p:nvSpPr>
        <p:spPr>
          <a:xfrm>
            <a:off x="6237307" y="1208594"/>
            <a:ext cx="184666" cy="369332"/>
          </a:xfrm>
          <a:prstGeom prst="rect">
            <a:avLst/>
          </a:prstGeom>
          <a:noFill/>
        </p:spPr>
        <p:txBody>
          <a:bodyPr wrap="none" rtlCol="0">
            <a:spAutoFit/>
          </a:bodyPr>
          <a:lstStyle/>
          <a:p>
            <a:endParaRPr lang="en-US" dirty="0">
              <a:latin typeface="Franklin Gothic Book" panose="020B0503020102020204" pitchFamily="34" charset="0"/>
            </a:endParaRPr>
          </a:p>
        </p:txBody>
      </p:sp>
      <p:sp>
        <p:nvSpPr>
          <p:cNvPr id="16" name="TextBox 15"/>
          <p:cNvSpPr txBox="1"/>
          <p:nvPr/>
        </p:nvSpPr>
        <p:spPr>
          <a:xfrm>
            <a:off x="8891607" y="5866319"/>
            <a:ext cx="184666" cy="369332"/>
          </a:xfrm>
          <a:prstGeom prst="rect">
            <a:avLst/>
          </a:prstGeom>
          <a:noFill/>
        </p:spPr>
        <p:txBody>
          <a:bodyPr wrap="none" rtlCol="0">
            <a:spAutoFit/>
          </a:bodyPr>
          <a:lstStyle/>
          <a:p>
            <a:endParaRPr lang="en-US" dirty="0">
              <a:latin typeface="Franklin Gothic Book" panose="020B0503020102020204" pitchFamily="34" charset="0"/>
            </a:endParaRPr>
          </a:p>
        </p:txBody>
      </p:sp>
      <p:sp>
        <p:nvSpPr>
          <p:cNvPr id="23" name="TextBox 22"/>
          <p:cNvSpPr txBox="1"/>
          <p:nvPr/>
        </p:nvSpPr>
        <p:spPr>
          <a:xfrm>
            <a:off x="4589224" y="1512878"/>
            <a:ext cx="184666"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latin typeface="Franklin Gothic Book" panose="020B0503020102020204" pitchFamily="34" charset="0"/>
            </a:endParaRPr>
          </a:p>
        </p:txBody>
      </p:sp>
      <p:sp>
        <p:nvSpPr>
          <p:cNvPr id="44" name="Oval 43"/>
          <p:cNvSpPr>
            <a:spLocks noChangeArrowheads="1"/>
          </p:cNvSpPr>
          <p:nvPr/>
        </p:nvSpPr>
        <p:spPr bwMode="auto">
          <a:xfrm>
            <a:off x="8076981" y="4920461"/>
            <a:ext cx="144463" cy="144463"/>
          </a:xfrm>
          <a:prstGeom prst="ellipse">
            <a:avLst/>
          </a:prstGeom>
          <a:solidFill>
            <a:srgbClr val="FFFF99"/>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latin typeface="Franklin Gothic Book" panose="020B0503020102020204" pitchFamily="34" charset="0"/>
            </a:endParaRPr>
          </a:p>
        </p:txBody>
      </p:sp>
      <p:sp>
        <p:nvSpPr>
          <p:cNvPr id="45" name="TextBox 44"/>
          <p:cNvSpPr txBox="1"/>
          <p:nvPr/>
        </p:nvSpPr>
        <p:spPr>
          <a:xfrm>
            <a:off x="8222237" y="4780039"/>
            <a:ext cx="1433406" cy="369332"/>
          </a:xfrm>
          <a:prstGeom prst="rect">
            <a:avLst/>
          </a:prstGeom>
          <a:noFill/>
        </p:spPr>
        <p:txBody>
          <a:bodyPr wrap="none" rtlCol="0">
            <a:spAutoFit/>
          </a:bodyPr>
          <a:lstStyle/>
          <a:p>
            <a:r>
              <a:rPr lang="en-US" dirty="0">
                <a:latin typeface="Franklin Gothic Book" panose="020B0503020102020204" pitchFamily="34" charset="0"/>
              </a:rPr>
              <a:t>Gold Deposit</a:t>
            </a:r>
          </a:p>
        </p:txBody>
      </p:sp>
      <p:sp>
        <p:nvSpPr>
          <p:cNvPr id="50" name="Rectangle 98"/>
          <p:cNvSpPr>
            <a:spLocks noChangeArrowheads="1"/>
          </p:cNvSpPr>
          <p:nvPr/>
        </p:nvSpPr>
        <p:spPr bwMode="auto">
          <a:xfrm>
            <a:off x="1913175" y="3625588"/>
            <a:ext cx="531589" cy="57492"/>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Franklin Gothic Book" panose="020B0503020102020204" pitchFamily="34" charset="0"/>
            </a:endParaRPr>
          </a:p>
        </p:txBody>
      </p:sp>
      <p:sp>
        <p:nvSpPr>
          <p:cNvPr id="51" name="Text Box 102"/>
          <p:cNvSpPr txBox="1">
            <a:spLocks noChangeArrowheads="1"/>
          </p:cNvSpPr>
          <p:nvPr/>
        </p:nvSpPr>
        <p:spPr bwMode="auto">
          <a:xfrm>
            <a:off x="1802212" y="3271235"/>
            <a:ext cx="814647" cy="369332"/>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CA" dirty="0">
                <a:latin typeface="Franklin Gothic Book" panose="020B0503020102020204" pitchFamily="34" charset="0"/>
              </a:rPr>
              <a:t>50 km</a:t>
            </a:r>
          </a:p>
        </p:txBody>
      </p:sp>
      <p:sp>
        <p:nvSpPr>
          <p:cNvPr id="52" name="Text Box 113"/>
          <p:cNvSpPr txBox="1">
            <a:spLocks noChangeArrowheads="1"/>
          </p:cNvSpPr>
          <p:nvPr/>
        </p:nvSpPr>
        <p:spPr bwMode="auto">
          <a:xfrm>
            <a:off x="1895659" y="2732592"/>
            <a:ext cx="107950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CA" sz="1400" b="1" dirty="0">
                <a:latin typeface="Franklin Gothic Book" panose="020B0503020102020204" pitchFamily="34" charset="0"/>
              </a:rPr>
              <a:t>Turbidites</a:t>
            </a:r>
          </a:p>
        </p:txBody>
      </p:sp>
      <p:sp>
        <p:nvSpPr>
          <p:cNvPr id="53" name="Line 114"/>
          <p:cNvSpPr>
            <a:spLocks noChangeShapeType="1"/>
          </p:cNvSpPr>
          <p:nvPr/>
        </p:nvSpPr>
        <p:spPr bwMode="auto">
          <a:xfrm>
            <a:off x="2738357" y="3004522"/>
            <a:ext cx="433387" cy="269081"/>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latin typeface="Franklin Gothic Book" panose="020B0503020102020204" pitchFamily="34" charset="0"/>
            </a:endParaRPr>
          </a:p>
        </p:txBody>
      </p:sp>
      <p:sp>
        <p:nvSpPr>
          <p:cNvPr id="57" name="TextBox 56"/>
          <p:cNvSpPr txBox="1"/>
          <p:nvPr/>
        </p:nvSpPr>
        <p:spPr>
          <a:xfrm>
            <a:off x="1196370" y="5858695"/>
            <a:ext cx="9688066" cy="338554"/>
          </a:xfrm>
          <a:prstGeom prst="rect">
            <a:avLst/>
          </a:prstGeom>
          <a:noFill/>
        </p:spPr>
        <p:txBody>
          <a:bodyPr wrap="square" rtlCol="0">
            <a:spAutoFit/>
          </a:bodyPr>
          <a:lstStyle/>
          <a:p>
            <a:pPr algn="ctr"/>
            <a:r>
              <a:rPr lang="en-US" sz="1600" dirty="0" smtClean="0">
                <a:latin typeface="Franklin Gothic Book" panose="020B0503020102020204" pitchFamily="34" charset="0"/>
              </a:rPr>
              <a:t>Linear </a:t>
            </a:r>
            <a:r>
              <a:rPr lang="en-US" sz="1600" dirty="0">
                <a:latin typeface="Franklin Gothic Book" panose="020B0503020102020204" pitchFamily="34" charset="0"/>
              </a:rPr>
              <a:t>distribution of 2695-2685 sedimentary cover = Preservation within early synorogenic extensional basin?</a:t>
            </a:r>
          </a:p>
        </p:txBody>
      </p:sp>
      <p:sp>
        <p:nvSpPr>
          <p:cNvPr id="58" name="Text Box 7"/>
          <p:cNvSpPr txBox="1">
            <a:spLocks noChangeArrowheads="1"/>
          </p:cNvSpPr>
          <p:nvPr/>
        </p:nvSpPr>
        <p:spPr bwMode="auto">
          <a:xfrm>
            <a:off x="1301396" y="1482819"/>
            <a:ext cx="9144000"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fr-CA" sz="1200" dirty="0">
                <a:solidFill>
                  <a:srgbClr val="000000"/>
                </a:solidFill>
                <a:latin typeface="Franklin Gothic Book" panose="020B0503020102020204" pitchFamily="34" charset="0"/>
              </a:rPr>
              <a:t>Joanisse, 1994; Mueller et al., 1996; Ayer et al., 2002; Davis, 2002; Ayer et al., 2003; David et al., 2012</a:t>
            </a:r>
          </a:p>
        </p:txBody>
      </p:sp>
      <p:sp>
        <p:nvSpPr>
          <p:cNvPr id="59" name="Text Box 112"/>
          <p:cNvSpPr txBox="1">
            <a:spLocks noChangeArrowheads="1"/>
          </p:cNvSpPr>
          <p:nvPr/>
        </p:nvSpPr>
        <p:spPr bwMode="auto">
          <a:xfrm>
            <a:off x="1301396" y="1087238"/>
            <a:ext cx="9144000" cy="430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fr-CA" sz="2200" dirty="0">
                <a:latin typeface="Franklin Gothic Book" panose="020B0503020102020204" pitchFamily="34" charset="0"/>
              </a:rPr>
              <a:t>Widespread </a:t>
            </a:r>
            <a:r>
              <a:rPr lang="fr-CA" sz="2200" dirty="0" smtClean="0">
                <a:latin typeface="Franklin Gothic Book" panose="020B0503020102020204" pitchFamily="34" charset="0"/>
              </a:rPr>
              <a:t>sedimentary successions</a:t>
            </a:r>
            <a:r>
              <a:rPr lang="fr-CA" sz="2200" dirty="0">
                <a:latin typeface="Franklin Gothic Book" panose="020B0503020102020204" pitchFamily="34" charset="0"/>
              </a:rPr>
              <a:t>: 2695 – 2685 Ma</a:t>
            </a:r>
          </a:p>
        </p:txBody>
      </p:sp>
      <p:sp>
        <p:nvSpPr>
          <p:cNvPr id="195" name="Oval 194"/>
          <p:cNvSpPr>
            <a:spLocks noChangeArrowheads="1"/>
          </p:cNvSpPr>
          <p:nvPr/>
        </p:nvSpPr>
        <p:spPr bwMode="auto">
          <a:xfrm>
            <a:off x="4868605" y="2318682"/>
            <a:ext cx="144463" cy="144463"/>
          </a:xfrm>
          <a:prstGeom prst="ellipse">
            <a:avLst/>
          </a:prstGeom>
          <a:solidFill>
            <a:srgbClr val="FFFF99"/>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latin typeface="Franklin Gothic Book" panose="020B0503020102020204" pitchFamily="34" charset="0"/>
            </a:endParaRPr>
          </a:p>
        </p:txBody>
      </p:sp>
      <p:sp>
        <p:nvSpPr>
          <p:cNvPr id="196" name="Oval 195"/>
          <p:cNvSpPr>
            <a:spLocks noChangeArrowheads="1"/>
          </p:cNvSpPr>
          <p:nvPr/>
        </p:nvSpPr>
        <p:spPr bwMode="auto">
          <a:xfrm>
            <a:off x="6303695" y="2852082"/>
            <a:ext cx="144463" cy="144463"/>
          </a:xfrm>
          <a:prstGeom prst="ellipse">
            <a:avLst/>
          </a:prstGeom>
          <a:solidFill>
            <a:srgbClr val="FFFF99"/>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latin typeface="Franklin Gothic Book" panose="020B0503020102020204" pitchFamily="34" charset="0"/>
            </a:endParaRPr>
          </a:p>
        </p:txBody>
      </p:sp>
      <p:sp>
        <p:nvSpPr>
          <p:cNvPr id="197" name="Freeform 196"/>
          <p:cNvSpPr/>
          <p:nvPr/>
        </p:nvSpPr>
        <p:spPr>
          <a:xfrm>
            <a:off x="8753931" y="2452409"/>
            <a:ext cx="1205641" cy="175747"/>
          </a:xfrm>
          <a:custGeom>
            <a:avLst/>
            <a:gdLst>
              <a:gd name="connsiteX0" fmla="*/ 0 w 1205641"/>
              <a:gd name="connsiteY0" fmla="*/ 0 h 175747"/>
              <a:gd name="connsiteX1" fmla="*/ 52674 w 1205641"/>
              <a:gd name="connsiteY1" fmla="*/ 5853 h 175747"/>
              <a:gd name="connsiteX2" fmla="*/ 70232 w 1205641"/>
              <a:gd name="connsiteY2" fmla="*/ 11705 h 175747"/>
              <a:gd name="connsiteX3" fmla="*/ 292631 w 1205641"/>
              <a:gd name="connsiteY3" fmla="*/ 17557 h 175747"/>
              <a:gd name="connsiteX4" fmla="*/ 316042 w 1205641"/>
              <a:gd name="connsiteY4" fmla="*/ 23410 h 175747"/>
              <a:gd name="connsiteX5" fmla="*/ 333600 w 1205641"/>
              <a:gd name="connsiteY5" fmla="*/ 29262 h 175747"/>
              <a:gd name="connsiteX6" fmla="*/ 433095 w 1205641"/>
              <a:gd name="connsiteY6" fmla="*/ 46819 h 175747"/>
              <a:gd name="connsiteX7" fmla="*/ 491621 w 1205641"/>
              <a:gd name="connsiteY7" fmla="*/ 52672 h 175747"/>
              <a:gd name="connsiteX8" fmla="*/ 596968 w 1205641"/>
              <a:gd name="connsiteY8" fmla="*/ 76081 h 175747"/>
              <a:gd name="connsiteX9" fmla="*/ 614526 w 1205641"/>
              <a:gd name="connsiteY9" fmla="*/ 81933 h 175747"/>
              <a:gd name="connsiteX10" fmla="*/ 661347 w 1205641"/>
              <a:gd name="connsiteY10" fmla="*/ 93638 h 175747"/>
              <a:gd name="connsiteX11" fmla="*/ 708168 w 1205641"/>
              <a:gd name="connsiteY11" fmla="*/ 105343 h 175747"/>
              <a:gd name="connsiteX12" fmla="*/ 725726 w 1205641"/>
              <a:gd name="connsiteY12" fmla="*/ 117048 h 175747"/>
              <a:gd name="connsiteX13" fmla="*/ 743284 w 1205641"/>
              <a:gd name="connsiteY13" fmla="*/ 122900 h 175747"/>
              <a:gd name="connsiteX14" fmla="*/ 754989 w 1205641"/>
              <a:gd name="connsiteY14" fmla="*/ 140457 h 175747"/>
              <a:gd name="connsiteX15" fmla="*/ 807663 w 1205641"/>
              <a:gd name="connsiteY15" fmla="*/ 158014 h 175747"/>
              <a:gd name="connsiteX16" fmla="*/ 825221 w 1205641"/>
              <a:gd name="connsiteY16" fmla="*/ 163867 h 175747"/>
              <a:gd name="connsiteX17" fmla="*/ 842779 w 1205641"/>
              <a:gd name="connsiteY17" fmla="*/ 175571 h 175747"/>
              <a:gd name="connsiteX18" fmla="*/ 1059326 w 1205641"/>
              <a:gd name="connsiteY18" fmla="*/ 163867 h 175747"/>
              <a:gd name="connsiteX19" fmla="*/ 1094442 w 1205641"/>
              <a:gd name="connsiteY19" fmla="*/ 152162 h 175747"/>
              <a:gd name="connsiteX20" fmla="*/ 1141263 w 1205641"/>
              <a:gd name="connsiteY20" fmla="*/ 140457 h 175747"/>
              <a:gd name="connsiteX21" fmla="*/ 1205641 w 1205641"/>
              <a:gd name="connsiteY21" fmla="*/ 122900 h 1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5641" h="175747">
                <a:moveTo>
                  <a:pt x="0" y="0"/>
                </a:moveTo>
                <a:cubicBezTo>
                  <a:pt x="17558" y="1951"/>
                  <a:pt x="35248" y="2949"/>
                  <a:pt x="52674" y="5853"/>
                </a:cubicBezTo>
                <a:cubicBezTo>
                  <a:pt x="58759" y="6867"/>
                  <a:pt x="64070" y="11404"/>
                  <a:pt x="70232" y="11705"/>
                </a:cubicBezTo>
                <a:cubicBezTo>
                  <a:pt x="144303" y="15318"/>
                  <a:pt x="218498" y="15606"/>
                  <a:pt x="292631" y="17557"/>
                </a:cubicBezTo>
                <a:cubicBezTo>
                  <a:pt x="300435" y="19508"/>
                  <a:pt x="308308" y="21200"/>
                  <a:pt x="316042" y="23410"/>
                </a:cubicBezTo>
                <a:cubicBezTo>
                  <a:pt x="321974" y="25105"/>
                  <a:pt x="327615" y="27766"/>
                  <a:pt x="333600" y="29262"/>
                </a:cubicBezTo>
                <a:cubicBezTo>
                  <a:pt x="353711" y="34289"/>
                  <a:pt x="430414" y="46551"/>
                  <a:pt x="433095" y="46819"/>
                </a:cubicBezTo>
                <a:cubicBezTo>
                  <a:pt x="452604" y="48770"/>
                  <a:pt x="472232" y="49764"/>
                  <a:pt x="491621" y="52672"/>
                </a:cubicBezTo>
                <a:cubicBezTo>
                  <a:pt x="508499" y="55204"/>
                  <a:pt x="577279" y="69519"/>
                  <a:pt x="596968" y="76081"/>
                </a:cubicBezTo>
                <a:cubicBezTo>
                  <a:pt x="602821" y="78032"/>
                  <a:pt x="608574" y="80310"/>
                  <a:pt x="614526" y="81933"/>
                </a:cubicBezTo>
                <a:cubicBezTo>
                  <a:pt x="630047" y="86166"/>
                  <a:pt x="645572" y="90483"/>
                  <a:pt x="661347" y="93638"/>
                </a:cubicBezTo>
                <a:cubicBezTo>
                  <a:pt x="696659" y="100701"/>
                  <a:pt x="681173" y="96346"/>
                  <a:pt x="708168" y="105343"/>
                </a:cubicBezTo>
                <a:cubicBezTo>
                  <a:pt x="714021" y="109245"/>
                  <a:pt x="719435" y="113902"/>
                  <a:pt x="725726" y="117048"/>
                </a:cubicBezTo>
                <a:cubicBezTo>
                  <a:pt x="731244" y="119807"/>
                  <a:pt x="738467" y="119046"/>
                  <a:pt x="743284" y="122900"/>
                </a:cubicBezTo>
                <a:cubicBezTo>
                  <a:pt x="748777" y="127294"/>
                  <a:pt x="750015" y="135484"/>
                  <a:pt x="754989" y="140457"/>
                </a:cubicBezTo>
                <a:cubicBezTo>
                  <a:pt x="771448" y="156916"/>
                  <a:pt x="784120" y="154091"/>
                  <a:pt x="807663" y="158014"/>
                </a:cubicBezTo>
                <a:cubicBezTo>
                  <a:pt x="813516" y="159965"/>
                  <a:pt x="819703" y="161108"/>
                  <a:pt x="825221" y="163867"/>
                </a:cubicBezTo>
                <a:cubicBezTo>
                  <a:pt x="831512" y="167012"/>
                  <a:pt x="835750" y="175301"/>
                  <a:pt x="842779" y="175571"/>
                </a:cubicBezTo>
                <a:cubicBezTo>
                  <a:pt x="883974" y="177155"/>
                  <a:pt x="1006222" y="167660"/>
                  <a:pt x="1059326" y="163867"/>
                </a:cubicBezTo>
                <a:cubicBezTo>
                  <a:pt x="1071031" y="159965"/>
                  <a:pt x="1082343" y="154582"/>
                  <a:pt x="1094442" y="152162"/>
                </a:cubicBezTo>
                <a:cubicBezTo>
                  <a:pt x="1129754" y="145099"/>
                  <a:pt x="1114268" y="149454"/>
                  <a:pt x="1141263" y="140457"/>
                </a:cubicBezTo>
                <a:cubicBezTo>
                  <a:pt x="1169856" y="111864"/>
                  <a:pt x="1150544" y="122900"/>
                  <a:pt x="1205641" y="122900"/>
                </a:cubicBezTo>
              </a:path>
            </a:pathLst>
          </a:custGeom>
          <a:ln>
            <a:solidFill>
              <a:srgbClr val="FF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n>
                <a:solidFill>
                  <a:srgbClr val="FF0000"/>
                </a:solidFill>
              </a:ln>
              <a:latin typeface="Franklin Gothic Book" panose="020B0503020102020204" pitchFamily="34" charset="0"/>
            </a:endParaRPr>
          </a:p>
        </p:txBody>
      </p:sp>
      <p:pic>
        <p:nvPicPr>
          <p:cNvPr id="46" name="Picture 4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82060" y="95702"/>
            <a:ext cx="2485963" cy="695035"/>
          </a:xfrm>
          <a:prstGeom prst="rect">
            <a:avLst/>
          </a:prstGeom>
        </p:spPr>
      </p:pic>
      <p:sp>
        <p:nvSpPr>
          <p:cNvPr id="47" name="TextBox 46"/>
          <p:cNvSpPr txBox="1"/>
          <p:nvPr/>
        </p:nvSpPr>
        <p:spPr>
          <a:xfrm>
            <a:off x="8456150" y="6581001"/>
            <a:ext cx="3785780" cy="276999"/>
          </a:xfrm>
          <a:prstGeom prst="rect">
            <a:avLst/>
          </a:prstGeom>
          <a:noFill/>
        </p:spPr>
        <p:txBody>
          <a:bodyPr wrap="none" rtlCol="0">
            <a:spAutoFit/>
          </a:bodyPr>
          <a:lstStyle/>
          <a:p>
            <a:r>
              <a:rPr lang="en-US" sz="1200" dirty="0" smtClean="0">
                <a:latin typeface="Franklin Gothic Book" panose="020B0503020102020204" pitchFamily="34" charset="0"/>
              </a:rPr>
              <a:t>Gibson (2017); Map modified </a:t>
            </a:r>
            <a:r>
              <a:rPr lang="en-US" sz="1200" dirty="0">
                <a:latin typeface="Franklin Gothic Book" panose="020B0503020102020204" pitchFamily="34" charset="0"/>
              </a:rPr>
              <a:t>after Goutier et al</a:t>
            </a:r>
            <a:r>
              <a:rPr lang="en-US" sz="1200" dirty="0" smtClean="0">
                <a:latin typeface="Franklin Gothic Book" panose="020B0503020102020204" pitchFamily="34" charset="0"/>
              </a:rPr>
              <a:t>. (2007)</a:t>
            </a:r>
            <a:endParaRPr lang="en-US" sz="1200" dirty="0">
              <a:latin typeface="Franklin Gothic Book" panose="020B0503020102020204" pitchFamily="34" charset="0"/>
            </a:endParaRPr>
          </a:p>
        </p:txBody>
      </p:sp>
    </p:spTree>
    <p:extLst>
      <p:ext uri="{BB962C8B-B14F-4D97-AF65-F5344CB8AC3E}">
        <p14:creationId xmlns:p14="http://schemas.microsoft.com/office/powerpoint/2010/main" val="58713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P spid="5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Franklin Gothic Book" panose="020B0503020102020204" pitchFamily="34" charset="0"/>
            </a:endParaRPr>
          </a:p>
        </p:txBody>
      </p:sp>
      <p:sp>
        <p:nvSpPr>
          <p:cNvPr id="8" name="Title 1"/>
          <p:cNvSpPr txBox="1">
            <a:spLocks/>
          </p:cNvSpPr>
          <p:nvPr/>
        </p:nvSpPr>
        <p:spPr>
          <a:xfrm>
            <a:off x="0" y="-219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a:solidFill>
                  <a:schemeClr val="bg1"/>
                </a:solidFill>
                <a:latin typeface="Franklin Gothic Book" panose="020B0503020102020204" pitchFamily="34" charset="0"/>
              </a:rPr>
              <a:t>Proximity </a:t>
            </a:r>
            <a:r>
              <a:rPr lang="en-CA" dirty="0" smtClean="0">
                <a:solidFill>
                  <a:schemeClr val="bg1"/>
                </a:solidFill>
                <a:latin typeface="Franklin Gothic Book" panose="020B0503020102020204" pitchFamily="34" charset="0"/>
              </a:rPr>
              <a:t>to transcrustal </a:t>
            </a:r>
            <a:r>
              <a:rPr lang="en-CA" dirty="0">
                <a:solidFill>
                  <a:schemeClr val="bg1"/>
                </a:solidFill>
                <a:latin typeface="Franklin Gothic Book" panose="020B0503020102020204" pitchFamily="34" charset="0"/>
              </a:rPr>
              <a:t>structures</a:t>
            </a:r>
          </a:p>
        </p:txBody>
      </p:sp>
      <p:sp>
        <p:nvSpPr>
          <p:cNvPr id="125" name="Content Placeholder 1"/>
          <p:cNvSpPr>
            <a:spLocks noGrp="1"/>
          </p:cNvSpPr>
          <p:nvPr/>
        </p:nvSpPr>
        <p:spPr bwMode="auto">
          <a:xfrm>
            <a:off x="2109777" y="1771115"/>
            <a:ext cx="8229600" cy="40362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defRPr sz="3600">
                <a:solidFill>
                  <a:schemeClr val="bg1"/>
                </a:solidFill>
                <a:latin typeface="+mn-lt"/>
                <a:ea typeface="+mn-ea"/>
                <a:cs typeface="+mn-cs"/>
              </a:defRPr>
            </a:lvl1pPr>
            <a:lvl2pPr marL="742950" indent="-285750" algn="l" rtl="0" fontAlgn="base">
              <a:spcBef>
                <a:spcPct val="20000"/>
              </a:spcBef>
              <a:spcAft>
                <a:spcPct val="0"/>
              </a:spcAft>
              <a:buChar char="–"/>
              <a:defRPr sz="3200">
                <a:solidFill>
                  <a:schemeClr val="bg1"/>
                </a:solidFill>
                <a:latin typeface="+mn-lt"/>
                <a:ea typeface="+mn-ea"/>
              </a:defRPr>
            </a:lvl2pPr>
            <a:lvl3pPr marL="1143000" indent="-228600" algn="l" rtl="0" fontAlgn="base">
              <a:spcBef>
                <a:spcPct val="20000"/>
              </a:spcBef>
              <a:spcAft>
                <a:spcPct val="0"/>
              </a:spcAft>
              <a:buChar char="•"/>
              <a:defRPr sz="2800">
                <a:solidFill>
                  <a:schemeClr val="bg1"/>
                </a:solidFill>
                <a:latin typeface="+mn-lt"/>
                <a:ea typeface="+mn-ea"/>
              </a:defRPr>
            </a:lvl3pPr>
            <a:lvl4pPr marL="1600200" indent="-228600" algn="l" rtl="0" fontAlgn="base">
              <a:spcBef>
                <a:spcPct val="20000"/>
              </a:spcBef>
              <a:spcAft>
                <a:spcPct val="0"/>
              </a:spcAft>
              <a:buChar char="–"/>
              <a:defRPr sz="2400">
                <a:solidFill>
                  <a:schemeClr val="bg1"/>
                </a:solidFill>
                <a:latin typeface="+mn-lt"/>
                <a:ea typeface="+mn-ea"/>
              </a:defRPr>
            </a:lvl4pPr>
            <a:lvl5pPr marL="2057400" indent="-228600" algn="l" rtl="0" fontAlgn="base">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a:lstStyle>
          <a:p>
            <a:endParaRPr lang="en-US" dirty="0">
              <a:latin typeface="Franklin Gothic Book" panose="020B0503020102020204" pitchFamily="34" charset="0"/>
            </a:endParaRPr>
          </a:p>
        </p:txBody>
      </p:sp>
      <p:sp>
        <p:nvSpPr>
          <p:cNvPr id="126" name="Slide Number Placeholder 2"/>
          <p:cNvSpPr>
            <a:spLocks noGrp="1"/>
          </p:cNvSpPr>
          <p:nvPr>
            <p:ph type="sldNum" sz="quarter" idx="10"/>
          </p:nvPr>
        </p:nvSpPr>
        <p:spPr>
          <a:xfrm>
            <a:off x="2479665" y="5895424"/>
            <a:ext cx="360362" cy="216694"/>
          </a:xfrm>
        </p:spPr>
        <p:txBody>
          <a:bodyPr/>
          <a:lstStyle/>
          <a:p>
            <a:fld id="{ED73B920-A733-3C41-873C-CA0B6A28F111}" type="slidenum">
              <a:rPr lang="fr-CA">
                <a:latin typeface="Franklin Gothic Book" panose="020B0503020102020204" pitchFamily="34" charset="0"/>
              </a:rPr>
              <a:pPr/>
              <a:t>36</a:t>
            </a:fld>
            <a:endParaRPr lang="fr-CA" dirty="0">
              <a:latin typeface="Franklin Gothic Book" panose="020B0503020102020204" pitchFamily="34" charset="0"/>
            </a:endParaRPr>
          </a:p>
        </p:txBody>
      </p:sp>
      <p:sp>
        <p:nvSpPr>
          <p:cNvPr id="129" name="TextBox 128"/>
          <p:cNvSpPr txBox="1"/>
          <p:nvPr/>
        </p:nvSpPr>
        <p:spPr>
          <a:xfrm>
            <a:off x="4865677" y="1950883"/>
            <a:ext cx="184666" cy="369332"/>
          </a:xfrm>
          <a:prstGeom prst="rect">
            <a:avLst/>
          </a:prstGeom>
          <a:noFill/>
        </p:spPr>
        <p:txBody>
          <a:bodyPr wrap="none" rtlCol="0">
            <a:spAutoFit/>
          </a:bodyPr>
          <a:lstStyle/>
          <a:p>
            <a:endParaRPr lang="en-US" dirty="0">
              <a:latin typeface="Franklin Gothic Book" panose="020B0503020102020204" pitchFamily="34" charset="0"/>
            </a:endParaRPr>
          </a:p>
        </p:txBody>
      </p:sp>
      <p:sp>
        <p:nvSpPr>
          <p:cNvPr id="130" name="TextBox 129"/>
          <p:cNvSpPr txBox="1"/>
          <p:nvPr/>
        </p:nvSpPr>
        <p:spPr>
          <a:xfrm>
            <a:off x="8393773" y="6083974"/>
            <a:ext cx="2405980" cy="276999"/>
          </a:xfrm>
          <a:prstGeom prst="rect">
            <a:avLst/>
          </a:prstGeom>
          <a:noFill/>
        </p:spPr>
        <p:txBody>
          <a:bodyPr wrap="none" rtlCol="0">
            <a:spAutoFit/>
          </a:bodyPr>
          <a:lstStyle/>
          <a:p>
            <a:r>
              <a:rPr lang="en-US" sz="1200" dirty="0">
                <a:latin typeface="Franklin Gothic Book" panose="020B0503020102020204" pitchFamily="34" charset="0"/>
              </a:rPr>
              <a:t>Modified after Goutier et al., 2007</a:t>
            </a:r>
          </a:p>
        </p:txBody>
      </p:sp>
      <p:sp>
        <p:nvSpPr>
          <p:cNvPr id="131" name="TextBox 130"/>
          <p:cNvSpPr txBox="1"/>
          <p:nvPr/>
        </p:nvSpPr>
        <p:spPr>
          <a:xfrm>
            <a:off x="6338877" y="1198408"/>
            <a:ext cx="184666" cy="369332"/>
          </a:xfrm>
          <a:prstGeom prst="rect">
            <a:avLst/>
          </a:prstGeom>
          <a:noFill/>
        </p:spPr>
        <p:txBody>
          <a:bodyPr wrap="none" rtlCol="0">
            <a:spAutoFit/>
          </a:bodyPr>
          <a:lstStyle/>
          <a:p>
            <a:endParaRPr lang="en-US" dirty="0">
              <a:latin typeface="Franklin Gothic Book" panose="020B0503020102020204" pitchFamily="34" charset="0"/>
            </a:endParaRPr>
          </a:p>
        </p:txBody>
      </p:sp>
      <p:sp>
        <p:nvSpPr>
          <p:cNvPr id="132" name="TextBox 131"/>
          <p:cNvSpPr txBox="1"/>
          <p:nvPr/>
        </p:nvSpPr>
        <p:spPr>
          <a:xfrm>
            <a:off x="8993177" y="5856133"/>
            <a:ext cx="184666" cy="369332"/>
          </a:xfrm>
          <a:prstGeom prst="rect">
            <a:avLst/>
          </a:prstGeom>
          <a:noFill/>
        </p:spPr>
        <p:txBody>
          <a:bodyPr wrap="none" rtlCol="0">
            <a:spAutoFit/>
          </a:bodyPr>
          <a:lstStyle/>
          <a:p>
            <a:endParaRPr lang="en-US" dirty="0">
              <a:latin typeface="Franklin Gothic Book" panose="020B0503020102020204" pitchFamily="34" charset="0"/>
            </a:endParaRPr>
          </a:p>
        </p:txBody>
      </p:sp>
      <p:sp>
        <p:nvSpPr>
          <p:cNvPr id="133" name="TextBox 132"/>
          <p:cNvSpPr txBox="1"/>
          <p:nvPr/>
        </p:nvSpPr>
        <p:spPr>
          <a:xfrm>
            <a:off x="1698549" y="5126545"/>
            <a:ext cx="9021702" cy="646331"/>
          </a:xfrm>
          <a:prstGeom prst="rect">
            <a:avLst/>
          </a:prstGeom>
          <a:noFill/>
        </p:spPr>
        <p:txBody>
          <a:bodyPr wrap="square" rtlCol="0">
            <a:spAutoFit/>
          </a:bodyPr>
          <a:lstStyle/>
          <a:p>
            <a:endParaRPr lang="en-US" dirty="0">
              <a:latin typeface="Franklin Gothic Book" panose="020B0503020102020204" pitchFamily="34" charset="0"/>
            </a:endParaRPr>
          </a:p>
          <a:p>
            <a:pPr algn="ctr"/>
            <a:endParaRPr lang="en-US" dirty="0">
              <a:latin typeface="Franklin Gothic Book" panose="020B0503020102020204" pitchFamily="34" charset="0"/>
            </a:endParaRPr>
          </a:p>
        </p:txBody>
      </p:sp>
      <p:sp>
        <p:nvSpPr>
          <p:cNvPr id="134" name="Content Placeholder 1"/>
          <p:cNvSpPr>
            <a:spLocks noGrp="1"/>
          </p:cNvSpPr>
          <p:nvPr/>
        </p:nvSpPr>
        <p:spPr bwMode="auto">
          <a:xfrm>
            <a:off x="1934894" y="1262979"/>
            <a:ext cx="8229600" cy="538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latin typeface="Franklin Gothic Book" panose="020B0503020102020204" pitchFamily="34" charset="0"/>
            </a:endParaRPr>
          </a:p>
        </p:txBody>
      </p:sp>
      <p:pic>
        <p:nvPicPr>
          <p:cNvPr id="135" name="Picture 134" descr="assemblage ON-QC 2694-268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46024" y="1882210"/>
            <a:ext cx="8280400" cy="3897312"/>
          </a:xfrm>
          <a:prstGeom prst="rect">
            <a:avLst/>
          </a:prstGeom>
          <a:noFill/>
          <a:extLst>
            <a:ext uri="{909E8E84-426E-40dd-AFC4-6F175D3DCCD1}">
              <a14:hiddenFill xmlns="" xmlns:a14="http://schemas.microsoft.com/office/drawing/2010/main">
                <a:solidFill>
                  <a:srgbClr val="FFFFFF"/>
                </a:solidFill>
              </a14:hiddenFill>
            </a:ext>
          </a:extLst>
        </p:spPr>
      </p:pic>
      <p:sp>
        <p:nvSpPr>
          <p:cNvPr id="140" name="TextBox 139"/>
          <p:cNvSpPr txBox="1"/>
          <p:nvPr/>
        </p:nvSpPr>
        <p:spPr>
          <a:xfrm>
            <a:off x="4690794" y="1502692"/>
            <a:ext cx="184666"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latin typeface="Franklin Gothic Book" panose="020B0503020102020204" pitchFamily="34" charset="0"/>
            </a:endParaRPr>
          </a:p>
        </p:txBody>
      </p:sp>
      <p:sp>
        <p:nvSpPr>
          <p:cNvPr id="141" name="Freeform 140"/>
          <p:cNvSpPr/>
          <p:nvPr/>
        </p:nvSpPr>
        <p:spPr>
          <a:xfrm>
            <a:off x="4957494" y="2043791"/>
            <a:ext cx="5105400" cy="508000"/>
          </a:xfrm>
          <a:custGeom>
            <a:avLst/>
            <a:gdLst>
              <a:gd name="connsiteX0" fmla="*/ 0 w 5105400"/>
              <a:gd name="connsiteY0" fmla="*/ 368300 h 508000"/>
              <a:gd name="connsiteX1" fmla="*/ 63500 w 5105400"/>
              <a:gd name="connsiteY1" fmla="*/ 355600 h 508000"/>
              <a:gd name="connsiteX2" fmla="*/ 266700 w 5105400"/>
              <a:gd name="connsiteY2" fmla="*/ 393700 h 508000"/>
              <a:gd name="connsiteX3" fmla="*/ 355600 w 5105400"/>
              <a:gd name="connsiteY3" fmla="*/ 406400 h 508000"/>
              <a:gd name="connsiteX4" fmla="*/ 520700 w 5105400"/>
              <a:gd name="connsiteY4" fmla="*/ 393700 h 508000"/>
              <a:gd name="connsiteX5" fmla="*/ 584200 w 5105400"/>
              <a:gd name="connsiteY5" fmla="*/ 381000 h 508000"/>
              <a:gd name="connsiteX6" fmla="*/ 635000 w 5105400"/>
              <a:gd name="connsiteY6" fmla="*/ 368300 h 508000"/>
              <a:gd name="connsiteX7" fmla="*/ 787400 w 5105400"/>
              <a:gd name="connsiteY7" fmla="*/ 355600 h 508000"/>
              <a:gd name="connsiteX8" fmla="*/ 901700 w 5105400"/>
              <a:gd name="connsiteY8" fmla="*/ 342900 h 508000"/>
              <a:gd name="connsiteX9" fmla="*/ 1155700 w 5105400"/>
              <a:gd name="connsiteY9" fmla="*/ 355600 h 508000"/>
              <a:gd name="connsiteX10" fmla="*/ 1231900 w 5105400"/>
              <a:gd name="connsiteY10" fmla="*/ 381000 h 508000"/>
              <a:gd name="connsiteX11" fmla="*/ 1308100 w 5105400"/>
              <a:gd name="connsiteY11" fmla="*/ 393700 h 508000"/>
              <a:gd name="connsiteX12" fmla="*/ 1384300 w 5105400"/>
              <a:gd name="connsiteY12" fmla="*/ 431800 h 508000"/>
              <a:gd name="connsiteX13" fmla="*/ 1435100 w 5105400"/>
              <a:gd name="connsiteY13" fmla="*/ 457200 h 508000"/>
              <a:gd name="connsiteX14" fmla="*/ 1485900 w 5105400"/>
              <a:gd name="connsiteY14" fmla="*/ 469900 h 508000"/>
              <a:gd name="connsiteX15" fmla="*/ 1689100 w 5105400"/>
              <a:gd name="connsiteY15" fmla="*/ 495300 h 508000"/>
              <a:gd name="connsiteX16" fmla="*/ 1943100 w 5105400"/>
              <a:gd name="connsiteY16" fmla="*/ 508000 h 508000"/>
              <a:gd name="connsiteX17" fmla="*/ 2133600 w 5105400"/>
              <a:gd name="connsiteY17" fmla="*/ 495300 h 508000"/>
              <a:gd name="connsiteX18" fmla="*/ 2209800 w 5105400"/>
              <a:gd name="connsiteY18" fmla="*/ 482600 h 508000"/>
              <a:gd name="connsiteX19" fmla="*/ 2425700 w 5105400"/>
              <a:gd name="connsiteY19" fmla="*/ 469900 h 508000"/>
              <a:gd name="connsiteX20" fmla="*/ 2501900 w 5105400"/>
              <a:gd name="connsiteY20" fmla="*/ 419100 h 508000"/>
              <a:gd name="connsiteX21" fmla="*/ 2616200 w 5105400"/>
              <a:gd name="connsiteY21" fmla="*/ 393700 h 508000"/>
              <a:gd name="connsiteX22" fmla="*/ 2857500 w 5105400"/>
              <a:gd name="connsiteY22" fmla="*/ 368300 h 508000"/>
              <a:gd name="connsiteX23" fmla="*/ 2971800 w 5105400"/>
              <a:gd name="connsiteY23" fmla="*/ 330200 h 508000"/>
              <a:gd name="connsiteX24" fmla="*/ 3009900 w 5105400"/>
              <a:gd name="connsiteY24" fmla="*/ 317500 h 508000"/>
              <a:gd name="connsiteX25" fmla="*/ 3048000 w 5105400"/>
              <a:gd name="connsiteY25" fmla="*/ 304800 h 508000"/>
              <a:gd name="connsiteX26" fmla="*/ 3149600 w 5105400"/>
              <a:gd name="connsiteY26" fmla="*/ 317500 h 508000"/>
              <a:gd name="connsiteX27" fmla="*/ 3200400 w 5105400"/>
              <a:gd name="connsiteY27" fmla="*/ 355600 h 508000"/>
              <a:gd name="connsiteX28" fmla="*/ 3238500 w 5105400"/>
              <a:gd name="connsiteY28" fmla="*/ 368300 h 508000"/>
              <a:gd name="connsiteX29" fmla="*/ 3276600 w 5105400"/>
              <a:gd name="connsiteY29" fmla="*/ 393700 h 508000"/>
              <a:gd name="connsiteX30" fmla="*/ 3352800 w 5105400"/>
              <a:gd name="connsiteY30" fmla="*/ 419100 h 508000"/>
              <a:gd name="connsiteX31" fmla="*/ 3390900 w 5105400"/>
              <a:gd name="connsiteY31" fmla="*/ 431800 h 508000"/>
              <a:gd name="connsiteX32" fmla="*/ 3556000 w 5105400"/>
              <a:gd name="connsiteY32" fmla="*/ 419100 h 508000"/>
              <a:gd name="connsiteX33" fmla="*/ 3632200 w 5105400"/>
              <a:gd name="connsiteY33" fmla="*/ 393700 h 508000"/>
              <a:gd name="connsiteX34" fmla="*/ 3670300 w 5105400"/>
              <a:gd name="connsiteY34" fmla="*/ 381000 h 508000"/>
              <a:gd name="connsiteX35" fmla="*/ 3708400 w 5105400"/>
              <a:gd name="connsiteY35" fmla="*/ 368300 h 508000"/>
              <a:gd name="connsiteX36" fmla="*/ 3746500 w 5105400"/>
              <a:gd name="connsiteY36" fmla="*/ 342900 h 508000"/>
              <a:gd name="connsiteX37" fmla="*/ 3822700 w 5105400"/>
              <a:gd name="connsiteY37" fmla="*/ 317500 h 508000"/>
              <a:gd name="connsiteX38" fmla="*/ 3898900 w 5105400"/>
              <a:gd name="connsiteY38" fmla="*/ 292100 h 508000"/>
              <a:gd name="connsiteX39" fmla="*/ 3937000 w 5105400"/>
              <a:gd name="connsiteY39" fmla="*/ 279400 h 508000"/>
              <a:gd name="connsiteX40" fmla="*/ 3975100 w 5105400"/>
              <a:gd name="connsiteY40" fmla="*/ 266700 h 508000"/>
              <a:gd name="connsiteX41" fmla="*/ 4000500 w 5105400"/>
              <a:gd name="connsiteY41" fmla="*/ 228600 h 508000"/>
              <a:gd name="connsiteX42" fmla="*/ 4076700 w 5105400"/>
              <a:gd name="connsiteY42" fmla="*/ 177800 h 508000"/>
              <a:gd name="connsiteX43" fmla="*/ 4089400 w 5105400"/>
              <a:gd name="connsiteY43" fmla="*/ 139700 h 508000"/>
              <a:gd name="connsiteX44" fmla="*/ 4203700 w 5105400"/>
              <a:gd name="connsiteY44" fmla="*/ 76200 h 508000"/>
              <a:gd name="connsiteX45" fmla="*/ 4241800 w 5105400"/>
              <a:gd name="connsiteY45" fmla="*/ 50800 h 508000"/>
              <a:gd name="connsiteX46" fmla="*/ 4279900 w 5105400"/>
              <a:gd name="connsiteY46" fmla="*/ 38100 h 508000"/>
              <a:gd name="connsiteX47" fmla="*/ 4318000 w 5105400"/>
              <a:gd name="connsiteY47" fmla="*/ 12700 h 508000"/>
              <a:gd name="connsiteX48" fmla="*/ 4495800 w 5105400"/>
              <a:gd name="connsiteY48" fmla="*/ 0 h 508000"/>
              <a:gd name="connsiteX49" fmla="*/ 4800600 w 5105400"/>
              <a:gd name="connsiteY49" fmla="*/ 12700 h 508000"/>
              <a:gd name="connsiteX50" fmla="*/ 4876800 w 5105400"/>
              <a:gd name="connsiteY50" fmla="*/ 38100 h 508000"/>
              <a:gd name="connsiteX51" fmla="*/ 5105400 w 5105400"/>
              <a:gd name="connsiteY51" fmla="*/ 25400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05400" h="508000">
                <a:moveTo>
                  <a:pt x="0" y="368300"/>
                </a:moveTo>
                <a:cubicBezTo>
                  <a:pt x="21167" y="364067"/>
                  <a:pt x="41914" y="355600"/>
                  <a:pt x="63500" y="355600"/>
                </a:cubicBezTo>
                <a:cubicBezTo>
                  <a:pt x="356551" y="355600"/>
                  <a:pt x="62406" y="364515"/>
                  <a:pt x="266700" y="393700"/>
                </a:cubicBezTo>
                <a:lnTo>
                  <a:pt x="355600" y="406400"/>
                </a:lnTo>
                <a:cubicBezTo>
                  <a:pt x="410633" y="402167"/>
                  <a:pt x="465842" y="399795"/>
                  <a:pt x="520700" y="393700"/>
                </a:cubicBezTo>
                <a:cubicBezTo>
                  <a:pt x="542154" y="391316"/>
                  <a:pt x="563128" y="385683"/>
                  <a:pt x="584200" y="381000"/>
                </a:cubicBezTo>
                <a:cubicBezTo>
                  <a:pt x="601239" y="377214"/>
                  <a:pt x="617680" y="370465"/>
                  <a:pt x="635000" y="368300"/>
                </a:cubicBezTo>
                <a:cubicBezTo>
                  <a:pt x="685582" y="361977"/>
                  <a:pt x="736654" y="360433"/>
                  <a:pt x="787400" y="355600"/>
                </a:cubicBezTo>
                <a:cubicBezTo>
                  <a:pt x="825562" y="351966"/>
                  <a:pt x="863600" y="347133"/>
                  <a:pt x="901700" y="342900"/>
                </a:cubicBezTo>
                <a:cubicBezTo>
                  <a:pt x="986367" y="347133"/>
                  <a:pt x="1071486" y="345883"/>
                  <a:pt x="1155700" y="355600"/>
                </a:cubicBezTo>
                <a:cubicBezTo>
                  <a:pt x="1182297" y="358669"/>
                  <a:pt x="1205490" y="376598"/>
                  <a:pt x="1231900" y="381000"/>
                </a:cubicBezTo>
                <a:lnTo>
                  <a:pt x="1308100" y="393700"/>
                </a:lnTo>
                <a:cubicBezTo>
                  <a:pt x="1381319" y="442513"/>
                  <a:pt x="1310688" y="400252"/>
                  <a:pt x="1384300" y="431800"/>
                </a:cubicBezTo>
                <a:cubicBezTo>
                  <a:pt x="1401701" y="439258"/>
                  <a:pt x="1417373" y="450553"/>
                  <a:pt x="1435100" y="457200"/>
                </a:cubicBezTo>
                <a:cubicBezTo>
                  <a:pt x="1451443" y="463329"/>
                  <a:pt x="1468784" y="466477"/>
                  <a:pt x="1485900" y="469900"/>
                </a:cubicBezTo>
                <a:cubicBezTo>
                  <a:pt x="1551430" y="483006"/>
                  <a:pt x="1623441" y="490923"/>
                  <a:pt x="1689100" y="495300"/>
                </a:cubicBezTo>
                <a:cubicBezTo>
                  <a:pt x="1773685" y="500939"/>
                  <a:pt x="1858433" y="503767"/>
                  <a:pt x="1943100" y="508000"/>
                </a:cubicBezTo>
                <a:cubicBezTo>
                  <a:pt x="2006600" y="503767"/>
                  <a:pt x="2070246" y="501334"/>
                  <a:pt x="2133600" y="495300"/>
                </a:cubicBezTo>
                <a:cubicBezTo>
                  <a:pt x="2159234" y="492859"/>
                  <a:pt x="2184146" y="484831"/>
                  <a:pt x="2209800" y="482600"/>
                </a:cubicBezTo>
                <a:cubicBezTo>
                  <a:pt x="2281620" y="476355"/>
                  <a:pt x="2353733" y="474133"/>
                  <a:pt x="2425700" y="469900"/>
                </a:cubicBezTo>
                <a:cubicBezTo>
                  <a:pt x="2544655" y="430248"/>
                  <a:pt x="2368715" y="495206"/>
                  <a:pt x="2501900" y="419100"/>
                </a:cubicBezTo>
                <a:cubicBezTo>
                  <a:pt x="2511302" y="413727"/>
                  <a:pt x="2612679" y="394287"/>
                  <a:pt x="2616200" y="393700"/>
                </a:cubicBezTo>
                <a:cubicBezTo>
                  <a:pt x="2715746" y="377109"/>
                  <a:pt x="2743077" y="377835"/>
                  <a:pt x="2857500" y="368300"/>
                </a:cubicBezTo>
                <a:lnTo>
                  <a:pt x="2971800" y="330200"/>
                </a:lnTo>
                <a:lnTo>
                  <a:pt x="3009900" y="317500"/>
                </a:lnTo>
                <a:lnTo>
                  <a:pt x="3048000" y="304800"/>
                </a:lnTo>
                <a:cubicBezTo>
                  <a:pt x="3081867" y="309033"/>
                  <a:pt x="3117221" y="306707"/>
                  <a:pt x="3149600" y="317500"/>
                </a:cubicBezTo>
                <a:cubicBezTo>
                  <a:pt x="3169680" y="324193"/>
                  <a:pt x="3182022" y="345098"/>
                  <a:pt x="3200400" y="355600"/>
                </a:cubicBezTo>
                <a:cubicBezTo>
                  <a:pt x="3212023" y="362242"/>
                  <a:pt x="3226526" y="362313"/>
                  <a:pt x="3238500" y="368300"/>
                </a:cubicBezTo>
                <a:cubicBezTo>
                  <a:pt x="3252152" y="375126"/>
                  <a:pt x="3262652" y="387501"/>
                  <a:pt x="3276600" y="393700"/>
                </a:cubicBezTo>
                <a:cubicBezTo>
                  <a:pt x="3301066" y="404574"/>
                  <a:pt x="3327400" y="410633"/>
                  <a:pt x="3352800" y="419100"/>
                </a:cubicBezTo>
                <a:lnTo>
                  <a:pt x="3390900" y="431800"/>
                </a:lnTo>
                <a:cubicBezTo>
                  <a:pt x="3445933" y="427567"/>
                  <a:pt x="3501480" y="427708"/>
                  <a:pt x="3556000" y="419100"/>
                </a:cubicBezTo>
                <a:cubicBezTo>
                  <a:pt x="3582446" y="414924"/>
                  <a:pt x="3606800" y="402167"/>
                  <a:pt x="3632200" y="393700"/>
                </a:cubicBezTo>
                <a:lnTo>
                  <a:pt x="3670300" y="381000"/>
                </a:lnTo>
                <a:cubicBezTo>
                  <a:pt x="3683000" y="376767"/>
                  <a:pt x="3697261" y="375726"/>
                  <a:pt x="3708400" y="368300"/>
                </a:cubicBezTo>
                <a:cubicBezTo>
                  <a:pt x="3721100" y="359833"/>
                  <a:pt x="3732552" y="349099"/>
                  <a:pt x="3746500" y="342900"/>
                </a:cubicBezTo>
                <a:cubicBezTo>
                  <a:pt x="3770966" y="332026"/>
                  <a:pt x="3797300" y="325967"/>
                  <a:pt x="3822700" y="317500"/>
                </a:cubicBezTo>
                <a:lnTo>
                  <a:pt x="3898900" y="292100"/>
                </a:lnTo>
                <a:lnTo>
                  <a:pt x="3937000" y="279400"/>
                </a:lnTo>
                <a:lnTo>
                  <a:pt x="3975100" y="266700"/>
                </a:lnTo>
                <a:cubicBezTo>
                  <a:pt x="3983567" y="254000"/>
                  <a:pt x="3989013" y="238651"/>
                  <a:pt x="4000500" y="228600"/>
                </a:cubicBezTo>
                <a:cubicBezTo>
                  <a:pt x="4023474" y="208498"/>
                  <a:pt x="4076700" y="177800"/>
                  <a:pt x="4076700" y="177800"/>
                </a:cubicBezTo>
                <a:cubicBezTo>
                  <a:pt x="4080933" y="165100"/>
                  <a:pt x="4079934" y="149166"/>
                  <a:pt x="4089400" y="139700"/>
                </a:cubicBezTo>
                <a:cubicBezTo>
                  <a:pt x="4169487" y="59613"/>
                  <a:pt x="4139820" y="108140"/>
                  <a:pt x="4203700" y="76200"/>
                </a:cubicBezTo>
                <a:cubicBezTo>
                  <a:pt x="4217352" y="69374"/>
                  <a:pt x="4228148" y="57626"/>
                  <a:pt x="4241800" y="50800"/>
                </a:cubicBezTo>
                <a:cubicBezTo>
                  <a:pt x="4253774" y="44813"/>
                  <a:pt x="4267926" y="44087"/>
                  <a:pt x="4279900" y="38100"/>
                </a:cubicBezTo>
                <a:cubicBezTo>
                  <a:pt x="4293552" y="31274"/>
                  <a:pt x="4302969" y="15353"/>
                  <a:pt x="4318000" y="12700"/>
                </a:cubicBezTo>
                <a:cubicBezTo>
                  <a:pt x="4376514" y="2374"/>
                  <a:pt x="4436533" y="4233"/>
                  <a:pt x="4495800" y="0"/>
                </a:cubicBezTo>
                <a:cubicBezTo>
                  <a:pt x="4597400" y="4233"/>
                  <a:pt x="4699417" y="2582"/>
                  <a:pt x="4800600" y="12700"/>
                </a:cubicBezTo>
                <a:cubicBezTo>
                  <a:pt x="4827241" y="15364"/>
                  <a:pt x="4876800" y="38100"/>
                  <a:pt x="4876800" y="38100"/>
                </a:cubicBezTo>
                <a:lnTo>
                  <a:pt x="5105400" y="25400"/>
                </a:lnTo>
              </a:path>
            </a:pathLst>
          </a:custGeom>
          <a:ln w="28575" cmpd="sng">
            <a:solidFill>
              <a:srgbClr val="FF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latin typeface="Franklin Gothic Book" panose="020B0503020102020204" pitchFamily="34" charset="0"/>
            </a:endParaRPr>
          </a:p>
        </p:txBody>
      </p:sp>
      <p:sp>
        <p:nvSpPr>
          <p:cNvPr id="142" name="Freeform 141"/>
          <p:cNvSpPr/>
          <p:nvPr/>
        </p:nvSpPr>
        <p:spPr>
          <a:xfrm>
            <a:off x="5059094" y="2810794"/>
            <a:ext cx="4597400" cy="317500"/>
          </a:xfrm>
          <a:custGeom>
            <a:avLst/>
            <a:gdLst>
              <a:gd name="connsiteX0" fmla="*/ 0 w 4597400"/>
              <a:gd name="connsiteY0" fmla="*/ 139700 h 317500"/>
              <a:gd name="connsiteX1" fmla="*/ 63500 w 4597400"/>
              <a:gd name="connsiteY1" fmla="*/ 127000 h 317500"/>
              <a:gd name="connsiteX2" fmla="*/ 127000 w 4597400"/>
              <a:gd name="connsiteY2" fmla="*/ 25400 h 317500"/>
              <a:gd name="connsiteX3" fmla="*/ 177800 w 4597400"/>
              <a:gd name="connsiteY3" fmla="*/ 12700 h 317500"/>
              <a:gd name="connsiteX4" fmla="*/ 342900 w 4597400"/>
              <a:gd name="connsiteY4" fmla="*/ 38100 h 317500"/>
              <a:gd name="connsiteX5" fmla="*/ 546100 w 4597400"/>
              <a:gd name="connsiteY5" fmla="*/ 76200 h 317500"/>
              <a:gd name="connsiteX6" fmla="*/ 787400 w 4597400"/>
              <a:gd name="connsiteY6" fmla="*/ 63500 h 317500"/>
              <a:gd name="connsiteX7" fmla="*/ 914400 w 4597400"/>
              <a:gd name="connsiteY7" fmla="*/ 38100 h 317500"/>
              <a:gd name="connsiteX8" fmla="*/ 1104900 w 4597400"/>
              <a:gd name="connsiteY8" fmla="*/ 50800 h 317500"/>
              <a:gd name="connsiteX9" fmla="*/ 1143000 w 4597400"/>
              <a:gd name="connsiteY9" fmla="*/ 63500 h 317500"/>
              <a:gd name="connsiteX10" fmla="*/ 1193800 w 4597400"/>
              <a:gd name="connsiteY10" fmla="*/ 76200 h 317500"/>
              <a:gd name="connsiteX11" fmla="*/ 1257300 w 4597400"/>
              <a:gd name="connsiteY11" fmla="*/ 88900 h 317500"/>
              <a:gd name="connsiteX12" fmla="*/ 1333500 w 4597400"/>
              <a:gd name="connsiteY12" fmla="*/ 114300 h 317500"/>
              <a:gd name="connsiteX13" fmla="*/ 1371600 w 4597400"/>
              <a:gd name="connsiteY13" fmla="*/ 127000 h 317500"/>
              <a:gd name="connsiteX14" fmla="*/ 1435100 w 4597400"/>
              <a:gd name="connsiteY14" fmla="*/ 139700 h 317500"/>
              <a:gd name="connsiteX15" fmla="*/ 1485900 w 4597400"/>
              <a:gd name="connsiteY15" fmla="*/ 152400 h 317500"/>
              <a:gd name="connsiteX16" fmla="*/ 1574800 w 4597400"/>
              <a:gd name="connsiteY16" fmla="*/ 165100 h 317500"/>
              <a:gd name="connsiteX17" fmla="*/ 1638300 w 4597400"/>
              <a:gd name="connsiteY17" fmla="*/ 177800 h 317500"/>
              <a:gd name="connsiteX18" fmla="*/ 1676400 w 4597400"/>
              <a:gd name="connsiteY18" fmla="*/ 190500 h 317500"/>
              <a:gd name="connsiteX19" fmla="*/ 1803400 w 4597400"/>
              <a:gd name="connsiteY19" fmla="*/ 203200 h 317500"/>
              <a:gd name="connsiteX20" fmla="*/ 1930400 w 4597400"/>
              <a:gd name="connsiteY20" fmla="*/ 228600 h 317500"/>
              <a:gd name="connsiteX21" fmla="*/ 2019300 w 4597400"/>
              <a:gd name="connsiteY21" fmla="*/ 254000 h 317500"/>
              <a:gd name="connsiteX22" fmla="*/ 2070100 w 4597400"/>
              <a:gd name="connsiteY22" fmla="*/ 266700 h 317500"/>
              <a:gd name="connsiteX23" fmla="*/ 2146300 w 4597400"/>
              <a:gd name="connsiteY23" fmla="*/ 279400 h 317500"/>
              <a:gd name="connsiteX24" fmla="*/ 2222500 w 4597400"/>
              <a:gd name="connsiteY24" fmla="*/ 304800 h 317500"/>
              <a:gd name="connsiteX25" fmla="*/ 2260600 w 4597400"/>
              <a:gd name="connsiteY25" fmla="*/ 317500 h 317500"/>
              <a:gd name="connsiteX26" fmla="*/ 2476500 w 4597400"/>
              <a:gd name="connsiteY26" fmla="*/ 304800 h 317500"/>
              <a:gd name="connsiteX27" fmla="*/ 2552700 w 4597400"/>
              <a:gd name="connsiteY27" fmla="*/ 279400 h 317500"/>
              <a:gd name="connsiteX28" fmla="*/ 2641600 w 4597400"/>
              <a:gd name="connsiteY28" fmla="*/ 241300 h 317500"/>
              <a:gd name="connsiteX29" fmla="*/ 2717800 w 4597400"/>
              <a:gd name="connsiteY29" fmla="*/ 190500 h 317500"/>
              <a:gd name="connsiteX30" fmla="*/ 2908300 w 4597400"/>
              <a:gd name="connsiteY30" fmla="*/ 165100 h 317500"/>
              <a:gd name="connsiteX31" fmla="*/ 2984500 w 4597400"/>
              <a:gd name="connsiteY31" fmla="*/ 139700 h 317500"/>
              <a:gd name="connsiteX32" fmla="*/ 3022600 w 4597400"/>
              <a:gd name="connsiteY32" fmla="*/ 127000 h 317500"/>
              <a:gd name="connsiteX33" fmla="*/ 3060700 w 4597400"/>
              <a:gd name="connsiteY33" fmla="*/ 101600 h 317500"/>
              <a:gd name="connsiteX34" fmla="*/ 3098800 w 4597400"/>
              <a:gd name="connsiteY34" fmla="*/ 88900 h 317500"/>
              <a:gd name="connsiteX35" fmla="*/ 3175000 w 4597400"/>
              <a:gd name="connsiteY35" fmla="*/ 38100 h 317500"/>
              <a:gd name="connsiteX36" fmla="*/ 3251200 w 4597400"/>
              <a:gd name="connsiteY36" fmla="*/ 12700 h 317500"/>
              <a:gd name="connsiteX37" fmla="*/ 3289300 w 4597400"/>
              <a:gd name="connsiteY37" fmla="*/ 0 h 317500"/>
              <a:gd name="connsiteX38" fmla="*/ 3429000 w 4597400"/>
              <a:gd name="connsiteY38" fmla="*/ 25400 h 317500"/>
              <a:gd name="connsiteX39" fmla="*/ 3505200 w 4597400"/>
              <a:gd name="connsiteY39" fmla="*/ 50800 h 317500"/>
              <a:gd name="connsiteX40" fmla="*/ 3581400 w 4597400"/>
              <a:gd name="connsiteY40" fmla="*/ 101600 h 317500"/>
              <a:gd name="connsiteX41" fmla="*/ 3619500 w 4597400"/>
              <a:gd name="connsiteY41" fmla="*/ 114300 h 317500"/>
              <a:gd name="connsiteX42" fmla="*/ 3733800 w 4597400"/>
              <a:gd name="connsiteY42" fmla="*/ 165100 h 317500"/>
              <a:gd name="connsiteX43" fmla="*/ 3987800 w 4597400"/>
              <a:gd name="connsiteY43" fmla="*/ 190500 h 317500"/>
              <a:gd name="connsiteX44" fmla="*/ 4089400 w 4597400"/>
              <a:gd name="connsiteY44" fmla="*/ 215900 h 317500"/>
              <a:gd name="connsiteX45" fmla="*/ 4127500 w 4597400"/>
              <a:gd name="connsiteY45" fmla="*/ 228600 h 317500"/>
              <a:gd name="connsiteX46" fmla="*/ 4356100 w 4597400"/>
              <a:gd name="connsiteY46" fmla="*/ 241300 h 317500"/>
              <a:gd name="connsiteX47" fmla="*/ 4597400 w 4597400"/>
              <a:gd name="connsiteY47" fmla="*/ 26670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597400" h="317500">
                <a:moveTo>
                  <a:pt x="0" y="139700"/>
                </a:moveTo>
                <a:cubicBezTo>
                  <a:pt x="21167" y="135467"/>
                  <a:pt x="48236" y="142264"/>
                  <a:pt x="63500" y="127000"/>
                </a:cubicBezTo>
                <a:cubicBezTo>
                  <a:pt x="155392" y="35108"/>
                  <a:pt x="31468" y="66342"/>
                  <a:pt x="127000" y="25400"/>
                </a:cubicBezTo>
                <a:cubicBezTo>
                  <a:pt x="143043" y="18524"/>
                  <a:pt x="160867" y="16933"/>
                  <a:pt x="177800" y="12700"/>
                </a:cubicBezTo>
                <a:cubicBezTo>
                  <a:pt x="234836" y="20848"/>
                  <a:pt x="286512" y="27527"/>
                  <a:pt x="342900" y="38100"/>
                </a:cubicBezTo>
                <a:cubicBezTo>
                  <a:pt x="586500" y="83775"/>
                  <a:pt x="372829" y="47321"/>
                  <a:pt x="546100" y="76200"/>
                </a:cubicBezTo>
                <a:cubicBezTo>
                  <a:pt x="626533" y="71967"/>
                  <a:pt x="707112" y="69923"/>
                  <a:pt x="787400" y="63500"/>
                </a:cubicBezTo>
                <a:cubicBezTo>
                  <a:pt x="833193" y="59837"/>
                  <a:pt x="870900" y="48975"/>
                  <a:pt x="914400" y="38100"/>
                </a:cubicBezTo>
                <a:cubicBezTo>
                  <a:pt x="977900" y="42333"/>
                  <a:pt x="1041648" y="43772"/>
                  <a:pt x="1104900" y="50800"/>
                </a:cubicBezTo>
                <a:cubicBezTo>
                  <a:pt x="1118205" y="52278"/>
                  <a:pt x="1130128" y="59822"/>
                  <a:pt x="1143000" y="63500"/>
                </a:cubicBezTo>
                <a:cubicBezTo>
                  <a:pt x="1159783" y="68295"/>
                  <a:pt x="1176761" y="72414"/>
                  <a:pt x="1193800" y="76200"/>
                </a:cubicBezTo>
                <a:cubicBezTo>
                  <a:pt x="1214872" y="80883"/>
                  <a:pt x="1236475" y="83220"/>
                  <a:pt x="1257300" y="88900"/>
                </a:cubicBezTo>
                <a:cubicBezTo>
                  <a:pt x="1283131" y="95945"/>
                  <a:pt x="1308100" y="105833"/>
                  <a:pt x="1333500" y="114300"/>
                </a:cubicBezTo>
                <a:cubicBezTo>
                  <a:pt x="1346200" y="118533"/>
                  <a:pt x="1358473" y="124375"/>
                  <a:pt x="1371600" y="127000"/>
                </a:cubicBezTo>
                <a:cubicBezTo>
                  <a:pt x="1392767" y="131233"/>
                  <a:pt x="1414028" y="135017"/>
                  <a:pt x="1435100" y="139700"/>
                </a:cubicBezTo>
                <a:cubicBezTo>
                  <a:pt x="1452139" y="143486"/>
                  <a:pt x="1468727" y="149278"/>
                  <a:pt x="1485900" y="152400"/>
                </a:cubicBezTo>
                <a:cubicBezTo>
                  <a:pt x="1515351" y="157755"/>
                  <a:pt x="1545273" y="160179"/>
                  <a:pt x="1574800" y="165100"/>
                </a:cubicBezTo>
                <a:cubicBezTo>
                  <a:pt x="1596092" y="168649"/>
                  <a:pt x="1617359" y="172565"/>
                  <a:pt x="1638300" y="177800"/>
                </a:cubicBezTo>
                <a:cubicBezTo>
                  <a:pt x="1651287" y="181047"/>
                  <a:pt x="1663169" y="188464"/>
                  <a:pt x="1676400" y="190500"/>
                </a:cubicBezTo>
                <a:cubicBezTo>
                  <a:pt x="1718450" y="196969"/>
                  <a:pt x="1761067" y="198967"/>
                  <a:pt x="1803400" y="203200"/>
                </a:cubicBezTo>
                <a:cubicBezTo>
                  <a:pt x="1881645" y="229282"/>
                  <a:pt x="1801980" y="205251"/>
                  <a:pt x="1930400" y="228600"/>
                </a:cubicBezTo>
                <a:cubicBezTo>
                  <a:pt x="1984991" y="238526"/>
                  <a:pt x="1971695" y="240398"/>
                  <a:pt x="2019300" y="254000"/>
                </a:cubicBezTo>
                <a:cubicBezTo>
                  <a:pt x="2036083" y="258795"/>
                  <a:pt x="2052984" y="263277"/>
                  <a:pt x="2070100" y="266700"/>
                </a:cubicBezTo>
                <a:cubicBezTo>
                  <a:pt x="2095350" y="271750"/>
                  <a:pt x="2121318" y="273155"/>
                  <a:pt x="2146300" y="279400"/>
                </a:cubicBezTo>
                <a:cubicBezTo>
                  <a:pt x="2172275" y="285894"/>
                  <a:pt x="2197100" y="296333"/>
                  <a:pt x="2222500" y="304800"/>
                </a:cubicBezTo>
                <a:lnTo>
                  <a:pt x="2260600" y="317500"/>
                </a:lnTo>
                <a:cubicBezTo>
                  <a:pt x="2332567" y="313267"/>
                  <a:pt x="2405014" y="314124"/>
                  <a:pt x="2476500" y="304800"/>
                </a:cubicBezTo>
                <a:cubicBezTo>
                  <a:pt x="2503049" y="301337"/>
                  <a:pt x="2527300" y="287867"/>
                  <a:pt x="2552700" y="279400"/>
                </a:cubicBezTo>
                <a:cubicBezTo>
                  <a:pt x="2592115" y="266262"/>
                  <a:pt x="2602366" y="264840"/>
                  <a:pt x="2641600" y="241300"/>
                </a:cubicBezTo>
                <a:cubicBezTo>
                  <a:pt x="2667777" y="225594"/>
                  <a:pt x="2688840" y="200153"/>
                  <a:pt x="2717800" y="190500"/>
                </a:cubicBezTo>
                <a:cubicBezTo>
                  <a:pt x="2804260" y="161680"/>
                  <a:pt x="2742559" y="178912"/>
                  <a:pt x="2908300" y="165100"/>
                </a:cubicBezTo>
                <a:lnTo>
                  <a:pt x="2984500" y="139700"/>
                </a:lnTo>
                <a:cubicBezTo>
                  <a:pt x="2997200" y="135467"/>
                  <a:pt x="3011461" y="134426"/>
                  <a:pt x="3022600" y="127000"/>
                </a:cubicBezTo>
                <a:cubicBezTo>
                  <a:pt x="3035300" y="118533"/>
                  <a:pt x="3047048" y="108426"/>
                  <a:pt x="3060700" y="101600"/>
                </a:cubicBezTo>
                <a:cubicBezTo>
                  <a:pt x="3072674" y="95613"/>
                  <a:pt x="3087098" y="95401"/>
                  <a:pt x="3098800" y="88900"/>
                </a:cubicBezTo>
                <a:cubicBezTo>
                  <a:pt x="3125485" y="74075"/>
                  <a:pt x="3146040" y="47753"/>
                  <a:pt x="3175000" y="38100"/>
                </a:cubicBezTo>
                <a:lnTo>
                  <a:pt x="3251200" y="12700"/>
                </a:lnTo>
                <a:lnTo>
                  <a:pt x="3289300" y="0"/>
                </a:lnTo>
                <a:cubicBezTo>
                  <a:pt x="3314194" y="4149"/>
                  <a:pt x="3401107" y="17793"/>
                  <a:pt x="3429000" y="25400"/>
                </a:cubicBezTo>
                <a:cubicBezTo>
                  <a:pt x="3454831" y="32445"/>
                  <a:pt x="3482923" y="35948"/>
                  <a:pt x="3505200" y="50800"/>
                </a:cubicBezTo>
                <a:cubicBezTo>
                  <a:pt x="3530600" y="67733"/>
                  <a:pt x="3552440" y="91947"/>
                  <a:pt x="3581400" y="101600"/>
                </a:cubicBezTo>
                <a:cubicBezTo>
                  <a:pt x="3594100" y="105833"/>
                  <a:pt x="3607526" y="108313"/>
                  <a:pt x="3619500" y="114300"/>
                </a:cubicBezTo>
                <a:cubicBezTo>
                  <a:pt x="3672332" y="140716"/>
                  <a:pt x="3656356" y="159143"/>
                  <a:pt x="3733800" y="165100"/>
                </a:cubicBezTo>
                <a:cubicBezTo>
                  <a:pt x="3928746" y="180096"/>
                  <a:pt x="3844259" y="169994"/>
                  <a:pt x="3987800" y="190500"/>
                </a:cubicBezTo>
                <a:cubicBezTo>
                  <a:pt x="4074891" y="219530"/>
                  <a:pt x="3966797" y="185249"/>
                  <a:pt x="4089400" y="215900"/>
                </a:cubicBezTo>
                <a:cubicBezTo>
                  <a:pt x="4102387" y="219147"/>
                  <a:pt x="4114173" y="227331"/>
                  <a:pt x="4127500" y="228600"/>
                </a:cubicBezTo>
                <a:cubicBezTo>
                  <a:pt x="4203474" y="235836"/>
                  <a:pt x="4279900" y="237067"/>
                  <a:pt x="4356100" y="241300"/>
                </a:cubicBezTo>
                <a:cubicBezTo>
                  <a:pt x="4554854" y="269693"/>
                  <a:pt x="4474032" y="266700"/>
                  <a:pt x="4597400" y="266700"/>
                </a:cubicBezTo>
              </a:path>
            </a:pathLst>
          </a:custGeom>
          <a:ln w="28575" cmpd="sng">
            <a:solidFill>
              <a:srgbClr val="FF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latin typeface="Franklin Gothic Book" panose="020B0503020102020204" pitchFamily="34" charset="0"/>
            </a:endParaRPr>
          </a:p>
        </p:txBody>
      </p:sp>
      <p:sp>
        <p:nvSpPr>
          <p:cNvPr id="143" name="Freeform 142"/>
          <p:cNvSpPr/>
          <p:nvPr/>
        </p:nvSpPr>
        <p:spPr>
          <a:xfrm>
            <a:off x="3598594" y="4324485"/>
            <a:ext cx="3842232" cy="802059"/>
          </a:xfrm>
          <a:custGeom>
            <a:avLst/>
            <a:gdLst>
              <a:gd name="connsiteX0" fmla="*/ 0 w 3886200"/>
              <a:gd name="connsiteY0" fmla="*/ 73808 h 708808"/>
              <a:gd name="connsiteX1" fmla="*/ 101600 w 3886200"/>
              <a:gd name="connsiteY1" fmla="*/ 61108 h 708808"/>
              <a:gd name="connsiteX2" fmla="*/ 342900 w 3886200"/>
              <a:gd name="connsiteY2" fmla="*/ 35708 h 708808"/>
              <a:gd name="connsiteX3" fmla="*/ 774700 w 3886200"/>
              <a:gd name="connsiteY3" fmla="*/ 23008 h 708808"/>
              <a:gd name="connsiteX4" fmla="*/ 812800 w 3886200"/>
              <a:gd name="connsiteY4" fmla="*/ 35708 h 708808"/>
              <a:gd name="connsiteX5" fmla="*/ 889000 w 3886200"/>
              <a:gd name="connsiteY5" fmla="*/ 86508 h 708808"/>
              <a:gd name="connsiteX6" fmla="*/ 952500 w 3886200"/>
              <a:gd name="connsiteY6" fmla="*/ 99208 h 708808"/>
              <a:gd name="connsiteX7" fmla="*/ 1219200 w 3886200"/>
              <a:gd name="connsiteY7" fmla="*/ 73808 h 708808"/>
              <a:gd name="connsiteX8" fmla="*/ 1257300 w 3886200"/>
              <a:gd name="connsiteY8" fmla="*/ 48408 h 708808"/>
              <a:gd name="connsiteX9" fmla="*/ 1574800 w 3886200"/>
              <a:gd name="connsiteY9" fmla="*/ 61108 h 708808"/>
              <a:gd name="connsiteX10" fmla="*/ 1625600 w 3886200"/>
              <a:gd name="connsiteY10" fmla="*/ 73808 h 708808"/>
              <a:gd name="connsiteX11" fmla="*/ 1765300 w 3886200"/>
              <a:gd name="connsiteY11" fmla="*/ 99208 h 708808"/>
              <a:gd name="connsiteX12" fmla="*/ 1854200 w 3886200"/>
              <a:gd name="connsiteY12" fmla="*/ 124608 h 708808"/>
              <a:gd name="connsiteX13" fmla="*/ 2095500 w 3886200"/>
              <a:gd name="connsiteY13" fmla="*/ 150008 h 708808"/>
              <a:gd name="connsiteX14" fmla="*/ 2197100 w 3886200"/>
              <a:gd name="connsiteY14" fmla="*/ 175408 h 708808"/>
              <a:gd name="connsiteX15" fmla="*/ 2273300 w 3886200"/>
              <a:gd name="connsiteY15" fmla="*/ 226208 h 708808"/>
              <a:gd name="connsiteX16" fmla="*/ 2336800 w 3886200"/>
              <a:gd name="connsiteY16" fmla="*/ 277008 h 708808"/>
              <a:gd name="connsiteX17" fmla="*/ 2413000 w 3886200"/>
              <a:gd name="connsiteY17" fmla="*/ 327808 h 708808"/>
              <a:gd name="connsiteX18" fmla="*/ 2451100 w 3886200"/>
              <a:gd name="connsiteY18" fmla="*/ 353208 h 708808"/>
              <a:gd name="connsiteX19" fmla="*/ 2540000 w 3886200"/>
              <a:gd name="connsiteY19" fmla="*/ 378608 h 708808"/>
              <a:gd name="connsiteX20" fmla="*/ 2679700 w 3886200"/>
              <a:gd name="connsiteY20" fmla="*/ 391308 h 708808"/>
              <a:gd name="connsiteX21" fmla="*/ 2755900 w 3886200"/>
              <a:gd name="connsiteY21" fmla="*/ 404008 h 708808"/>
              <a:gd name="connsiteX22" fmla="*/ 2794000 w 3886200"/>
              <a:gd name="connsiteY22" fmla="*/ 429408 h 708808"/>
              <a:gd name="connsiteX23" fmla="*/ 2832100 w 3886200"/>
              <a:gd name="connsiteY23" fmla="*/ 467508 h 708808"/>
              <a:gd name="connsiteX24" fmla="*/ 2908300 w 3886200"/>
              <a:gd name="connsiteY24" fmla="*/ 492908 h 708808"/>
              <a:gd name="connsiteX25" fmla="*/ 2946400 w 3886200"/>
              <a:gd name="connsiteY25" fmla="*/ 505608 h 708808"/>
              <a:gd name="connsiteX26" fmla="*/ 2984500 w 3886200"/>
              <a:gd name="connsiteY26" fmla="*/ 531008 h 708808"/>
              <a:gd name="connsiteX27" fmla="*/ 3086100 w 3886200"/>
              <a:gd name="connsiteY27" fmla="*/ 556408 h 708808"/>
              <a:gd name="connsiteX28" fmla="*/ 3124200 w 3886200"/>
              <a:gd name="connsiteY28" fmla="*/ 569108 h 708808"/>
              <a:gd name="connsiteX29" fmla="*/ 3276600 w 3886200"/>
              <a:gd name="connsiteY29" fmla="*/ 581808 h 708808"/>
              <a:gd name="connsiteX30" fmla="*/ 3352800 w 3886200"/>
              <a:gd name="connsiteY30" fmla="*/ 594508 h 708808"/>
              <a:gd name="connsiteX31" fmla="*/ 3441700 w 3886200"/>
              <a:gd name="connsiteY31" fmla="*/ 607208 h 708808"/>
              <a:gd name="connsiteX32" fmla="*/ 3517900 w 3886200"/>
              <a:gd name="connsiteY32" fmla="*/ 619908 h 708808"/>
              <a:gd name="connsiteX33" fmla="*/ 3556000 w 3886200"/>
              <a:gd name="connsiteY33" fmla="*/ 632608 h 708808"/>
              <a:gd name="connsiteX34" fmla="*/ 3606800 w 3886200"/>
              <a:gd name="connsiteY34" fmla="*/ 645308 h 708808"/>
              <a:gd name="connsiteX35" fmla="*/ 3644900 w 3886200"/>
              <a:gd name="connsiteY35" fmla="*/ 658008 h 708808"/>
              <a:gd name="connsiteX36" fmla="*/ 3822700 w 3886200"/>
              <a:gd name="connsiteY36" fmla="*/ 683408 h 708808"/>
              <a:gd name="connsiteX37" fmla="*/ 3886200 w 3886200"/>
              <a:gd name="connsiteY37" fmla="*/ 708808 h 70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86200" h="708808">
                <a:moveTo>
                  <a:pt x="0" y="73808"/>
                </a:moveTo>
                <a:lnTo>
                  <a:pt x="101600" y="61108"/>
                </a:lnTo>
                <a:lnTo>
                  <a:pt x="342900" y="35708"/>
                </a:lnTo>
                <a:cubicBezTo>
                  <a:pt x="531622" y="-27199"/>
                  <a:pt x="392343" y="9352"/>
                  <a:pt x="774700" y="23008"/>
                </a:cubicBezTo>
                <a:cubicBezTo>
                  <a:pt x="787400" y="27241"/>
                  <a:pt x="801098" y="29207"/>
                  <a:pt x="812800" y="35708"/>
                </a:cubicBezTo>
                <a:cubicBezTo>
                  <a:pt x="839485" y="50533"/>
                  <a:pt x="859066" y="80521"/>
                  <a:pt x="889000" y="86508"/>
                </a:cubicBezTo>
                <a:lnTo>
                  <a:pt x="952500" y="99208"/>
                </a:lnTo>
                <a:cubicBezTo>
                  <a:pt x="958234" y="98889"/>
                  <a:pt x="1150137" y="108340"/>
                  <a:pt x="1219200" y="73808"/>
                </a:cubicBezTo>
                <a:cubicBezTo>
                  <a:pt x="1232852" y="66982"/>
                  <a:pt x="1244600" y="56875"/>
                  <a:pt x="1257300" y="48408"/>
                </a:cubicBezTo>
                <a:cubicBezTo>
                  <a:pt x="1363133" y="52641"/>
                  <a:pt x="1469133" y="53821"/>
                  <a:pt x="1574800" y="61108"/>
                </a:cubicBezTo>
                <a:cubicBezTo>
                  <a:pt x="1592213" y="62309"/>
                  <a:pt x="1608561" y="70022"/>
                  <a:pt x="1625600" y="73808"/>
                </a:cubicBezTo>
                <a:cubicBezTo>
                  <a:pt x="1748188" y="101050"/>
                  <a:pt x="1627442" y="71636"/>
                  <a:pt x="1765300" y="99208"/>
                </a:cubicBezTo>
                <a:cubicBezTo>
                  <a:pt x="2041898" y="154528"/>
                  <a:pt x="1636323" y="76191"/>
                  <a:pt x="1854200" y="124608"/>
                </a:cubicBezTo>
                <a:cubicBezTo>
                  <a:pt x="1934892" y="142540"/>
                  <a:pt x="2011799" y="143569"/>
                  <a:pt x="2095500" y="150008"/>
                </a:cubicBezTo>
                <a:cubicBezTo>
                  <a:pt x="2129367" y="158475"/>
                  <a:pt x="2168054" y="156044"/>
                  <a:pt x="2197100" y="175408"/>
                </a:cubicBezTo>
                <a:lnTo>
                  <a:pt x="2273300" y="226208"/>
                </a:lnTo>
                <a:cubicBezTo>
                  <a:pt x="2296412" y="295544"/>
                  <a:pt x="2266634" y="241925"/>
                  <a:pt x="2336800" y="277008"/>
                </a:cubicBezTo>
                <a:cubicBezTo>
                  <a:pt x="2364104" y="290660"/>
                  <a:pt x="2387600" y="310875"/>
                  <a:pt x="2413000" y="327808"/>
                </a:cubicBezTo>
                <a:cubicBezTo>
                  <a:pt x="2425700" y="336275"/>
                  <a:pt x="2436620" y="348381"/>
                  <a:pt x="2451100" y="353208"/>
                </a:cubicBezTo>
                <a:cubicBezTo>
                  <a:pt x="2477221" y="361915"/>
                  <a:pt x="2513422" y="375064"/>
                  <a:pt x="2540000" y="378608"/>
                </a:cubicBezTo>
                <a:cubicBezTo>
                  <a:pt x="2586349" y="384788"/>
                  <a:pt x="2633262" y="385845"/>
                  <a:pt x="2679700" y="391308"/>
                </a:cubicBezTo>
                <a:cubicBezTo>
                  <a:pt x="2705274" y="394317"/>
                  <a:pt x="2730500" y="399775"/>
                  <a:pt x="2755900" y="404008"/>
                </a:cubicBezTo>
                <a:cubicBezTo>
                  <a:pt x="2768600" y="412475"/>
                  <a:pt x="2782274" y="419637"/>
                  <a:pt x="2794000" y="429408"/>
                </a:cubicBezTo>
                <a:cubicBezTo>
                  <a:pt x="2807798" y="440906"/>
                  <a:pt x="2816400" y="458786"/>
                  <a:pt x="2832100" y="467508"/>
                </a:cubicBezTo>
                <a:cubicBezTo>
                  <a:pt x="2855505" y="480511"/>
                  <a:pt x="2882900" y="484441"/>
                  <a:pt x="2908300" y="492908"/>
                </a:cubicBezTo>
                <a:cubicBezTo>
                  <a:pt x="2921000" y="497141"/>
                  <a:pt x="2935261" y="498182"/>
                  <a:pt x="2946400" y="505608"/>
                </a:cubicBezTo>
                <a:cubicBezTo>
                  <a:pt x="2959100" y="514075"/>
                  <a:pt x="2970155" y="525792"/>
                  <a:pt x="2984500" y="531008"/>
                </a:cubicBezTo>
                <a:cubicBezTo>
                  <a:pt x="3017307" y="542938"/>
                  <a:pt x="3052982" y="545369"/>
                  <a:pt x="3086100" y="556408"/>
                </a:cubicBezTo>
                <a:cubicBezTo>
                  <a:pt x="3098800" y="560641"/>
                  <a:pt x="3110930" y="567339"/>
                  <a:pt x="3124200" y="569108"/>
                </a:cubicBezTo>
                <a:cubicBezTo>
                  <a:pt x="3174729" y="575845"/>
                  <a:pt x="3225936" y="576179"/>
                  <a:pt x="3276600" y="581808"/>
                </a:cubicBezTo>
                <a:cubicBezTo>
                  <a:pt x="3302193" y="584652"/>
                  <a:pt x="3327349" y="590592"/>
                  <a:pt x="3352800" y="594508"/>
                </a:cubicBezTo>
                <a:cubicBezTo>
                  <a:pt x="3382386" y="599060"/>
                  <a:pt x="3412114" y="602656"/>
                  <a:pt x="3441700" y="607208"/>
                </a:cubicBezTo>
                <a:cubicBezTo>
                  <a:pt x="3467151" y="611124"/>
                  <a:pt x="3492763" y="614322"/>
                  <a:pt x="3517900" y="619908"/>
                </a:cubicBezTo>
                <a:cubicBezTo>
                  <a:pt x="3530968" y="622812"/>
                  <a:pt x="3543128" y="628930"/>
                  <a:pt x="3556000" y="632608"/>
                </a:cubicBezTo>
                <a:cubicBezTo>
                  <a:pt x="3572783" y="637403"/>
                  <a:pt x="3590017" y="640513"/>
                  <a:pt x="3606800" y="645308"/>
                </a:cubicBezTo>
                <a:cubicBezTo>
                  <a:pt x="3619672" y="648986"/>
                  <a:pt x="3631913" y="654761"/>
                  <a:pt x="3644900" y="658008"/>
                </a:cubicBezTo>
                <a:cubicBezTo>
                  <a:pt x="3709598" y="674182"/>
                  <a:pt x="3751576" y="675505"/>
                  <a:pt x="3822700" y="683408"/>
                </a:cubicBezTo>
                <a:cubicBezTo>
                  <a:pt x="3879308" y="697560"/>
                  <a:pt x="3861158" y="683766"/>
                  <a:pt x="3886200" y="708808"/>
                </a:cubicBezTo>
              </a:path>
            </a:pathLst>
          </a:custGeom>
          <a:ln w="28575" cmpd="sng">
            <a:solidFill>
              <a:srgbClr val="FF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latin typeface="Franklin Gothic Book" panose="020B0503020102020204" pitchFamily="34" charset="0"/>
            </a:endParaRPr>
          </a:p>
        </p:txBody>
      </p:sp>
      <p:sp>
        <p:nvSpPr>
          <p:cNvPr id="144" name="Oval 143"/>
          <p:cNvSpPr>
            <a:spLocks noChangeArrowheads="1"/>
          </p:cNvSpPr>
          <p:nvPr/>
        </p:nvSpPr>
        <p:spPr bwMode="auto">
          <a:xfrm>
            <a:off x="4868605" y="2318682"/>
            <a:ext cx="144463" cy="144463"/>
          </a:xfrm>
          <a:prstGeom prst="ellipse">
            <a:avLst/>
          </a:prstGeom>
          <a:solidFill>
            <a:srgbClr val="FFFF99"/>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latin typeface="Franklin Gothic Book" panose="020B0503020102020204" pitchFamily="34" charset="0"/>
            </a:endParaRPr>
          </a:p>
        </p:txBody>
      </p:sp>
      <p:sp>
        <p:nvSpPr>
          <p:cNvPr id="145" name="Oval 144"/>
          <p:cNvSpPr>
            <a:spLocks noChangeArrowheads="1"/>
          </p:cNvSpPr>
          <p:nvPr/>
        </p:nvSpPr>
        <p:spPr bwMode="auto">
          <a:xfrm>
            <a:off x="5986224" y="2267882"/>
            <a:ext cx="144463" cy="144463"/>
          </a:xfrm>
          <a:prstGeom prst="ellipse">
            <a:avLst/>
          </a:prstGeom>
          <a:solidFill>
            <a:srgbClr val="FFFF99"/>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latin typeface="Franklin Gothic Book" panose="020B0503020102020204" pitchFamily="34" charset="0"/>
            </a:endParaRPr>
          </a:p>
        </p:txBody>
      </p:sp>
      <p:sp>
        <p:nvSpPr>
          <p:cNvPr id="146" name="Oval 145"/>
          <p:cNvSpPr>
            <a:spLocks noChangeArrowheads="1"/>
          </p:cNvSpPr>
          <p:nvPr/>
        </p:nvSpPr>
        <p:spPr bwMode="auto">
          <a:xfrm>
            <a:off x="5376608" y="2801282"/>
            <a:ext cx="144463" cy="144463"/>
          </a:xfrm>
          <a:prstGeom prst="ellipse">
            <a:avLst/>
          </a:prstGeom>
          <a:solidFill>
            <a:srgbClr val="FFFF99"/>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latin typeface="Franklin Gothic Book" panose="020B0503020102020204" pitchFamily="34" charset="0"/>
            </a:endParaRPr>
          </a:p>
        </p:txBody>
      </p:sp>
      <p:sp>
        <p:nvSpPr>
          <p:cNvPr id="147" name="Oval 146"/>
          <p:cNvSpPr>
            <a:spLocks noChangeArrowheads="1"/>
          </p:cNvSpPr>
          <p:nvPr/>
        </p:nvSpPr>
        <p:spPr bwMode="auto">
          <a:xfrm>
            <a:off x="6303695" y="2852082"/>
            <a:ext cx="144463" cy="144463"/>
          </a:xfrm>
          <a:prstGeom prst="ellipse">
            <a:avLst/>
          </a:prstGeom>
          <a:solidFill>
            <a:srgbClr val="FFFF99"/>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latin typeface="Franklin Gothic Book" panose="020B0503020102020204" pitchFamily="34" charset="0"/>
            </a:endParaRPr>
          </a:p>
        </p:txBody>
      </p:sp>
      <p:sp>
        <p:nvSpPr>
          <p:cNvPr id="148" name="Oval 147"/>
          <p:cNvSpPr>
            <a:spLocks noChangeArrowheads="1"/>
          </p:cNvSpPr>
          <p:nvPr/>
        </p:nvSpPr>
        <p:spPr bwMode="auto">
          <a:xfrm>
            <a:off x="7891194" y="2928282"/>
            <a:ext cx="144463" cy="144463"/>
          </a:xfrm>
          <a:prstGeom prst="ellipse">
            <a:avLst/>
          </a:prstGeom>
          <a:solidFill>
            <a:srgbClr val="FFFF99"/>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latin typeface="Franklin Gothic Book" panose="020B0503020102020204" pitchFamily="34" charset="0"/>
            </a:endParaRPr>
          </a:p>
        </p:txBody>
      </p:sp>
      <p:sp>
        <p:nvSpPr>
          <p:cNvPr id="149" name="Oval 148"/>
          <p:cNvSpPr>
            <a:spLocks noChangeArrowheads="1"/>
          </p:cNvSpPr>
          <p:nvPr/>
        </p:nvSpPr>
        <p:spPr bwMode="auto">
          <a:xfrm>
            <a:off x="8323007" y="2725082"/>
            <a:ext cx="144463" cy="144463"/>
          </a:xfrm>
          <a:prstGeom prst="ellipse">
            <a:avLst/>
          </a:prstGeom>
          <a:solidFill>
            <a:srgbClr val="FFFF99"/>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latin typeface="Franklin Gothic Book" panose="020B0503020102020204" pitchFamily="34" charset="0"/>
            </a:endParaRPr>
          </a:p>
        </p:txBody>
      </p:sp>
      <p:sp>
        <p:nvSpPr>
          <p:cNvPr id="150" name="Freeform 149"/>
          <p:cNvSpPr/>
          <p:nvPr/>
        </p:nvSpPr>
        <p:spPr>
          <a:xfrm>
            <a:off x="4373294" y="4741190"/>
            <a:ext cx="1752600" cy="241302"/>
          </a:xfrm>
          <a:custGeom>
            <a:avLst/>
            <a:gdLst>
              <a:gd name="connsiteX0" fmla="*/ 0 w 1752600"/>
              <a:gd name="connsiteY0" fmla="*/ 241302 h 241302"/>
              <a:gd name="connsiteX1" fmla="*/ 101600 w 1752600"/>
              <a:gd name="connsiteY1" fmla="*/ 203202 h 241302"/>
              <a:gd name="connsiteX2" fmla="*/ 190500 w 1752600"/>
              <a:gd name="connsiteY2" fmla="*/ 177802 h 241302"/>
              <a:gd name="connsiteX3" fmla="*/ 266700 w 1752600"/>
              <a:gd name="connsiteY3" fmla="*/ 152402 h 241302"/>
              <a:gd name="connsiteX4" fmla="*/ 304800 w 1752600"/>
              <a:gd name="connsiteY4" fmla="*/ 139702 h 241302"/>
              <a:gd name="connsiteX5" fmla="*/ 393700 w 1752600"/>
              <a:gd name="connsiteY5" fmla="*/ 127002 h 241302"/>
              <a:gd name="connsiteX6" fmla="*/ 914400 w 1752600"/>
              <a:gd name="connsiteY6" fmla="*/ 127002 h 241302"/>
              <a:gd name="connsiteX7" fmla="*/ 990600 w 1752600"/>
              <a:gd name="connsiteY7" fmla="*/ 114302 h 241302"/>
              <a:gd name="connsiteX8" fmla="*/ 1079500 w 1752600"/>
              <a:gd name="connsiteY8" fmla="*/ 101602 h 241302"/>
              <a:gd name="connsiteX9" fmla="*/ 1219200 w 1752600"/>
              <a:gd name="connsiteY9" fmla="*/ 88902 h 241302"/>
              <a:gd name="connsiteX10" fmla="*/ 1358900 w 1752600"/>
              <a:gd name="connsiteY10" fmla="*/ 50802 h 241302"/>
              <a:gd name="connsiteX11" fmla="*/ 1409700 w 1752600"/>
              <a:gd name="connsiteY11" fmla="*/ 38102 h 241302"/>
              <a:gd name="connsiteX12" fmla="*/ 1587500 w 1752600"/>
              <a:gd name="connsiteY12" fmla="*/ 25402 h 241302"/>
              <a:gd name="connsiteX13" fmla="*/ 1638300 w 1752600"/>
              <a:gd name="connsiteY13" fmla="*/ 12702 h 241302"/>
              <a:gd name="connsiteX14" fmla="*/ 1752600 w 1752600"/>
              <a:gd name="connsiteY14" fmla="*/ 2 h 24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2600" h="241302">
                <a:moveTo>
                  <a:pt x="0" y="241302"/>
                </a:moveTo>
                <a:cubicBezTo>
                  <a:pt x="122512" y="216800"/>
                  <a:pt x="14395" y="246805"/>
                  <a:pt x="101600" y="203202"/>
                </a:cubicBezTo>
                <a:cubicBezTo>
                  <a:pt x="122940" y="192532"/>
                  <a:pt x="170155" y="183906"/>
                  <a:pt x="190500" y="177802"/>
                </a:cubicBezTo>
                <a:cubicBezTo>
                  <a:pt x="216145" y="170109"/>
                  <a:pt x="241300" y="160869"/>
                  <a:pt x="266700" y="152402"/>
                </a:cubicBezTo>
                <a:cubicBezTo>
                  <a:pt x="279400" y="148169"/>
                  <a:pt x="291548" y="141595"/>
                  <a:pt x="304800" y="139702"/>
                </a:cubicBezTo>
                <a:lnTo>
                  <a:pt x="393700" y="127002"/>
                </a:lnTo>
                <a:cubicBezTo>
                  <a:pt x="657891" y="142543"/>
                  <a:pt x="612643" y="147119"/>
                  <a:pt x="914400" y="127002"/>
                </a:cubicBezTo>
                <a:cubicBezTo>
                  <a:pt x="940093" y="125289"/>
                  <a:pt x="965149" y="118218"/>
                  <a:pt x="990600" y="114302"/>
                </a:cubicBezTo>
                <a:cubicBezTo>
                  <a:pt x="1020186" y="109750"/>
                  <a:pt x="1049749" y="104908"/>
                  <a:pt x="1079500" y="101602"/>
                </a:cubicBezTo>
                <a:cubicBezTo>
                  <a:pt x="1125973" y="96438"/>
                  <a:pt x="1172633" y="93135"/>
                  <a:pt x="1219200" y="88902"/>
                </a:cubicBezTo>
                <a:cubicBezTo>
                  <a:pt x="1290418" y="65163"/>
                  <a:pt x="1244313" y="79449"/>
                  <a:pt x="1358900" y="50802"/>
                </a:cubicBezTo>
                <a:cubicBezTo>
                  <a:pt x="1375833" y="46569"/>
                  <a:pt x="1392290" y="39346"/>
                  <a:pt x="1409700" y="38102"/>
                </a:cubicBezTo>
                <a:lnTo>
                  <a:pt x="1587500" y="25402"/>
                </a:lnTo>
                <a:cubicBezTo>
                  <a:pt x="1604433" y="21169"/>
                  <a:pt x="1621083" y="15571"/>
                  <a:pt x="1638300" y="12702"/>
                </a:cubicBezTo>
                <a:cubicBezTo>
                  <a:pt x="1717650" y="-523"/>
                  <a:pt x="1709051" y="2"/>
                  <a:pt x="1752600" y="2"/>
                </a:cubicBezTo>
              </a:path>
            </a:pathLst>
          </a:custGeom>
          <a:ln w="28575" cmpd="sng">
            <a:solidFill>
              <a:srgbClr val="FF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latin typeface="Franklin Gothic Book" panose="020B0503020102020204" pitchFamily="34" charset="0"/>
            </a:endParaRPr>
          </a:p>
        </p:txBody>
      </p:sp>
      <p:sp>
        <p:nvSpPr>
          <p:cNvPr id="151" name="Oval 150"/>
          <p:cNvSpPr>
            <a:spLocks noChangeArrowheads="1"/>
          </p:cNvSpPr>
          <p:nvPr/>
        </p:nvSpPr>
        <p:spPr bwMode="auto">
          <a:xfrm>
            <a:off x="5317857" y="2894930"/>
            <a:ext cx="144462" cy="144462"/>
          </a:xfrm>
          <a:prstGeom prst="ellipse">
            <a:avLst/>
          </a:prstGeom>
          <a:solidFill>
            <a:srgbClr val="FF0000"/>
          </a:solidFill>
          <a:ln w="28575">
            <a:solidFill>
              <a:srgbClr val="FF0000"/>
            </a:solidFill>
            <a:round/>
            <a:headEnd/>
            <a:tailEnd/>
          </a:ln>
          <a:effectLs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latin typeface="Franklin Gothic Book" panose="020B0503020102020204" pitchFamily="34" charset="0"/>
            </a:endParaRPr>
          </a:p>
        </p:txBody>
      </p:sp>
      <p:sp>
        <p:nvSpPr>
          <p:cNvPr id="152" name="Oval 151"/>
          <p:cNvSpPr>
            <a:spLocks noChangeArrowheads="1"/>
          </p:cNvSpPr>
          <p:nvPr/>
        </p:nvSpPr>
        <p:spPr bwMode="auto">
          <a:xfrm>
            <a:off x="5679807" y="2829857"/>
            <a:ext cx="144462" cy="144463"/>
          </a:xfrm>
          <a:prstGeom prst="ellipse">
            <a:avLst/>
          </a:prstGeom>
          <a:solidFill>
            <a:srgbClr val="FF0000"/>
          </a:solidFill>
          <a:ln w="28575">
            <a:solidFill>
              <a:srgbClr val="FF0000"/>
            </a:solidFill>
            <a:round/>
            <a:headEnd/>
            <a:tailEnd/>
          </a:ln>
          <a:effectLs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latin typeface="Franklin Gothic Book" panose="020B0503020102020204" pitchFamily="34" charset="0"/>
            </a:endParaRPr>
          </a:p>
        </p:txBody>
      </p:sp>
      <p:sp>
        <p:nvSpPr>
          <p:cNvPr id="153" name="Oval 152"/>
          <p:cNvSpPr>
            <a:spLocks noChangeArrowheads="1"/>
          </p:cNvSpPr>
          <p:nvPr/>
        </p:nvSpPr>
        <p:spPr bwMode="auto">
          <a:xfrm>
            <a:off x="5998301" y="2832845"/>
            <a:ext cx="144462" cy="144463"/>
          </a:xfrm>
          <a:prstGeom prst="ellipse">
            <a:avLst/>
          </a:prstGeom>
          <a:solidFill>
            <a:srgbClr val="FF0000"/>
          </a:solidFill>
          <a:ln w="28575">
            <a:solidFill>
              <a:srgbClr val="FF0000"/>
            </a:solidFill>
            <a:round/>
            <a:headEnd/>
            <a:tailEnd/>
          </a:ln>
          <a:effectLs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latin typeface="Franklin Gothic Book" panose="020B0503020102020204" pitchFamily="34" charset="0"/>
            </a:endParaRPr>
          </a:p>
        </p:txBody>
      </p:sp>
      <p:sp>
        <p:nvSpPr>
          <p:cNvPr id="154" name="Oval 153"/>
          <p:cNvSpPr>
            <a:spLocks noChangeArrowheads="1"/>
          </p:cNvSpPr>
          <p:nvPr/>
        </p:nvSpPr>
        <p:spPr bwMode="auto">
          <a:xfrm>
            <a:off x="5425807" y="4696757"/>
            <a:ext cx="144462" cy="144463"/>
          </a:xfrm>
          <a:prstGeom prst="ellipse">
            <a:avLst/>
          </a:prstGeom>
          <a:solidFill>
            <a:srgbClr val="FF0000"/>
          </a:solidFill>
          <a:ln w="28575">
            <a:solidFill>
              <a:srgbClr val="FF0000"/>
            </a:solidFill>
            <a:round/>
            <a:headEnd/>
            <a:tailEnd/>
          </a:ln>
          <a:effectLs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latin typeface="Franklin Gothic Book" panose="020B0503020102020204" pitchFamily="34" charset="0"/>
            </a:endParaRPr>
          </a:p>
        </p:txBody>
      </p:sp>
      <p:sp>
        <p:nvSpPr>
          <p:cNvPr id="155" name="Oval 154"/>
          <p:cNvSpPr>
            <a:spLocks noChangeArrowheads="1"/>
          </p:cNvSpPr>
          <p:nvPr/>
        </p:nvSpPr>
        <p:spPr bwMode="auto">
          <a:xfrm>
            <a:off x="5908407" y="4645957"/>
            <a:ext cx="144462" cy="144463"/>
          </a:xfrm>
          <a:prstGeom prst="ellipse">
            <a:avLst/>
          </a:prstGeom>
          <a:solidFill>
            <a:srgbClr val="FF0000"/>
          </a:solidFill>
          <a:ln w="28575">
            <a:solidFill>
              <a:srgbClr val="FF0000"/>
            </a:solidFill>
            <a:round/>
            <a:headEnd/>
            <a:tailEnd/>
          </a:ln>
          <a:effectLs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latin typeface="Franklin Gothic Book" panose="020B0503020102020204" pitchFamily="34" charset="0"/>
            </a:endParaRPr>
          </a:p>
        </p:txBody>
      </p:sp>
      <p:sp>
        <p:nvSpPr>
          <p:cNvPr id="156" name="Freeform 155"/>
          <p:cNvSpPr/>
          <p:nvPr/>
        </p:nvSpPr>
        <p:spPr>
          <a:xfrm>
            <a:off x="4258994" y="3666470"/>
            <a:ext cx="2946400" cy="588366"/>
          </a:xfrm>
          <a:custGeom>
            <a:avLst/>
            <a:gdLst>
              <a:gd name="connsiteX0" fmla="*/ 0 w 2946400"/>
              <a:gd name="connsiteY0" fmla="*/ 139700 h 533400"/>
              <a:gd name="connsiteX1" fmla="*/ 279400 w 2946400"/>
              <a:gd name="connsiteY1" fmla="*/ 127000 h 533400"/>
              <a:gd name="connsiteX2" fmla="*/ 368300 w 2946400"/>
              <a:gd name="connsiteY2" fmla="*/ 88900 h 533400"/>
              <a:gd name="connsiteX3" fmla="*/ 406400 w 2946400"/>
              <a:gd name="connsiteY3" fmla="*/ 76200 h 533400"/>
              <a:gd name="connsiteX4" fmla="*/ 508000 w 2946400"/>
              <a:gd name="connsiteY4" fmla="*/ 50800 h 533400"/>
              <a:gd name="connsiteX5" fmla="*/ 584200 w 2946400"/>
              <a:gd name="connsiteY5" fmla="*/ 0 h 533400"/>
              <a:gd name="connsiteX6" fmla="*/ 673100 w 2946400"/>
              <a:gd name="connsiteY6" fmla="*/ 12700 h 533400"/>
              <a:gd name="connsiteX7" fmla="*/ 711200 w 2946400"/>
              <a:gd name="connsiteY7" fmla="*/ 25400 h 533400"/>
              <a:gd name="connsiteX8" fmla="*/ 736600 w 2946400"/>
              <a:gd name="connsiteY8" fmla="*/ 63500 h 533400"/>
              <a:gd name="connsiteX9" fmla="*/ 812800 w 2946400"/>
              <a:gd name="connsiteY9" fmla="*/ 101600 h 533400"/>
              <a:gd name="connsiteX10" fmla="*/ 850900 w 2946400"/>
              <a:gd name="connsiteY10" fmla="*/ 127000 h 533400"/>
              <a:gd name="connsiteX11" fmla="*/ 889000 w 2946400"/>
              <a:gd name="connsiteY11" fmla="*/ 139700 h 533400"/>
              <a:gd name="connsiteX12" fmla="*/ 927100 w 2946400"/>
              <a:gd name="connsiteY12" fmla="*/ 165100 h 533400"/>
              <a:gd name="connsiteX13" fmla="*/ 965200 w 2946400"/>
              <a:gd name="connsiteY13" fmla="*/ 177800 h 533400"/>
              <a:gd name="connsiteX14" fmla="*/ 1003300 w 2946400"/>
              <a:gd name="connsiteY14" fmla="*/ 203200 h 533400"/>
              <a:gd name="connsiteX15" fmla="*/ 1079500 w 2946400"/>
              <a:gd name="connsiteY15" fmla="*/ 228600 h 533400"/>
              <a:gd name="connsiteX16" fmla="*/ 1397000 w 2946400"/>
              <a:gd name="connsiteY16" fmla="*/ 215900 h 533400"/>
              <a:gd name="connsiteX17" fmla="*/ 1447800 w 2946400"/>
              <a:gd name="connsiteY17" fmla="*/ 203200 h 533400"/>
              <a:gd name="connsiteX18" fmla="*/ 1892300 w 2946400"/>
              <a:gd name="connsiteY18" fmla="*/ 215900 h 533400"/>
              <a:gd name="connsiteX19" fmla="*/ 1968500 w 2946400"/>
              <a:gd name="connsiteY19" fmla="*/ 266700 h 533400"/>
              <a:gd name="connsiteX20" fmla="*/ 2006600 w 2946400"/>
              <a:gd name="connsiteY20" fmla="*/ 279400 h 533400"/>
              <a:gd name="connsiteX21" fmla="*/ 2044700 w 2946400"/>
              <a:gd name="connsiteY21" fmla="*/ 304800 h 533400"/>
              <a:gd name="connsiteX22" fmla="*/ 2336800 w 2946400"/>
              <a:gd name="connsiteY22" fmla="*/ 342900 h 533400"/>
              <a:gd name="connsiteX23" fmla="*/ 2463800 w 2946400"/>
              <a:gd name="connsiteY23" fmla="*/ 368300 h 533400"/>
              <a:gd name="connsiteX24" fmla="*/ 2540000 w 2946400"/>
              <a:gd name="connsiteY24" fmla="*/ 393700 h 533400"/>
              <a:gd name="connsiteX25" fmla="*/ 2590800 w 2946400"/>
              <a:gd name="connsiteY25" fmla="*/ 406400 h 533400"/>
              <a:gd name="connsiteX26" fmla="*/ 2679700 w 2946400"/>
              <a:gd name="connsiteY26" fmla="*/ 444500 h 533400"/>
              <a:gd name="connsiteX27" fmla="*/ 2717800 w 2946400"/>
              <a:gd name="connsiteY27" fmla="*/ 457200 h 533400"/>
              <a:gd name="connsiteX28" fmla="*/ 2755900 w 2946400"/>
              <a:gd name="connsiteY28" fmla="*/ 482600 h 533400"/>
              <a:gd name="connsiteX29" fmla="*/ 2832100 w 2946400"/>
              <a:gd name="connsiteY29" fmla="*/ 508000 h 533400"/>
              <a:gd name="connsiteX30" fmla="*/ 2870200 w 2946400"/>
              <a:gd name="connsiteY30" fmla="*/ 520700 h 533400"/>
              <a:gd name="connsiteX31" fmla="*/ 2908300 w 2946400"/>
              <a:gd name="connsiteY31" fmla="*/ 533400 h 533400"/>
              <a:gd name="connsiteX32" fmla="*/ 2946400 w 2946400"/>
              <a:gd name="connsiteY32" fmla="*/ 53340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46400" h="533400">
                <a:moveTo>
                  <a:pt x="0" y="139700"/>
                </a:moveTo>
                <a:cubicBezTo>
                  <a:pt x="93133" y="135467"/>
                  <a:pt x="186445" y="134150"/>
                  <a:pt x="279400" y="127000"/>
                </a:cubicBezTo>
                <a:cubicBezTo>
                  <a:pt x="341874" y="122194"/>
                  <a:pt x="318417" y="113841"/>
                  <a:pt x="368300" y="88900"/>
                </a:cubicBezTo>
                <a:cubicBezTo>
                  <a:pt x="380274" y="82913"/>
                  <a:pt x="393413" y="79447"/>
                  <a:pt x="406400" y="76200"/>
                </a:cubicBezTo>
                <a:cubicBezTo>
                  <a:pt x="426872" y="71082"/>
                  <a:pt x="484248" y="63996"/>
                  <a:pt x="508000" y="50800"/>
                </a:cubicBezTo>
                <a:cubicBezTo>
                  <a:pt x="534685" y="35975"/>
                  <a:pt x="584200" y="0"/>
                  <a:pt x="584200" y="0"/>
                </a:cubicBezTo>
                <a:cubicBezTo>
                  <a:pt x="613833" y="4233"/>
                  <a:pt x="643747" y="6829"/>
                  <a:pt x="673100" y="12700"/>
                </a:cubicBezTo>
                <a:cubicBezTo>
                  <a:pt x="686227" y="15325"/>
                  <a:pt x="700747" y="17037"/>
                  <a:pt x="711200" y="25400"/>
                </a:cubicBezTo>
                <a:cubicBezTo>
                  <a:pt x="723119" y="34935"/>
                  <a:pt x="725807" y="52707"/>
                  <a:pt x="736600" y="63500"/>
                </a:cubicBezTo>
                <a:cubicBezTo>
                  <a:pt x="772996" y="99896"/>
                  <a:pt x="771483" y="80942"/>
                  <a:pt x="812800" y="101600"/>
                </a:cubicBezTo>
                <a:cubicBezTo>
                  <a:pt x="826452" y="108426"/>
                  <a:pt x="837248" y="120174"/>
                  <a:pt x="850900" y="127000"/>
                </a:cubicBezTo>
                <a:cubicBezTo>
                  <a:pt x="862874" y="132987"/>
                  <a:pt x="877026" y="133713"/>
                  <a:pt x="889000" y="139700"/>
                </a:cubicBezTo>
                <a:cubicBezTo>
                  <a:pt x="902652" y="146526"/>
                  <a:pt x="913448" y="158274"/>
                  <a:pt x="927100" y="165100"/>
                </a:cubicBezTo>
                <a:cubicBezTo>
                  <a:pt x="939074" y="171087"/>
                  <a:pt x="953226" y="171813"/>
                  <a:pt x="965200" y="177800"/>
                </a:cubicBezTo>
                <a:cubicBezTo>
                  <a:pt x="978852" y="184626"/>
                  <a:pt x="989352" y="197001"/>
                  <a:pt x="1003300" y="203200"/>
                </a:cubicBezTo>
                <a:cubicBezTo>
                  <a:pt x="1027766" y="214074"/>
                  <a:pt x="1079500" y="228600"/>
                  <a:pt x="1079500" y="228600"/>
                </a:cubicBezTo>
                <a:cubicBezTo>
                  <a:pt x="1185333" y="224367"/>
                  <a:pt x="1291333" y="223187"/>
                  <a:pt x="1397000" y="215900"/>
                </a:cubicBezTo>
                <a:cubicBezTo>
                  <a:pt x="1414413" y="214699"/>
                  <a:pt x="1430346" y="203200"/>
                  <a:pt x="1447800" y="203200"/>
                </a:cubicBezTo>
                <a:cubicBezTo>
                  <a:pt x="1596027" y="203200"/>
                  <a:pt x="1744133" y="211667"/>
                  <a:pt x="1892300" y="215900"/>
                </a:cubicBezTo>
                <a:cubicBezTo>
                  <a:pt x="1917700" y="232833"/>
                  <a:pt x="1939540" y="257047"/>
                  <a:pt x="1968500" y="266700"/>
                </a:cubicBezTo>
                <a:cubicBezTo>
                  <a:pt x="1981200" y="270933"/>
                  <a:pt x="1994626" y="273413"/>
                  <a:pt x="2006600" y="279400"/>
                </a:cubicBezTo>
                <a:cubicBezTo>
                  <a:pt x="2020252" y="286226"/>
                  <a:pt x="2029842" y="301304"/>
                  <a:pt x="2044700" y="304800"/>
                </a:cubicBezTo>
                <a:cubicBezTo>
                  <a:pt x="2124011" y="323461"/>
                  <a:pt x="2250361" y="331375"/>
                  <a:pt x="2336800" y="342900"/>
                </a:cubicBezTo>
                <a:cubicBezTo>
                  <a:pt x="2377994" y="348393"/>
                  <a:pt x="2423417" y="356185"/>
                  <a:pt x="2463800" y="368300"/>
                </a:cubicBezTo>
                <a:cubicBezTo>
                  <a:pt x="2489445" y="375993"/>
                  <a:pt x="2514025" y="387206"/>
                  <a:pt x="2540000" y="393700"/>
                </a:cubicBezTo>
                <a:cubicBezTo>
                  <a:pt x="2556933" y="397933"/>
                  <a:pt x="2574017" y="401605"/>
                  <a:pt x="2590800" y="406400"/>
                </a:cubicBezTo>
                <a:cubicBezTo>
                  <a:pt x="2650368" y="423419"/>
                  <a:pt x="2611967" y="415471"/>
                  <a:pt x="2679700" y="444500"/>
                </a:cubicBezTo>
                <a:cubicBezTo>
                  <a:pt x="2692005" y="449773"/>
                  <a:pt x="2705826" y="451213"/>
                  <a:pt x="2717800" y="457200"/>
                </a:cubicBezTo>
                <a:cubicBezTo>
                  <a:pt x="2731452" y="464026"/>
                  <a:pt x="2741952" y="476401"/>
                  <a:pt x="2755900" y="482600"/>
                </a:cubicBezTo>
                <a:cubicBezTo>
                  <a:pt x="2780366" y="493474"/>
                  <a:pt x="2806700" y="499533"/>
                  <a:pt x="2832100" y="508000"/>
                </a:cubicBezTo>
                <a:lnTo>
                  <a:pt x="2870200" y="520700"/>
                </a:lnTo>
                <a:cubicBezTo>
                  <a:pt x="2882900" y="524933"/>
                  <a:pt x="2894913" y="533400"/>
                  <a:pt x="2908300" y="533400"/>
                </a:cubicBezTo>
                <a:lnTo>
                  <a:pt x="2946400" y="533400"/>
                </a:lnTo>
              </a:path>
            </a:pathLst>
          </a:custGeom>
          <a:ln w="28575" cmpd="sng">
            <a:solidFill>
              <a:srgbClr val="FF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latin typeface="Franklin Gothic Book" panose="020B0503020102020204" pitchFamily="34" charset="0"/>
            </a:endParaRPr>
          </a:p>
        </p:txBody>
      </p:sp>
      <p:sp>
        <p:nvSpPr>
          <p:cNvPr id="157" name="TextBox 156"/>
          <p:cNvSpPr txBox="1"/>
          <p:nvPr/>
        </p:nvSpPr>
        <p:spPr>
          <a:xfrm>
            <a:off x="3941504" y="2991782"/>
            <a:ext cx="1757363"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Franklin Gothic Book" panose="020B0503020102020204" pitchFamily="34" charset="0"/>
              </a:rPr>
              <a:t>Gemini-Turgeon</a:t>
            </a:r>
          </a:p>
          <a:p>
            <a:r>
              <a:rPr lang="en-US" dirty="0">
                <a:latin typeface="Franklin Gothic Book" panose="020B0503020102020204" pitchFamily="34" charset="0"/>
              </a:rPr>
              <a:t>2736 Ma</a:t>
            </a:r>
          </a:p>
        </p:txBody>
      </p:sp>
      <p:sp>
        <p:nvSpPr>
          <p:cNvPr id="158" name="TextBox 157"/>
          <p:cNvSpPr txBox="1"/>
          <p:nvPr/>
        </p:nvSpPr>
        <p:spPr>
          <a:xfrm>
            <a:off x="5698867" y="3181072"/>
            <a:ext cx="1938337"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Franklin Gothic Book" panose="020B0503020102020204" pitchFamily="34" charset="0"/>
              </a:rPr>
              <a:t>Estrades </a:t>
            </a:r>
          </a:p>
          <a:p>
            <a:r>
              <a:rPr lang="en-US" dirty="0">
                <a:latin typeface="Franklin Gothic Book" panose="020B0503020102020204" pitchFamily="34" charset="0"/>
              </a:rPr>
              <a:t>2720 Ma</a:t>
            </a:r>
          </a:p>
        </p:txBody>
      </p:sp>
      <p:sp>
        <p:nvSpPr>
          <p:cNvPr id="159" name="TextBox 158"/>
          <p:cNvSpPr txBox="1"/>
          <p:nvPr/>
        </p:nvSpPr>
        <p:spPr>
          <a:xfrm>
            <a:off x="4824021" y="1783124"/>
            <a:ext cx="151130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Franklin Gothic Book" panose="020B0503020102020204" pitchFamily="34" charset="0"/>
              </a:rPr>
              <a:t>Eagle-Telbel</a:t>
            </a:r>
          </a:p>
        </p:txBody>
      </p:sp>
      <p:sp>
        <p:nvSpPr>
          <p:cNvPr id="160" name="TextBox 159"/>
          <p:cNvSpPr txBox="1"/>
          <p:nvPr/>
        </p:nvSpPr>
        <p:spPr>
          <a:xfrm>
            <a:off x="5074034" y="4804707"/>
            <a:ext cx="1051865" cy="9233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Franklin Gothic Book" panose="020B0503020102020204" pitchFamily="34" charset="0"/>
              </a:rPr>
              <a:t>Horne</a:t>
            </a:r>
          </a:p>
          <a:p>
            <a:r>
              <a:rPr lang="en-US" dirty="0">
                <a:latin typeface="Franklin Gothic Book" panose="020B0503020102020204" pitchFamily="34" charset="0"/>
              </a:rPr>
              <a:t>2702 Ma</a:t>
            </a:r>
          </a:p>
        </p:txBody>
      </p:sp>
      <p:sp>
        <p:nvSpPr>
          <p:cNvPr id="161" name="TextBox 160"/>
          <p:cNvSpPr txBox="1"/>
          <p:nvPr/>
        </p:nvSpPr>
        <p:spPr>
          <a:xfrm>
            <a:off x="6027485" y="4779307"/>
            <a:ext cx="1190625"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Franklin Gothic Book" panose="020B0503020102020204" pitchFamily="34" charset="0"/>
              </a:rPr>
              <a:t>BDL</a:t>
            </a:r>
          </a:p>
          <a:p>
            <a:r>
              <a:rPr lang="en-US" dirty="0">
                <a:latin typeface="Franklin Gothic Book" panose="020B0503020102020204" pitchFamily="34" charset="0"/>
              </a:rPr>
              <a:t>2698 Ma</a:t>
            </a:r>
          </a:p>
        </p:txBody>
      </p:sp>
      <p:sp>
        <p:nvSpPr>
          <p:cNvPr id="162" name="TextBox 161"/>
          <p:cNvSpPr txBox="1"/>
          <p:nvPr/>
        </p:nvSpPr>
        <p:spPr>
          <a:xfrm>
            <a:off x="4144695" y="2201192"/>
            <a:ext cx="769261" cy="33855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latin typeface="Franklin Gothic Book" panose="020B0503020102020204" pitchFamily="34" charset="0"/>
              </a:rPr>
              <a:t>Detour</a:t>
            </a:r>
          </a:p>
        </p:txBody>
      </p:sp>
      <p:sp>
        <p:nvSpPr>
          <p:cNvPr id="163" name="TextBox 162"/>
          <p:cNvSpPr txBox="1"/>
          <p:nvPr/>
        </p:nvSpPr>
        <p:spPr>
          <a:xfrm>
            <a:off x="6087794" y="2124992"/>
            <a:ext cx="939800"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latin typeface="Franklin Gothic Book" panose="020B0503020102020204" pitchFamily="34" charset="0"/>
              </a:rPr>
              <a:t>Fenelon</a:t>
            </a:r>
          </a:p>
        </p:txBody>
      </p:sp>
      <p:sp>
        <p:nvSpPr>
          <p:cNvPr id="164" name="TextBox 163"/>
          <p:cNvSpPr txBox="1"/>
          <p:nvPr/>
        </p:nvSpPr>
        <p:spPr>
          <a:xfrm>
            <a:off x="5211494" y="2534567"/>
            <a:ext cx="508000"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latin typeface="Franklin Gothic Book" panose="020B0503020102020204" pitchFamily="34" charset="0"/>
              </a:rPr>
              <a:t>C-B</a:t>
            </a:r>
          </a:p>
        </p:txBody>
      </p:sp>
      <p:sp>
        <p:nvSpPr>
          <p:cNvPr id="165" name="TextBox 164"/>
          <p:cNvSpPr txBox="1"/>
          <p:nvPr/>
        </p:nvSpPr>
        <p:spPr>
          <a:xfrm>
            <a:off x="6283070" y="2879373"/>
            <a:ext cx="795337"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latin typeface="Franklin Gothic Book" panose="020B0503020102020204" pitchFamily="34" charset="0"/>
              </a:rPr>
              <a:t>Douay</a:t>
            </a:r>
          </a:p>
        </p:txBody>
      </p:sp>
      <p:cxnSp>
        <p:nvCxnSpPr>
          <p:cNvPr id="166" name="Straight Arrow Connector 165"/>
          <p:cNvCxnSpPr>
            <a:endCxn id="153" idx="4"/>
          </p:cNvCxnSpPr>
          <p:nvPr/>
        </p:nvCxnSpPr>
        <p:spPr>
          <a:xfrm flipH="1" flipV="1">
            <a:off x="6070532" y="2977308"/>
            <a:ext cx="233163" cy="353013"/>
          </a:xfrm>
          <a:prstGeom prst="straightConnector1">
            <a:avLst/>
          </a:prstGeom>
          <a:ln w="127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67" name="TextBox 166"/>
          <p:cNvSpPr txBox="1"/>
          <p:nvPr/>
        </p:nvSpPr>
        <p:spPr>
          <a:xfrm>
            <a:off x="6163994" y="499391"/>
            <a:ext cx="184666"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latin typeface="Franklin Gothic Book" panose="020B0503020102020204" pitchFamily="34" charset="0"/>
            </a:endParaRPr>
          </a:p>
        </p:txBody>
      </p:sp>
      <p:sp>
        <p:nvSpPr>
          <p:cNvPr id="168" name="TextBox 167"/>
          <p:cNvSpPr txBox="1"/>
          <p:nvPr/>
        </p:nvSpPr>
        <p:spPr>
          <a:xfrm>
            <a:off x="7891194" y="2991767"/>
            <a:ext cx="1587500"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latin typeface="Franklin Gothic Book" panose="020B0503020102020204" pitchFamily="34" charset="0"/>
              </a:rPr>
              <a:t>Lac Bachelor</a:t>
            </a:r>
          </a:p>
        </p:txBody>
      </p:sp>
      <p:sp>
        <p:nvSpPr>
          <p:cNvPr id="169" name="TextBox 168"/>
          <p:cNvSpPr txBox="1"/>
          <p:nvPr/>
        </p:nvSpPr>
        <p:spPr>
          <a:xfrm>
            <a:off x="8399194" y="2572667"/>
            <a:ext cx="167005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Franklin Gothic Book" panose="020B0503020102020204" pitchFamily="34" charset="0"/>
              </a:rPr>
              <a:t>Lac Shortt</a:t>
            </a:r>
          </a:p>
        </p:txBody>
      </p:sp>
      <p:sp>
        <p:nvSpPr>
          <p:cNvPr id="170" name="TextBox 169"/>
          <p:cNvSpPr txBox="1"/>
          <p:nvPr/>
        </p:nvSpPr>
        <p:spPr>
          <a:xfrm>
            <a:off x="9539436" y="2596898"/>
            <a:ext cx="2146300"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Franklin Gothic Book" panose="020B0503020102020204" pitchFamily="34" charset="0"/>
              </a:rPr>
              <a:t>Lamoine</a:t>
            </a:r>
          </a:p>
          <a:p>
            <a:r>
              <a:rPr lang="en-US" dirty="0">
                <a:latin typeface="Franklin Gothic Book" panose="020B0503020102020204" pitchFamily="34" charset="0"/>
              </a:rPr>
              <a:t>2726-29 Ma</a:t>
            </a:r>
          </a:p>
        </p:txBody>
      </p:sp>
      <p:sp>
        <p:nvSpPr>
          <p:cNvPr id="171" name="Oval 170"/>
          <p:cNvSpPr>
            <a:spLocks noChangeArrowheads="1"/>
          </p:cNvSpPr>
          <p:nvPr/>
        </p:nvSpPr>
        <p:spPr bwMode="auto">
          <a:xfrm>
            <a:off x="9227237" y="1993562"/>
            <a:ext cx="144463" cy="144463"/>
          </a:xfrm>
          <a:prstGeom prst="ellipse">
            <a:avLst/>
          </a:prstGeom>
          <a:solidFill>
            <a:srgbClr val="FFFF99"/>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latin typeface="Franklin Gothic Book" panose="020B0503020102020204" pitchFamily="34" charset="0"/>
            </a:endParaRPr>
          </a:p>
        </p:txBody>
      </p:sp>
      <p:sp>
        <p:nvSpPr>
          <p:cNvPr id="172" name="TextBox 171"/>
          <p:cNvSpPr txBox="1"/>
          <p:nvPr/>
        </p:nvSpPr>
        <p:spPr>
          <a:xfrm>
            <a:off x="8660814" y="1698272"/>
            <a:ext cx="1385316" cy="33855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latin typeface="Franklin Gothic Book" panose="020B0503020102020204" pitchFamily="34" charset="0"/>
              </a:rPr>
              <a:t>Chibougamau</a:t>
            </a:r>
          </a:p>
        </p:txBody>
      </p:sp>
      <p:sp>
        <p:nvSpPr>
          <p:cNvPr id="173" name="Oval 172"/>
          <p:cNvSpPr>
            <a:spLocks noChangeArrowheads="1"/>
          </p:cNvSpPr>
          <p:nvPr/>
        </p:nvSpPr>
        <p:spPr bwMode="auto">
          <a:xfrm>
            <a:off x="7794794" y="4841220"/>
            <a:ext cx="144463" cy="144463"/>
          </a:xfrm>
          <a:prstGeom prst="ellipse">
            <a:avLst/>
          </a:prstGeom>
          <a:solidFill>
            <a:srgbClr val="FFFF99"/>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latin typeface="Franklin Gothic Book" panose="020B0503020102020204" pitchFamily="34" charset="0"/>
            </a:endParaRPr>
          </a:p>
        </p:txBody>
      </p:sp>
      <p:sp>
        <p:nvSpPr>
          <p:cNvPr id="174" name="Oval 173"/>
          <p:cNvSpPr>
            <a:spLocks noChangeArrowheads="1"/>
          </p:cNvSpPr>
          <p:nvPr/>
        </p:nvSpPr>
        <p:spPr bwMode="auto">
          <a:xfrm>
            <a:off x="7794778" y="5149407"/>
            <a:ext cx="144462" cy="144463"/>
          </a:xfrm>
          <a:prstGeom prst="ellipse">
            <a:avLst/>
          </a:prstGeom>
          <a:solidFill>
            <a:srgbClr val="FF0000"/>
          </a:solidFill>
          <a:ln w="28575">
            <a:solidFill>
              <a:srgbClr val="FF0000"/>
            </a:solidFill>
            <a:round/>
            <a:headEnd/>
            <a:tailEnd/>
          </a:ln>
          <a:effectLs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latin typeface="Franklin Gothic Book" panose="020B0503020102020204" pitchFamily="34" charset="0"/>
            </a:endParaRPr>
          </a:p>
        </p:txBody>
      </p:sp>
      <p:sp>
        <p:nvSpPr>
          <p:cNvPr id="175" name="TextBox 174"/>
          <p:cNvSpPr txBox="1"/>
          <p:nvPr/>
        </p:nvSpPr>
        <p:spPr>
          <a:xfrm>
            <a:off x="7973621" y="4731224"/>
            <a:ext cx="1672210" cy="338554"/>
          </a:xfrm>
          <a:prstGeom prst="rect">
            <a:avLst/>
          </a:prstGeom>
          <a:noFill/>
        </p:spPr>
        <p:txBody>
          <a:bodyPr wrap="square" rtlCol="0">
            <a:spAutoFit/>
          </a:bodyPr>
          <a:lstStyle/>
          <a:p>
            <a:r>
              <a:rPr lang="en-US" sz="1600" dirty="0">
                <a:latin typeface="Franklin Gothic Book" panose="020B0503020102020204" pitchFamily="34" charset="0"/>
              </a:rPr>
              <a:t>Gold Deposit</a:t>
            </a:r>
          </a:p>
        </p:txBody>
      </p:sp>
      <p:sp>
        <p:nvSpPr>
          <p:cNvPr id="176" name="TextBox 175"/>
          <p:cNvSpPr txBox="1"/>
          <p:nvPr/>
        </p:nvSpPr>
        <p:spPr>
          <a:xfrm>
            <a:off x="7963049" y="5025897"/>
            <a:ext cx="2674002" cy="338554"/>
          </a:xfrm>
          <a:prstGeom prst="rect">
            <a:avLst/>
          </a:prstGeom>
          <a:noFill/>
        </p:spPr>
        <p:txBody>
          <a:bodyPr wrap="none" rtlCol="0">
            <a:spAutoFit/>
          </a:bodyPr>
          <a:lstStyle/>
          <a:p>
            <a:r>
              <a:rPr lang="en-US" sz="1600" dirty="0">
                <a:latin typeface="Franklin Gothic Book" panose="020B0503020102020204" pitchFamily="34" charset="0"/>
              </a:rPr>
              <a:t>Anomalous and Au-Rich VMS</a:t>
            </a:r>
          </a:p>
        </p:txBody>
      </p:sp>
      <p:sp>
        <p:nvSpPr>
          <p:cNvPr id="177" name="TextBox 176"/>
          <p:cNvSpPr txBox="1"/>
          <p:nvPr/>
        </p:nvSpPr>
        <p:spPr>
          <a:xfrm>
            <a:off x="1664754" y="5799696"/>
            <a:ext cx="9078909" cy="584776"/>
          </a:xfrm>
          <a:prstGeom prst="rect">
            <a:avLst/>
          </a:prstGeom>
          <a:solidFill>
            <a:schemeClr val="bg1"/>
          </a:solidFill>
        </p:spPr>
        <p:txBody>
          <a:bodyPr wrap="square" rtlCol="0">
            <a:spAutoFit/>
          </a:bodyPr>
          <a:lstStyle/>
          <a:p>
            <a:pPr algn="ctr"/>
            <a:r>
              <a:rPr lang="en-US" sz="1600" dirty="0">
                <a:latin typeface="Franklin Gothic Book" panose="020B0503020102020204" pitchFamily="34" charset="0"/>
              </a:rPr>
              <a:t>The linear distribution of sediments reflects synorgenic structures and perhaps older synvolcanic extensional structures?</a:t>
            </a:r>
          </a:p>
        </p:txBody>
      </p:sp>
      <p:sp>
        <p:nvSpPr>
          <p:cNvPr id="178" name="TextBox 177"/>
          <p:cNvSpPr txBox="1"/>
          <p:nvPr/>
        </p:nvSpPr>
        <p:spPr>
          <a:xfrm>
            <a:off x="2665144" y="5109204"/>
            <a:ext cx="2017732" cy="369332"/>
          </a:xfrm>
          <a:prstGeom prst="rect">
            <a:avLst/>
          </a:prstGeom>
          <a:noFill/>
        </p:spPr>
        <p:txBody>
          <a:bodyPr wrap="none" rtlCol="0">
            <a:spAutoFit/>
          </a:bodyPr>
          <a:lstStyle/>
          <a:p>
            <a:r>
              <a:rPr lang="en-US" dirty="0">
                <a:latin typeface="Franklin Gothic Book" panose="020B0503020102020204" pitchFamily="34" charset="0"/>
              </a:rPr>
              <a:t>Cote Lake 2740Ma</a:t>
            </a:r>
          </a:p>
        </p:txBody>
      </p:sp>
      <p:sp>
        <p:nvSpPr>
          <p:cNvPr id="179" name="Oval 178"/>
          <p:cNvSpPr>
            <a:spLocks noChangeArrowheads="1"/>
          </p:cNvSpPr>
          <p:nvPr/>
        </p:nvSpPr>
        <p:spPr bwMode="auto">
          <a:xfrm>
            <a:off x="2837225" y="5497869"/>
            <a:ext cx="144462" cy="144463"/>
          </a:xfrm>
          <a:prstGeom prst="ellipse">
            <a:avLst/>
          </a:prstGeom>
          <a:solidFill>
            <a:srgbClr val="FF0000"/>
          </a:solidFill>
          <a:ln w="28575">
            <a:solidFill>
              <a:srgbClr val="FF0000"/>
            </a:solidFill>
            <a:round/>
            <a:headEnd/>
            <a:tailEnd/>
          </a:ln>
          <a:effectLs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latin typeface="Franklin Gothic Book" panose="020B0503020102020204" pitchFamily="34" charset="0"/>
            </a:endParaRPr>
          </a:p>
        </p:txBody>
      </p:sp>
      <p:sp>
        <p:nvSpPr>
          <p:cNvPr id="180" name="Oval 179"/>
          <p:cNvSpPr/>
          <p:nvPr/>
        </p:nvSpPr>
        <p:spPr>
          <a:xfrm>
            <a:off x="7838640" y="5480438"/>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181" name="Oval 180"/>
          <p:cNvSpPr/>
          <p:nvPr/>
        </p:nvSpPr>
        <p:spPr>
          <a:xfrm>
            <a:off x="8045055" y="3041680"/>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182" name="Oval 181"/>
          <p:cNvSpPr/>
          <p:nvPr/>
        </p:nvSpPr>
        <p:spPr>
          <a:xfrm>
            <a:off x="8571920" y="2532655"/>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183" name="Oval 182"/>
          <p:cNvSpPr/>
          <p:nvPr/>
        </p:nvSpPr>
        <p:spPr>
          <a:xfrm>
            <a:off x="9371700" y="2314698"/>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184" name="Oval 183"/>
          <p:cNvSpPr/>
          <p:nvPr/>
        </p:nvSpPr>
        <p:spPr>
          <a:xfrm>
            <a:off x="9572358" y="2140097"/>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185" name="Freeform 184"/>
          <p:cNvSpPr/>
          <p:nvPr/>
        </p:nvSpPr>
        <p:spPr>
          <a:xfrm>
            <a:off x="8753931" y="2452409"/>
            <a:ext cx="1205641" cy="175747"/>
          </a:xfrm>
          <a:custGeom>
            <a:avLst/>
            <a:gdLst>
              <a:gd name="connsiteX0" fmla="*/ 0 w 1205641"/>
              <a:gd name="connsiteY0" fmla="*/ 0 h 175747"/>
              <a:gd name="connsiteX1" fmla="*/ 52674 w 1205641"/>
              <a:gd name="connsiteY1" fmla="*/ 5853 h 175747"/>
              <a:gd name="connsiteX2" fmla="*/ 70232 w 1205641"/>
              <a:gd name="connsiteY2" fmla="*/ 11705 h 175747"/>
              <a:gd name="connsiteX3" fmla="*/ 292631 w 1205641"/>
              <a:gd name="connsiteY3" fmla="*/ 17557 h 175747"/>
              <a:gd name="connsiteX4" fmla="*/ 316042 w 1205641"/>
              <a:gd name="connsiteY4" fmla="*/ 23410 h 175747"/>
              <a:gd name="connsiteX5" fmla="*/ 333600 w 1205641"/>
              <a:gd name="connsiteY5" fmla="*/ 29262 h 175747"/>
              <a:gd name="connsiteX6" fmla="*/ 433095 w 1205641"/>
              <a:gd name="connsiteY6" fmla="*/ 46819 h 175747"/>
              <a:gd name="connsiteX7" fmla="*/ 491621 w 1205641"/>
              <a:gd name="connsiteY7" fmla="*/ 52672 h 175747"/>
              <a:gd name="connsiteX8" fmla="*/ 596968 w 1205641"/>
              <a:gd name="connsiteY8" fmla="*/ 76081 h 175747"/>
              <a:gd name="connsiteX9" fmla="*/ 614526 w 1205641"/>
              <a:gd name="connsiteY9" fmla="*/ 81933 h 175747"/>
              <a:gd name="connsiteX10" fmla="*/ 661347 w 1205641"/>
              <a:gd name="connsiteY10" fmla="*/ 93638 h 175747"/>
              <a:gd name="connsiteX11" fmla="*/ 708168 w 1205641"/>
              <a:gd name="connsiteY11" fmla="*/ 105343 h 175747"/>
              <a:gd name="connsiteX12" fmla="*/ 725726 w 1205641"/>
              <a:gd name="connsiteY12" fmla="*/ 117048 h 175747"/>
              <a:gd name="connsiteX13" fmla="*/ 743284 w 1205641"/>
              <a:gd name="connsiteY13" fmla="*/ 122900 h 175747"/>
              <a:gd name="connsiteX14" fmla="*/ 754989 w 1205641"/>
              <a:gd name="connsiteY14" fmla="*/ 140457 h 175747"/>
              <a:gd name="connsiteX15" fmla="*/ 807663 w 1205641"/>
              <a:gd name="connsiteY15" fmla="*/ 158014 h 175747"/>
              <a:gd name="connsiteX16" fmla="*/ 825221 w 1205641"/>
              <a:gd name="connsiteY16" fmla="*/ 163867 h 175747"/>
              <a:gd name="connsiteX17" fmla="*/ 842779 w 1205641"/>
              <a:gd name="connsiteY17" fmla="*/ 175571 h 175747"/>
              <a:gd name="connsiteX18" fmla="*/ 1059326 w 1205641"/>
              <a:gd name="connsiteY18" fmla="*/ 163867 h 175747"/>
              <a:gd name="connsiteX19" fmla="*/ 1094442 w 1205641"/>
              <a:gd name="connsiteY19" fmla="*/ 152162 h 175747"/>
              <a:gd name="connsiteX20" fmla="*/ 1141263 w 1205641"/>
              <a:gd name="connsiteY20" fmla="*/ 140457 h 175747"/>
              <a:gd name="connsiteX21" fmla="*/ 1205641 w 1205641"/>
              <a:gd name="connsiteY21" fmla="*/ 122900 h 1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5641" h="175747">
                <a:moveTo>
                  <a:pt x="0" y="0"/>
                </a:moveTo>
                <a:cubicBezTo>
                  <a:pt x="17558" y="1951"/>
                  <a:pt x="35248" y="2949"/>
                  <a:pt x="52674" y="5853"/>
                </a:cubicBezTo>
                <a:cubicBezTo>
                  <a:pt x="58759" y="6867"/>
                  <a:pt x="64070" y="11404"/>
                  <a:pt x="70232" y="11705"/>
                </a:cubicBezTo>
                <a:cubicBezTo>
                  <a:pt x="144303" y="15318"/>
                  <a:pt x="218498" y="15606"/>
                  <a:pt x="292631" y="17557"/>
                </a:cubicBezTo>
                <a:cubicBezTo>
                  <a:pt x="300435" y="19508"/>
                  <a:pt x="308308" y="21200"/>
                  <a:pt x="316042" y="23410"/>
                </a:cubicBezTo>
                <a:cubicBezTo>
                  <a:pt x="321974" y="25105"/>
                  <a:pt x="327615" y="27766"/>
                  <a:pt x="333600" y="29262"/>
                </a:cubicBezTo>
                <a:cubicBezTo>
                  <a:pt x="353711" y="34289"/>
                  <a:pt x="430414" y="46551"/>
                  <a:pt x="433095" y="46819"/>
                </a:cubicBezTo>
                <a:cubicBezTo>
                  <a:pt x="452604" y="48770"/>
                  <a:pt x="472232" y="49764"/>
                  <a:pt x="491621" y="52672"/>
                </a:cubicBezTo>
                <a:cubicBezTo>
                  <a:pt x="508499" y="55204"/>
                  <a:pt x="577279" y="69519"/>
                  <a:pt x="596968" y="76081"/>
                </a:cubicBezTo>
                <a:cubicBezTo>
                  <a:pt x="602821" y="78032"/>
                  <a:pt x="608574" y="80310"/>
                  <a:pt x="614526" y="81933"/>
                </a:cubicBezTo>
                <a:cubicBezTo>
                  <a:pt x="630047" y="86166"/>
                  <a:pt x="645572" y="90483"/>
                  <a:pt x="661347" y="93638"/>
                </a:cubicBezTo>
                <a:cubicBezTo>
                  <a:pt x="696659" y="100701"/>
                  <a:pt x="681173" y="96346"/>
                  <a:pt x="708168" y="105343"/>
                </a:cubicBezTo>
                <a:cubicBezTo>
                  <a:pt x="714021" y="109245"/>
                  <a:pt x="719435" y="113902"/>
                  <a:pt x="725726" y="117048"/>
                </a:cubicBezTo>
                <a:cubicBezTo>
                  <a:pt x="731244" y="119807"/>
                  <a:pt x="738467" y="119046"/>
                  <a:pt x="743284" y="122900"/>
                </a:cubicBezTo>
                <a:cubicBezTo>
                  <a:pt x="748777" y="127294"/>
                  <a:pt x="750015" y="135484"/>
                  <a:pt x="754989" y="140457"/>
                </a:cubicBezTo>
                <a:cubicBezTo>
                  <a:pt x="771448" y="156916"/>
                  <a:pt x="784120" y="154091"/>
                  <a:pt x="807663" y="158014"/>
                </a:cubicBezTo>
                <a:cubicBezTo>
                  <a:pt x="813516" y="159965"/>
                  <a:pt x="819703" y="161108"/>
                  <a:pt x="825221" y="163867"/>
                </a:cubicBezTo>
                <a:cubicBezTo>
                  <a:pt x="831512" y="167012"/>
                  <a:pt x="835750" y="175301"/>
                  <a:pt x="842779" y="175571"/>
                </a:cubicBezTo>
                <a:cubicBezTo>
                  <a:pt x="883974" y="177155"/>
                  <a:pt x="1006222" y="167660"/>
                  <a:pt x="1059326" y="163867"/>
                </a:cubicBezTo>
                <a:cubicBezTo>
                  <a:pt x="1071031" y="159965"/>
                  <a:pt x="1082343" y="154582"/>
                  <a:pt x="1094442" y="152162"/>
                </a:cubicBezTo>
                <a:cubicBezTo>
                  <a:pt x="1129754" y="145099"/>
                  <a:pt x="1114268" y="149454"/>
                  <a:pt x="1141263" y="140457"/>
                </a:cubicBezTo>
                <a:cubicBezTo>
                  <a:pt x="1169856" y="111864"/>
                  <a:pt x="1150544" y="122900"/>
                  <a:pt x="1205641" y="122900"/>
                </a:cubicBezTo>
              </a:path>
            </a:pathLst>
          </a:custGeom>
          <a:ln>
            <a:solidFill>
              <a:srgbClr val="FF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n>
                <a:solidFill>
                  <a:srgbClr val="FF0000"/>
                </a:solidFill>
              </a:ln>
              <a:latin typeface="Franklin Gothic Book" panose="020B0503020102020204" pitchFamily="34" charset="0"/>
            </a:endParaRPr>
          </a:p>
        </p:txBody>
      </p:sp>
      <p:sp>
        <p:nvSpPr>
          <p:cNvPr id="186" name="Oval 185"/>
          <p:cNvSpPr/>
          <p:nvPr/>
        </p:nvSpPr>
        <p:spPr>
          <a:xfrm>
            <a:off x="9645831" y="2225791"/>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187" name="Oval 186"/>
          <p:cNvSpPr/>
          <p:nvPr/>
        </p:nvSpPr>
        <p:spPr>
          <a:xfrm>
            <a:off x="5586292" y="2565121"/>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188" name="Oval 187"/>
          <p:cNvSpPr/>
          <p:nvPr/>
        </p:nvSpPr>
        <p:spPr>
          <a:xfrm>
            <a:off x="7581353" y="3340249"/>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189" name="Oval 188"/>
          <p:cNvSpPr/>
          <p:nvPr/>
        </p:nvSpPr>
        <p:spPr>
          <a:xfrm>
            <a:off x="6761988" y="2513382"/>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190" name="Oval 189"/>
          <p:cNvSpPr/>
          <p:nvPr/>
        </p:nvSpPr>
        <p:spPr>
          <a:xfrm>
            <a:off x="5258445" y="3109768"/>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191" name="Oval 190"/>
          <p:cNvSpPr/>
          <p:nvPr/>
        </p:nvSpPr>
        <p:spPr>
          <a:xfrm>
            <a:off x="6797988" y="4254836"/>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192" name="Freeform 191"/>
          <p:cNvSpPr/>
          <p:nvPr/>
        </p:nvSpPr>
        <p:spPr>
          <a:xfrm>
            <a:off x="2366598" y="5495539"/>
            <a:ext cx="779642" cy="152162"/>
          </a:xfrm>
          <a:custGeom>
            <a:avLst/>
            <a:gdLst>
              <a:gd name="connsiteX0" fmla="*/ 0 w 779642"/>
              <a:gd name="connsiteY0" fmla="*/ 0 h 152162"/>
              <a:gd name="connsiteX1" fmla="*/ 35115 w 779642"/>
              <a:gd name="connsiteY1" fmla="*/ 5852 h 152162"/>
              <a:gd name="connsiteX2" fmla="*/ 87789 w 779642"/>
              <a:gd name="connsiteY2" fmla="*/ 23410 h 152162"/>
              <a:gd name="connsiteX3" fmla="*/ 105347 w 779642"/>
              <a:gd name="connsiteY3" fmla="*/ 29262 h 152162"/>
              <a:gd name="connsiteX4" fmla="*/ 152168 w 779642"/>
              <a:gd name="connsiteY4" fmla="*/ 40967 h 152162"/>
              <a:gd name="connsiteX5" fmla="*/ 175578 w 779642"/>
              <a:gd name="connsiteY5" fmla="*/ 46819 h 152162"/>
              <a:gd name="connsiteX6" fmla="*/ 204842 w 779642"/>
              <a:gd name="connsiteY6" fmla="*/ 70228 h 152162"/>
              <a:gd name="connsiteX7" fmla="*/ 234105 w 779642"/>
              <a:gd name="connsiteY7" fmla="*/ 76081 h 152162"/>
              <a:gd name="connsiteX8" fmla="*/ 251663 w 779642"/>
              <a:gd name="connsiteY8" fmla="*/ 81933 h 152162"/>
              <a:gd name="connsiteX9" fmla="*/ 298484 w 779642"/>
              <a:gd name="connsiteY9" fmla="*/ 93638 h 152162"/>
              <a:gd name="connsiteX10" fmla="*/ 316042 w 779642"/>
              <a:gd name="connsiteY10" fmla="*/ 105343 h 152162"/>
              <a:gd name="connsiteX11" fmla="*/ 368715 w 779642"/>
              <a:gd name="connsiteY11" fmla="*/ 117047 h 152162"/>
              <a:gd name="connsiteX12" fmla="*/ 415536 w 779642"/>
              <a:gd name="connsiteY12" fmla="*/ 122900 h 152162"/>
              <a:gd name="connsiteX13" fmla="*/ 474063 w 779642"/>
              <a:gd name="connsiteY13" fmla="*/ 140457 h 152162"/>
              <a:gd name="connsiteX14" fmla="*/ 690610 w 779642"/>
              <a:gd name="connsiteY14" fmla="*/ 152162 h 152162"/>
              <a:gd name="connsiteX15" fmla="*/ 749136 w 779642"/>
              <a:gd name="connsiteY15" fmla="*/ 146309 h 152162"/>
              <a:gd name="connsiteX16" fmla="*/ 766694 w 779642"/>
              <a:gd name="connsiteY16" fmla="*/ 140457 h 152162"/>
              <a:gd name="connsiteX17" fmla="*/ 778399 w 779642"/>
              <a:gd name="connsiteY17" fmla="*/ 122900 h 152162"/>
              <a:gd name="connsiteX18" fmla="*/ 743283 w 779642"/>
              <a:gd name="connsiteY18" fmla="*/ 134605 h 152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9642" h="152162">
                <a:moveTo>
                  <a:pt x="0" y="0"/>
                </a:moveTo>
                <a:cubicBezTo>
                  <a:pt x="11705" y="1951"/>
                  <a:pt x="23603" y="2974"/>
                  <a:pt x="35115" y="5852"/>
                </a:cubicBezTo>
                <a:cubicBezTo>
                  <a:pt x="35135" y="5857"/>
                  <a:pt x="79000" y="20481"/>
                  <a:pt x="87789" y="23410"/>
                </a:cubicBezTo>
                <a:cubicBezTo>
                  <a:pt x="93642" y="25361"/>
                  <a:pt x="99362" y="27766"/>
                  <a:pt x="105347" y="29262"/>
                </a:cubicBezTo>
                <a:lnTo>
                  <a:pt x="152168" y="40967"/>
                </a:lnTo>
                <a:lnTo>
                  <a:pt x="175578" y="46819"/>
                </a:lnTo>
                <a:cubicBezTo>
                  <a:pt x="184150" y="55390"/>
                  <a:pt x="193028" y="65798"/>
                  <a:pt x="204842" y="70228"/>
                </a:cubicBezTo>
                <a:cubicBezTo>
                  <a:pt x="214156" y="73721"/>
                  <a:pt x="224454" y="73668"/>
                  <a:pt x="234105" y="76081"/>
                </a:cubicBezTo>
                <a:cubicBezTo>
                  <a:pt x="240090" y="77577"/>
                  <a:pt x="245678" y="80437"/>
                  <a:pt x="251663" y="81933"/>
                </a:cubicBezTo>
                <a:lnTo>
                  <a:pt x="298484" y="93638"/>
                </a:lnTo>
                <a:cubicBezTo>
                  <a:pt x="304337" y="97540"/>
                  <a:pt x="309751" y="102197"/>
                  <a:pt x="316042" y="105343"/>
                </a:cubicBezTo>
                <a:cubicBezTo>
                  <a:pt x="329982" y="112313"/>
                  <a:pt x="356128" y="115249"/>
                  <a:pt x="368715" y="117047"/>
                </a:cubicBezTo>
                <a:cubicBezTo>
                  <a:pt x="384285" y="119271"/>
                  <a:pt x="399929" y="120949"/>
                  <a:pt x="415536" y="122900"/>
                </a:cubicBezTo>
                <a:cubicBezTo>
                  <a:pt x="421400" y="124855"/>
                  <a:pt x="462727" y="139628"/>
                  <a:pt x="474063" y="140457"/>
                </a:cubicBezTo>
                <a:cubicBezTo>
                  <a:pt x="546158" y="145732"/>
                  <a:pt x="690610" y="152162"/>
                  <a:pt x="690610" y="152162"/>
                </a:cubicBezTo>
                <a:cubicBezTo>
                  <a:pt x="710119" y="150211"/>
                  <a:pt x="729758" y="149290"/>
                  <a:pt x="749136" y="146309"/>
                </a:cubicBezTo>
                <a:cubicBezTo>
                  <a:pt x="755233" y="145371"/>
                  <a:pt x="761877" y="144311"/>
                  <a:pt x="766694" y="140457"/>
                </a:cubicBezTo>
                <a:cubicBezTo>
                  <a:pt x="772187" y="136063"/>
                  <a:pt x="783373" y="127874"/>
                  <a:pt x="778399" y="122900"/>
                </a:cubicBezTo>
                <a:cubicBezTo>
                  <a:pt x="773792" y="118293"/>
                  <a:pt x="749690" y="131402"/>
                  <a:pt x="743283" y="134605"/>
                </a:cubicBezTo>
              </a:path>
            </a:pathLst>
          </a:custGeom>
          <a:ln>
            <a:solidFill>
              <a:srgbClr val="FF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Franklin Gothic Book" panose="020B0503020102020204" pitchFamily="34" charset="0"/>
            </a:endParaRPr>
          </a:p>
        </p:txBody>
      </p:sp>
      <p:sp>
        <p:nvSpPr>
          <p:cNvPr id="193" name="Oval 192"/>
          <p:cNvSpPr/>
          <p:nvPr/>
        </p:nvSpPr>
        <p:spPr>
          <a:xfrm>
            <a:off x="6747261" y="4421396"/>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194" name="Oval 193"/>
          <p:cNvSpPr/>
          <p:nvPr/>
        </p:nvSpPr>
        <p:spPr>
          <a:xfrm>
            <a:off x="6231695" y="4222414"/>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195" name="Oval 194"/>
          <p:cNvSpPr/>
          <p:nvPr/>
        </p:nvSpPr>
        <p:spPr>
          <a:xfrm>
            <a:off x="6068255" y="4421396"/>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196" name="Oval 195"/>
          <p:cNvSpPr/>
          <p:nvPr/>
        </p:nvSpPr>
        <p:spPr>
          <a:xfrm>
            <a:off x="6991594" y="4910492"/>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197" name="Oval 196"/>
          <p:cNvSpPr/>
          <p:nvPr/>
        </p:nvSpPr>
        <p:spPr>
          <a:xfrm>
            <a:off x="6955594" y="4913683"/>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198" name="Oval 197"/>
          <p:cNvSpPr/>
          <p:nvPr/>
        </p:nvSpPr>
        <p:spPr>
          <a:xfrm>
            <a:off x="6849409" y="4946492"/>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199" name="Oval 198"/>
          <p:cNvSpPr/>
          <p:nvPr/>
        </p:nvSpPr>
        <p:spPr>
          <a:xfrm>
            <a:off x="5175494" y="4493396"/>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00" name="Oval 199"/>
          <p:cNvSpPr/>
          <p:nvPr/>
        </p:nvSpPr>
        <p:spPr>
          <a:xfrm>
            <a:off x="5179209" y="4529396"/>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01" name="Oval 200"/>
          <p:cNvSpPr/>
          <p:nvPr/>
        </p:nvSpPr>
        <p:spPr>
          <a:xfrm>
            <a:off x="5357572" y="4294414"/>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02" name="Oval 201"/>
          <p:cNvSpPr/>
          <p:nvPr/>
        </p:nvSpPr>
        <p:spPr>
          <a:xfrm>
            <a:off x="5580437" y="4541535"/>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03" name="Oval 202"/>
          <p:cNvSpPr/>
          <p:nvPr/>
        </p:nvSpPr>
        <p:spPr>
          <a:xfrm>
            <a:off x="3420137" y="4076106"/>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04" name="Oval 203"/>
          <p:cNvSpPr/>
          <p:nvPr/>
        </p:nvSpPr>
        <p:spPr>
          <a:xfrm>
            <a:off x="3146240" y="4216561"/>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05" name="Oval 204"/>
          <p:cNvSpPr/>
          <p:nvPr/>
        </p:nvSpPr>
        <p:spPr>
          <a:xfrm>
            <a:off x="3169991" y="4261992"/>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06" name="Oval 205"/>
          <p:cNvSpPr/>
          <p:nvPr/>
        </p:nvSpPr>
        <p:spPr>
          <a:xfrm>
            <a:off x="3245706" y="4333992"/>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07" name="Oval 206"/>
          <p:cNvSpPr/>
          <p:nvPr/>
        </p:nvSpPr>
        <p:spPr>
          <a:xfrm>
            <a:off x="3227808" y="4400678"/>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08" name="Oval 207"/>
          <p:cNvSpPr/>
          <p:nvPr/>
        </p:nvSpPr>
        <p:spPr>
          <a:xfrm>
            <a:off x="2113492" y="5422832"/>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09" name="Oval 208"/>
          <p:cNvSpPr/>
          <p:nvPr/>
        </p:nvSpPr>
        <p:spPr>
          <a:xfrm>
            <a:off x="2467283" y="5318410"/>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10" name="Oval 209"/>
          <p:cNvSpPr/>
          <p:nvPr/>
        </p:nvSpPr>
        <p:spPr>
          <a:xfrm>
            <a:off x="4388715" y="4252485"/>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11" name="Oval 210"/>
          <p:cNvSpPr/>
          <p:nvPr/>
        </p:nvSpPr>
        <p:spPr>
          <a:xfrm>
            <a:off x="5107209" y="3640925"/>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cxnSp>
        <p:nvCxnSpPr>
          <p:cNvPr id="212" name="Straight Arrow Connector 211"/>
          <p:cNvCxnSpPr/>
          <p:nvPr/>
        </p:nvCxnSpPr>
        <p:spPr>
          <a:xfrm>
            <a:off x="5652437" y="2043791"/>
            <a:ext cx="67057" cy="757491"/>
          </a:xfrm>
          <a:prstGeom prst="straightConnector1">
            <a:avLst/>
          </a:prstGeom>
          <a:ln w="190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3" name="Oval 212"/>
          <p:cNvSpPr/>
          <p:nvPr/>
        </p:nvSpPr>
        <p:spPr>
          <a:xfrm>
            <a:off x="5996255" y="3140637"/>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14" name="Oval 213"/>
          <p:cNvSpPr/>
          <p:nvPr/>
        </p:nvSpPr>
        <p:spPr>
          <a:xfrm>
            <a:off x="6016869" y="3048420"/>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15" name="Oval 214"/>
          <p:cNvSpPr/>
          <p:nvPr/>
        </p:nvSpPr>
        <p:spPr>
          <a:xfrm>
            <a:off x="5989939" y="3003392"/>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16" name="Oval 215"/>
          <p:cNvSpPr>
            <a:spLocks noChangeArrowheads="1"/>
          </p:cNvSpPr>
          <p:nvPr/>
        </p:nvSpPr>
        <p:spPr bwMode="auto">
          <a:xfrm>
            <a:off x="9770097" y="2496173"/>
            <a:ext cx="144462" cy="144463"/>
          </a:xfrm>
          <a:prstGeom prst="ellipse">
            <a:avLst/>
          </a:prstGeom>
          <a:solidFill>
            <a:srgbClr val="FF0000"/>
          </a:solidFill>
          <a:ln w="28575">
            <a:solidFill>
              <a:srgbClr val="FF0000"/>
            </a:solidFill>
            <a:round/>
            <a:headEnd/>
            <a:tailEnd/>
          </a:ln>
          <a:effectLs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latin typeface="Franklin Gothic Book" panose="020B0503020102020204" pitchFamily="34" charset="0"/>
            </a:endParaRPr>
          </a:p>
        </p:txBody>
      </p:sp>
      <p:sp>
        <p:nvSpPr>
          <p:cNvPr id="217" name="Oval 216"/>
          <p:cNvSpPr/>
          <p:nvPr/>
        </p:nvSpPr>
        <p:spPr>
          <a:xfrm>
            <a:off x="8037519" y="2966972"/>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18" name="Oval 217"/>
          <p:cNvSpPr/>
          <p:nvPr/>
        </p:nvSpPr>
        <p:spPr>
          <a:xfrm>
            <a:off x="6725988" y="2601586"/>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19" name="Oval 218"/>
          <p:cNvSpPr/>
          <p:nvPr/>
        </p:nvSpPr>
        <p:spPr>
          <a:xfrm>
            <a:off x="6653988" y="2601586"/>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20" name="Oval 219"/>
          <p:cNvSpPr/>
          <p:nvPr/>
        </p:nvSpPr>
        <p:spPr>
          <a:xfrm>
            <a:off x="6581988" y="2647016"/>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21" name="Oval 220"/>
          <p:cNvSpPr/>
          <p:nvPr/>
        </p:nvSpPr>
        <p:spPr>
          <a:xfrm>
            <a:off x="6531261" y="2614066"/>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22" name="Oval 221"/>
          <p:cNvSpPr/>
          <p:nvPr/>
        </p:nvSpPr>
        <p:spPr>
          <a:xfrm>
            <a:off x="6653988" y="2689082"/>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23" name="Oval 222"/>
          <p:cNvSpPr/>
          <p:nvPr/>
        </p:nvSpPr>
        <p:spPr>
          <a:xfrm>
            <a:off x="6705409" y="2725082"/>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24" name="Oval 223"/>
          <p:cNvSpPr/>
          <p:nvPr/>
        </p:nvSpPr>
        <p:spPr>
          <a:xfrm>
            <a:off x="6756829" y="2793857"/>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25" name="Oval 224"/>
          <p:cNvSpPr/>
          <p:nvPr/>
        </p:nvSpPr>
        <p:spPr>
          <a:xfrm>
            <a:off x="6675261" y="2812146"/>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26" name="Oval 225"/>
          <p:cNvSpPr/>
          <p:nvPr/>
        </p:nvSpPr>
        <p:spPr>
          <a:xfrm>
            <a:off x="6211070" y="2673586"/>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27" name="Oval 226"/>
          <p:cNvSpPr/>
          <p:nvPr/>
        </p:nvSpPr>
        <p:spPr>
          <a:xfrm>
            <a:off x="6175116" y="2632364"/>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28" name="Oval 227"/>
          <p:cNvSpPr/>
          <p:nvPr/>
        </p:nvSpPr>
        <p:spPr>
          <a:xfrm>
            <a:off x="6338877" y="2745586"/>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29" name="Oval 228"/>
          <p:cNvSpPr/>
          <p:nvPr/>
        </p:nvSpPr>
        <p:spPr>
          <a:xfrm>
            <a:off x="6141320" y="2578066"/>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30" name="Oval 229"/>
          <p:cNvSpPr/>
          <p:nvPr/>
        </p:nvSpPr>
        <p:spPr>
          <a:xfrm>
            <a:off x="5411592" y="4645957"/>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31" name="Oval 230"/>
          <p:cNvSpPr/>
          <p:nvPr/>
        </p:nvSpPr>
        <p:spPr>
          <a:xfrm>
            <a:off x="5321572" y="4754728"/>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32" name="Oval 231"/>
          <p:cNvSpPr/>
          <p:nvPr/>
        </p:nvSpPr>
        <p:spPr>
          <a:xfrm>
            <a:off x="5357572" y="4624757"/>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33" name="Oval 232"/>
          <p:cNvSpPr/>
          <p:nvPr/>
        </p:nvSpPr>
        <p:spPr>
          <a:xfrm>
            <a:off x="5536492" y="4679682"/>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34" name="Oval 233"/>
          <p:cNvSpPr/>
          <p:nvPr/>
        </p:nvSpPr>
        <p:spPr>
          <a:xfrm>
            <a:off x="5421160" y="4588757"/>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35" name="Oval 234"/>
          <p:cNvSpPr/>
          <p:nvPr/>
        </p:nvSpPr>
        <p:spPr>
          <a:xfrm>
            <a:off x="5474060" y="4647260"/>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36" name="Oval 235"/>
          <p:cNvSpPr/>
          <p:nvPr/>
        </p:nvSpPr>
        <p:spPr>
          <a:xfrm>
            <a:off x="5836407" y="4696757"/>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37" name="Oval 236"/>
          <p:cNvSpPr/>
          <p:nvPr/>
        </p:nvSpPr>
        <p:spPr>
          <a:xfrm>
            <a:off x="5788269" y="4715682"/>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38" name="Oval 237"/>
          <p:cNvSpPr/>
          <p:nvPr/>
        </p:nvSpPr>
        <p:spPr>
          <a:xfrm>
            <a:off x="6761988" y="4288485"/>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39" name="Oval 238"/>
          <p:cNvSpPr/>
          <p:nvPr/>
        </p:nvSpPr>
        <p:spPr>
          <a:xfrm>
            <a:off x="6711261" y="4385396"/>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40" name="TextBox 239"/>
          <p:cNvSpPr txBox="1"/>
          <p:nvPr/>
        </p:nvSpPr>
        <p:spPr>
          <a:xfrm>
            <a:off x="7973621" y="5311161"/>
            <a:ext cx="579005" cy="338554"/>
          </a:xfrm>
          <a:prstGeom prst="rect">
            <a:avLst/>
          </a:prstGeom>
          <a:noFill/>
        </p:spPr>
        <p:txBody>
          <a:bodyPr wrap="none" rtlCol="0">
            <a:spAutoFit/>
          </a:bodyPr>
          <a:lstStyle/>
          <a:p>
            <a:r>
              <a:rPr lang="en-US" sz="1600" dirty="0">
                <a:latin typeface="Franklin Gothic Book" panose="020B0503020102020204" pitchFamily="34" charset="0"/>
              </a:rPr>
              <a:t>VMS</a:t>
            </a:r>
          </a:p>
        </p:txBody>
      </p:sp>
      <p:sp>
        <p:nvSpPr>
          <p:cNvPr id="241" name="Rectangle 98"/>
          <p:cNvSpPr>
            <a:spLocks noChangeArrowheads="1"/>
          </p:cNvSpPr>
          <p:nvPr/>
        </p:nvSpPr>
        <p:spPr bwMode="auto">
          <a:xfrm>
            <a:off x="1913175" y="3625588"/>
            <a:ext cx="531589" cy="57492"/>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Franklin Gothic Book" panose="020B0503020102020204" pitchFamily="34" charset="0"/>
            </a:endParaRPr>
          </a:p>
        </p:txBody>
      </p:sp>
      <p:sp>
        <p:nvSpPr>
          <p:cNvPr id="242" name="Text Box 102"/>
          <p:cNvSpPr txBox="1">
            <a:spLocks noChangeArrowheads="1"/>
          </p:cNvSpPr>
          <p:nvPr/>
        </p:nvSpPr>
        <p:spPr bwMode="auto">
          <a:xfrm>
            <a:off x="1802212" y="3271235"/>
            <a:ext cx="814647" cy="369332"/>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CA" dirty="0">
                <a:latin typeface="Franklin Gothic Book" panose="020B0503020102020204" pitchFamily="34" charset="0"/>
              </a:rPr>
              <a:t>50 km</a:t>
            </a:r>
          </a:p>
        </p:txBody>
      </p:sp>
      <p:sp>
        <p:nvSpPr>
          <p:cNvPr id="243" name="Text Box 113"/>
          <p:cNvSpPr txBox="1">
            <a:spLocks noChangeArrowheads="1"/>
          </p:cNvSpPr>
          <p:nvPr/>
        </p:nvSpPr>
        <p:spPr bwMode="auto">
          <a:xfrm>
            <a:off x="1895659" y="2732592"/>
            <a:ext cx="107950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CA" sz="1400" b="1" dirty="0">
                <a:latin typeface="Franklin Gothic Book" panose="020B0503020102020204" pitchFamily="34" charset="0"/>
              </a:rPr>
              <a:t>Turbidites</a:t>
            </a:r>
          </a:p>
        </p:txBody>
      </p:sp>
      <p:sp>
        <p:nvSpPr>
          <p:cNvPr id="244" name="Line 114"/>
          <p:cNvSpPr>
            <a:spLocks noChangeShapeType="1"/>
          </p:cNvSpPr>
          <p:nvPr/>
        </p:nvSpPr>
        <p:spPr bwMode="auto">
          <a:xfrm>
            <a:off x="2738357" y="3004522"/>
            <a:ext cx="433387" cy="269081"/>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latin typeface="Franklin Gothic Book" panose="020B0503020102020204" pitchFamily="34" charset="0"/>
            </a:endParaRPr>
          </a:p>
        </p:txBody>
      </p:sp>
      <p:sp>
        <p:nvSpPr>
          <p:cNvPr id="245" name="Text Box 7"/>
          <p:cNvSpPr txBox="1">
            <a:spLocks noChangeArrowheads="1"/>
          </p:cNvSpPr>
          <p:nvPr/>
        </p:nvSpPr>
        <p:spPr bwMode="auto">
          <a:xfrm>
            <a:off x="1301396" y="1482819"/>
            <a:ext cx="9144000"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fr-CA" sz="1200" dirty="0">
                <a:solidFill>
                  <a:srgbClr val="000000"/>
                </a:solidFill>
                <a:latin typeface="Franklin Gothic Book" panose="020B0503020102020204" pitchFamily="34" charset="0"/>
              </a:rPr>
              <a:t>Joanisse, 1994; Mueller et al., 1996; Ayer et al., 2002; Davis, 2002; Ayer et al., 2003; David et al., 2012</a:t>
            </a:r>
          </a:p>
        </p:txBody>
      </p:sp>
      <p:sp>
        <p:nvSpPr>
          <p:cNvPr id="246" name="Text Box 112"/>
          <p:cNvSpPr txBox="1">
            <a:spLocks noChangeArrowheads="1"/>
          </p:cNvSpPr>
          <p:nvPr/>
        </p:nvSpPr>
        <p:spPr bwMode="auto">
          <a:xfrm>
            <a:off x="1301396" y="1087238"/>
            <a:ext cx="9144000" cy="430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fr-CA" sz="2200" dirty="0">
                <a:latin typeface="Franklin Gothic Book" panose="020B0503020102020204" pitchFamily="34" charset="0"/>
              </a:rPr>
              <a:t>Widespread </a:t>
            </a:r>
            <a:r>
              <a:rPr lang="fr-CA" sz="2200" dirty="0" smtClean="0">
                <a:latin typeface="Franklin Gothic Book" panose="020B0503020102020204" pitchFamily="34" charset="0"/>
              </a:rPr>
              <a:t>sedimentary successions</a:t>
            </a:r>
            <a:r>
              <a:rPr lang="fr-CA" sz="2200" dirty="0">
                <a:latin typeface="Franklin Gothic Book" panose="020B0503020102020204" pitchFamily="34" charset="0"/>
              </a:rPr>
              <a:t>: 2695 – 2685 Ma</a:t>
            </a:r>
          </a:p>
        </p:txBody>
      </p:sp>
      <p:sp>
        <p:nvSpPr>
          <p:cNvPr id="123" name="TextBox 122"/>
          <p:cNvSpPr txBox="1"/>
          <p:nvPr/>
        </p:nvSpPr>
        <p:spPr>
          <a:xfrm>
            <a:off x="8456150" y="6581001"/>
            <a:ext cx="3785780" cy="276999"/>
          </a:xfrm>
          <a:prstGeom prst="rect">
            <a:avLst/>
          </a:prstGeom>
          <a:noFill/>
        </p:spPr>
        <p:txBody>
          <a:bodyPr wrap="none" rtlCol="0">
            <a:spAutoFit/>
          </a:bodyPr>
          <a:lstStyle/>
          <a:p>
            <a:r>
              <a:rPr lang="en-US" sz="1200" dirty="0" smtClean="0">
                <a:latin typeface="Franklin Gothic Book" panose="020B0503020102020204" pitchFamily="34" charset="0"/>
              </a:rPr>
              <a:t>Gibson (2017); Map modified </a:t>
            </a:r>
            <a:r>
              <a:rPr lang="en-US" sz="1200" dirty="0">
                <a:latin typeface="Franklin Gothic Book" panose="020B0503020102020204" pitchFamily="34" charset="0"/>
              </a:rPr>
              <a:t>after Goutier et al</a:t>
            </a:r>
            <a:r>
              <a:rPr lang="en-US" sz="1200" dirty="0" smtClean="0">
                <a:latin typeface="Franklin Gothic Book" panose="020B0503020102020204" pitchFamily="34" charset="0"/>
              </a:rPr>
              <a:t>. (2007)</a:t>
            </a:r>
            <a:endParaRPr lang="en-US" sz="1200" dirty="0">
              <a:latin typeface="Franklin Gothic Book" panose="020B0503020102020204" pitchFamily="34" charset="0"/>
            </a:endParaRPr>
          </a:p>
        </p:txBody>
      </p:sp>
      <p:pic>
        <p:nvPicPr>
          <p:cNvPr id="127" name="Picture 12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82060" y="95702"/>
            <a:ext cx="2485963" cy="695035"/>
          </a:xfrm>
          <a:prstGeom prst="rect">
            <a:avLst/>
          </a:prstGeom>
        </p:spPr>
      </p:pic>
    </p:spTree>
    <p:extLst>
      <p:ext uri="{BB962C8B-B14F-4D97-AF65-F5344CB8AC3E}">
        <p14:creationId xmlns:p14="http://schemas.microsoft.com/office/powerpoint/2010/main" val="364810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p:bldP spid="244" grpId="0" animBg="1"/>
      <p:bldP spid="24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094066"/>
            <a:ext cx="10342944" cy="5584525"/>
          </a:xfrm>
        </p:spPr>
        <p:txBody>
          <a:bodyPr>
            <a:noAutofit/>
          </a:bodyPr>
          <a:lstStyle/>
          <a:p>
            <a:pPr marL="285750" indent="-285750">
              <a:buFont typeface="Arial"/>
              <a:buChar char="•"/>
            </a:pPr>
            <a:r>
              <a:rPr lang="en-US" sz="2400" dirty="0" smtClean="0">
                <a:latin typeface="Franklin Gothic Book" panose="020B0503020102020204" pitchFamily="34" charset="0"/>
              </a:rPr>
              <a:t>Differential metal endowment is observed on the Craton, Belt, and District</a:t>
            </a:r>
            <a:r>
              <a:rPr lang="en-US" sz="2400" dirty="0">
                <a:latin typeface="Franklin Gothic Book" panose="020B0503020102020204" pitchFamily="34" charset="0"/>
              </a:rPr>
              <a:t> </a:t>
            </a:r>
            <a:r>
              <a:rPr lang="en-US" sz="2400" dirty="0" smtClean="0">
                <a:latin typeface="Franklin Gothic Book" panose="020B0503020102020204" pitchFamily="34" charset="0"/>
              </a:rPr>
              <a:t>scales (e.g., Superior vs. Slave; Abitibi vs. Wabigoon; Southern Noranda vs. Northern Noranda)</a:t>
            </a:r>
          </a:p>
          <a:p>
            <a:pPr marL="285750" indent="-285750">
              <a:buFont typeface="Arial"/>
              <a:buChar char="•"/>
            </a:pPr>
            <a:endParaRPr lang="en-US" sz="2400" dirty="0" smtClean="0">
              <a:latin typeface="Franklin Gothic Book" panose="020B0503020102020204" pitchFamily="34" charset="0"/>
            </a:endParaRPr>
          </a:p>
          <a:p>
            <a:pPr marL="285750" indent="-285750">
              <a:buFont typeface="Arial"/>
              <a:buChar char="•"/>
            </a:pPr>
            <a:r>
              <a:rPr lang="en-US" sz="2400" dirty="0" smtClean="0">
                <a:latin typeface="Franklin Gothic Book" panose="020B0503020102020204" pitchFamily="34" charset="0"/>
              </a:rPr>
              <a:t>The Noranda district contains ~20% of known VMS deposits on the Superior Craton, making it a particularly well-endowed VMS district</a:t>
            </a:r>
          </a:p>
          <a:p>
            <a:pPr marL="285750" indent="-285750">
              <a:buFont typeface="Arial"/>
              <a:buChar char="•"/>
            </a:pPr>
            <a:endParaRPr lang="en-US" sz="2400" dirty="0" smtClean="0">
              <a:latin typeface="Franklin Gothic Book" panose="020B0503020102020204" pitchFamily="34" charset="0"/>
            </a:endParaRPr>
          </a:p>
          <a:p>
            <a:pPr marL="285750" indent="-285750">
              <a:buFont typeface="Arial"/>
              <a:buChar char="•"/>
            </a:pPr>
            <a:r>
              <a:rPr lang="en-US" sz="2400" dirty="0" smtClean="0">
                <a:latin typeface="Franklin Gothic Book" panose="020B0503020102020204" pitchFamily="34" charset="0"/>
              </a:rPr>
              <a:t>The asymmetric distribution of VMS deposits, subvolcanic intrusions, and crustal complexity in the Blake River Group of the Noranda district correspond to asymmetric signatures in seismic, MT and gravity profiles</a:t>
            </a:r>
          </a:p>
          <a:p>
            <a:pPr marL="285750" indent="-285750">
              <a:buFont typeface="Arial"/>
              <a:buChar char="•"/>
            </a:pPr>
            <a:endParaRPr lang="en-US" sz="2400" dirty="0" smtClean="0">
              <a:latin typeface="Franklin Gothic Book" panose="020B0503020102020204" pitchFamily="34" charset="0"/>
            </a:endParaRPr>
          </a:p>
          <a:p>
            <a:pPr marL="285750" indent="-285750">
              <a:buFont typeface="Arial"/>
              <a:buChar char="•"/>
            </a:pPr>
            <a:r>
              <a:rPr lang="en-US" sz="2400" dirty="0">
                <a:latin typeface="Franklin Gothic Book" panose="020B0503020102020204" pitchFamily="34" charset="0"/>
              </a:rPr>
              <a:t>This comprehensive crustal representation summarizes a world-class VMS system and maps deep crustal heterogeneities between endowed and less-endowed areas that might be crucial to </a:t>
            </a:r>
            <a:r>
              <a:rPr lang="en-US" sz="2400" dirty="0" smtClean="0">
                <a:latin typeface="Franklin Gothic Book" panose="020B0503020102020204" pitchFamily="34" charset="0"/>
              </a:rPr>
              <a:t>make concealed discoveries </a:t>
            </a:r>
          </a:p>
          <a:p>
            <a:endParaRPr lang="en-US" sz="3200" dirty="0">
              <a:latin typeface="Franklin Gothic Book" panose="020B0503020102020204" pitchFamily="34" charset="0"/>
            </a:endParaRPr>
          </a:p>
        </p:txBody>
      </p:sp>
      <p:sp>
        <p:nvSpPr>
          <p:cNvPr id="4" name="Rectangle 3"/>
          <p:cNvSpPr/>
          <p:nvPr/>
        </p:nvSpPr>
        <p:spPr>
          <a:xfrm>
            <a:off x="0" y="-1"/>
            <a:ext cx="1219200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itle 1"/>
          <p:cNvSpPr txBox="1">
            <a:spLocks/>
          </p:cNvSpPr>
          <p:nvPr/>
        </p:nvSpPr>
        <p:spPr>
          <a:xfrm>
            <a:off x="0" y="-219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smtClean="0">
                <a:solidFill>
                  <a:schemeClr val="bg1"/>
                </a:solidFill>
                <a:latin typeface="Franklin Gothic Book" panose="020B0503020102020204" pitchFamily="34" charset="0"/>
              </a:rPr>
              <a:t>Summary and conclusions</a:t>
            </a:r>
            <a:endParaRPr lang="en-CA" dirty="0">
              <a:solidFill>
                <a:schemeClr val="bg1"/>
              </a:solidFill>
              <a:latin typeface="Franklin Gothic Book" panose="020B0503020102020204"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94001" y="80126"/>
            <a:ext cx="1725280" cy="668922"/>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82060" y="95702"/>
            <a:ext cx="2485963" cy="695035"/>
          </a:xfrm>
          <a:prstGeom prst="rect">
            <a:avLst/>
          </a:prstGeom>
        </p:spPr>
      </p:pic>
    </p:spTree>
    <p:extLst>
      <p:ext uri="{BB962C8B-B14F-4D97-AF65-F5344CB8AC3E}">
        <p14:creationId xmlns:p14="http://schemas.microsoft.com/office/powerpoint/2010/main" val="22021819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82810"/>
            <a:ext cx="10515600" cy="5975189"/>
          </a:xfrm>
        </p:spPr>
        <p:txBody>
          <a:bodyPr>
            <a:noAutofit/>
          </a:bodyPr>
          <a:lstStyle/>
          <a:p>
            <a:pPr marL="285750" indent="-285750">
              <a:buFont typeface="Arial"/>
              <a:buChar char="•"/>
            </a:pPr>
            <a:r>
              <a:rPr lang="en-US" sz="2400" dirty="0">
                <a:latin typeface="Franklin Gothic Book" panose="020B0503020102020204" pitchFamily="34" charset="0"/>
              </a:rPr>
              <a:t>Formed from 2740 Ma to 2697 Ma, 33 Ma during construction of the AGB, but 92% of VMS Au formed 2702-2697Ma (</a:t>
            </a:r>
            <a:r>
              <a:rPr lang="en-US" sz="2400" dirty="0" smtClean="0">
                <a:latin typeface="Franklin Gothic Book" panose="020B0503020102020204" pitchFamily="34" charset="0"/>
              </a:rPr>
              <a:t>5 Ma</a:t>
            </a:r>
            <a:r>
              <a:rPr lang="en-US" sz="2400" dirty="0">
                <a:latin typeface="Franklin Gothic Book" panose="020B0503020102020204" pitchFamily="34" charset="0"/>
              </a:rPr>
              <a:t>)</a:t>
            </a:r>
          </a:p>
          <a:p>
            <a:endParaRPr lang="en-US" sz="2400" dirty="0">
              <a:latin typeface="Franklin Gothic Book" panose="020B0503020102020204" pitchFamily="34" charset="0"/>
            </a:endParaRPr>
          </a:p>
          <a:p>
            <a:pPr marL="285750" indent="-285750">
              <a:buFont typeface="Arial"/>
              <a:buChar char="•"/>
            </a:pPr>
            <a:r>
              <a:rPr lang="en-US" sz="2400" dirty="0">
                <a:latin typeface="Franklin Gothic Book" panose="020B0503020102020204" pitchFamily="34" charset="0"/>
              </a:rPr>
              <a:t>Proximity to fundamental, long-lived (reactivated), trans crustal structures/breaks as defined by the preservation of linear “belts” of synorogenic sedimentary rocks (unconformities), gold occurrences/deposits, deformation, alteration, and alkaline magmatism.  Access to well defined, long lived, reactivated fluid-magma pathway. Horne/Quemont centered on a magmatic subvolcanic system adjacent to the transcrustal CLLB.</a:t>
            </a:r>
          </a:p>
          <a:p>
            <a:endParaRPr lang="en-US" sz="2400" dirty="0">
              <a:latin typeface="Franklin Gothic Book" panose="020B0503020102020204" pitchFamily="34" charset="0"/>
            </a:endParaRPr>
          </a:p>
          <a:p>
            <a:pPr marL="285750" indent="-285750">
              <a:buFont typeface="Arial"/>
              <a:buChar char="•"/>
            </a:pPr>
            <a:r>
              <a:rPr lang="en-US" sz="2400" dirty="0">
                <a:latin typeface="Franklin Gothic Book" panose="020B0503020102020204" pitchFamily="34" charset="0"/>
              </a:rPr>
              <a:t>Are Au-enriched VMS deposits the earliest manifestation of old extensional trans crustal structures that were active during volcanism and then reactivated during orogenic extension and sedimentation and then structurally inverted?  Do Au-rich VMS deposits and Au deposits form where these crustal structures access localized areas of metal enriched SCLM, or does proximity to these structures result in local, well defined magmatic fluid pathways? </a:t>
            </a:r>
          </a:p>
          <a:p>
            <a:endParaRPr lang="en-US" sz="3200" dirty="0">
              <a:latin typeface="Franklin Gothic Book" panose="020B0503020102020204" pitchFamily="34" charset="0"/>
            </a:endParaRPr>
          </a:p>
        </p:txBody>
      </p:sp>
      <p:sp>
        <p:nvSpPr>
          <p:cNvPr id="4" name="Rectangle 3"/>
          <p:cNvSpPr/>
          <p:nvPr/>
        </p:nvSpPr>
        <p:spPr>
          <a:xfrm>
            <a:off x="0" y="-1"/>
            <a:ext cx="1219200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itle 1"/>
          <p:cNvSpPr txBox="1">
            <a:spLocks/>
          </p:cNvSpPr>
          <p:nvPr/>
        </p:nvSpPr>
        <p:spPr>
          <a:xfrm>
            <a:off x="0" y="-219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smtClean="0">
                <a:solidFill>
                  <a:schemeClr val="bg1"/>
                </a:solidFill>
                <a:latin typeface="Franklin Gothic Book" panose="020B0503020102020204" pitchFamily="34" charset="0"/>
              </a:rPr>
              <a:t>Summary and conclusions</a:t>
            </a:r>
            <a:endParaRPr lang="en-CA" dirty="0">
              <a:solidFill>
                <a:schemeClr val="bg1"/>
              </a:solidFill>
              <a:latin typeface="Franklin Gothic Book" panose="020B0503020102020204"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94001" y="80126"/>
            <a:ext cx="1725280" cy="668922"/>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82060" y="95702"/>
            <a:ext cx="2485963" cy="695035"/>
          </a:xfrm>
          <a:prstGeom prst="rect">
            <a:avLst/>
          </a:prstGeom>
        </p:spPr>
      </p:pic>
    </p:spTree>
    <p:extLst>
      <p:ext uri="{BB962C8B-B14F-4D97-AF65-F5344CB8AC3E}">
        <p14:creationId xmlns:p14="http://schemas.microsoft.com/office/powerpoint/2010/main" val="21872711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613" t="41294" r="21613" b="10803"/>
          <a:stretch/>
        </p:blipFill>
        <p:spPr>
          <a:xfrm>
            <a:off x="-9990" y="-3630"/>
            <a:ext cx="12201989" cy="6861630"/>
          </a:xfrm>
          <a:prstGeom prst="rect">
            <a:avLst/>
          </a:prstGeom>
        </p:spPr>
      </p:pic>
      <p:sp>
        <p:nvSpPr>
          <p:cNvPr id="8" name="Title 1"/>
          <p:cNvSpPr txBox="1">
            <a:spLocks/>
          </p:cNvSpPr>
          <p:nvPr/>
        </p:nvSpPr>
        <p:spPr>
          <a:xfrm>
            <a:off x="0" y="-219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dirty="0" smtClean="0">
                <a:solidFill>
                  <a:schemeClr val="bg1"/>
                </a:solidFill>
                <a:latin typeface="Franklin Gothic Book" panose="020B0503020102020204" pitchFamily="34" charset="0"/>
              </a:rPr>
              <a:t>XYZ</a:t>
            </a:r>
            <a:endParaRPr lang="en-CA" sz="2800" dirty="0">
              <a:solidFill>
                <a:schemeClr val="bg1"/>
              </a:solidFill>
              <a:latin typeface="Franklin Gothic Book" panose="020B0503020102020204" pitchFamily="34" charset="0"/>
            </a:endParaRPr>
          </a:p>
        </p:txBody>
      </p:sp>
      <p:pic>
        <p:nvPicPr>
          <p:cNvPr id="10"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977" y="244853"/>
            <a:ext cx="1361556" cy="3967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1466" y="178585"/>
            <a:ext cx="2139155" cy="529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a:xfrm>
            <a:off x="3232157" y="1365082"/>
            <a:ext cx="5717694" cy="2062103"/>
          </a:xfrm>
          <a:prstGeom prst="rect">
            <a:avLst/>
          </a:prstGeom>
          <a:noFill/>
        </p:spPr>
        <p:txBody>
          <a:bodyPr wrap="square" rtlCol="0">
            <a:spAutoFit/>
          </a:bodyPr>
          <a:lstStyle/>
          <a:p>
            <a:pPr algn="ctr"/>
            <a:r>
              <a:rPr lang="en-US" sz="4000" b="1" dirty="0">
                <a:latin typeface="Franklin Gothic Book" panose="020B0503020102020204" pitchFamily="34" charset="0"/>
              </a:rPr>
              <a:t>Thank You</a:t>
            </a:r>
          </a:p>
          <a:p>
            <a:pPr algn="ctr"/>
            <a:endParaRPr lang="en-US" sz="2800" b="1" dirty="0">
              <a:latin typeface="Franklin Gothic Book" panose="020B0503020102020204" pitchFamily="34" charset="0"/>
            </a:endParaRPr>
          </a:p>
          <a:p>
            <a:pPr algn="ctr"/>
            <a:endParaRPr lang="en-US" sz="2800" b="1" dirty="0">
              <a:latin typeface="Franklin Gothic Book" panose="020B0503020102020204" pitchFamily="34" charset="0"/>
            </a:endParaRPr>
          </a:p>
          <a:p>
            <a:pPr algn="ctr"/>
            <a:r>
              <a:rPr lang="en-US" sz="3200" b="1" dirty="0">
                <a:latin typeface="Franklin Gothic Book" panose="020B0503020102020204" pitchFamily="34" charset="0"/>
              </a:rPr>
              <a:t>Questions?</a:t>
            </a: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80313" y="244853"/>
            <a:ext cx="2453372" cy="561445"/>
          </a:xfrm>
          <a:prstGeom prst="rect">
            <a:avLst/>
          </a:prstGeom>
        </p:spPr>
      </p:pic>
    </p:spTree>
    <p:extLst>
      <p:ext uri="{BB962C8B-B14F-4D97-AF65-F5344CB8AC3E}">
        <p14:creationId xmlns:p14="http://schemas.microsoft.com/office/powerpoint/2010/main" val="40517181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itle 1"/>
          <p:cNvSpPr txBox="1">
            <a:spLocks/>
          </p:cNvSpPr>
          <p:nvPr/>
        </p:nvSpPr>
        <p:spPr>
          <a:xfrm>
            <a:off x="0" y="-219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smtClean="0">
                <a:solidFill>
                  <a:schemeClr val="bg1"/>
                </a:solidFill>
                <a:latin typeface="Franklin Gothic Book" panose="020B0503020102020204" pitchFamily="34" charset="0"/>
              </a:rPr>
              <a:t>Metal Earth Noranda Transect</a:t>
            </a:r>
            <a:endParaRPr lang="en-CA" dirty="0">
              <a:solidFill>
                <a:schemeClr val="bg1"/>
              </a:solidFill>
              <a:latin typeface="Franklin Gothic Book" panose="020B0503020102020204" pitchFamily="34" charset="0"/>
            </a:endParaRPr>
          </a:p>
        </p:txBody>
      </p:sp>
      <p:sp>
        <p:nvSpPr>
          <p:cNvPr id="11" name="TextBox 10"/>
          <p:cNvSpPr txBox="1"/>
          <p:nvPr/>
        </p:nvSpPr>
        <p:spPr>
          <a:xfrm>
            <a:off x="-5624" y="832957"/>
            <a:ext cx="4712337" cy="6001643"/>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400" b="1" dirty="0">
                <a:latin typeface="Franklin Gothic Book" panose="020B0503020102020204" pitchFamily="34" charset="0"/>
              </a:rPr>
              <a:t>Collect geological </a:t>
            </a:r>
            <a:r>
              <a:rPr lang="en-US" sz="2400" dirty="0">
                <a:latin typeface="Franklin Gothic Book" panose="020B0503020102020204" pitchFamily="34" charset="0"/>
              </a:rPr>
              <a:t>data (lithological, structural, geochemical, geochronological, mineralization, alteration, compile previous work</a:t>
            </a:r>
            <a:r>
              <a:rPr lang="en-US" sz="2400" dirty="0" smtClean="0">
                <a:latin typeface="Franklin Gothic Book" panose="020B0503020102020204" pitchFamily="34" charset="0"/>
              </a:rPr>
              <a:t>)</a:t>
            </a:r>
            <a:endParaRPr lang="en-CA" sz="2400" dirty="0">
              <a:latin typeface="Franklin Gothic Book" panose="020B0503020102020204" pitchFamily="34" charset="0"/>
            </a:endParaRPr>
          </a:p>
          <a:p>
            <a:pPr marL="342900" indent="-342900">
              <a:buFont typeface="Arial" panose="020B0604020202020204" pitchFamily="34" charset="0"/>
              <a:buChar char="•"/>
            </a:pPr>
            <a:r>
              <a:rPr lang="en-CA" sz="2400" b="1" dirty="0">
                <a:latin typeface="Franklin Gothic Book" panose="020B0503020102020204" pitchFamily="34" charset="0"/>
              </a:rPr>
              <a:t>Integrate</a:t>
            </a:r>
            <a:r>
              <a:rPr lang="en-CA" sz="2400" dirty="0">
                <a:latin typeface="Franklin Gothic Book" panose="020B0503020102020204" pitchFamily="34" charset="0"/>
              </a:rPr>
              <a:t> newly acquired geological and geophysical data (seismic, MT, gravity) with historical data, to produce a </a:t>
            </a:r>
            <a:r>
              <a:rPr lang="en-CA" sz="2400" b="1" dirty="0">
                <a:latin typeface="Franklin Gothic Book" panose="020B0503020102020204" pitchFamily="34" charset="0"/>
              </a:rPr>
              <a:t>crust to mantle cross-section</a:t>
            </a:r>
            <a:r>
              <a:rPr lang="en-CA" sz="2400" dirty="0">
                <a:latin typeface="Franklin Gothic Book" panose="020B0503020102020204" pitchFamily="34" charset="0"/>
              </a:rPr>
              <a:t> through the transect</a:t>
            </a:r>
          </a:p>
          <a:p>
            <a:pPr marL="342900" indent="-342900">
              <a:buFont typeface="Arial" panose="020B0604020202020204" pitchFamily="34" charset="0"/>
              <a:buChar char="•"/>
            </a:pPr>
            <a:r>
              <a:rPr lang="en-CA" sz="2400" b="1" dirty="0" smtClean="0">
                <a:latin typeface="Franklin Gothic Book" panose="020B0503020102020204" pitchFamily="34" charset="0"/>
              </a:rPr>
              <a:t>Compare </a:t>
            </a:r>
            <a:r>
              <a:rPr lang="en-CA" sz="2400" dirty="0">
                <a:latin typeface="Franklin Gothic Book" panose="020B0503020102020204" pitchFamily="34" charset="0"/>
              </a:rPr>
              <a:t>the Rouyn-Noranda cross-section </a:t>
            </a:r>
            <a:r>
              <a:rPr lang="en-CA" sz="2400" b="1" dirty="0">
                <a:latin typeface="Franklin Gothic Book" panose="020B0503020102020204" pitchFamily="34" charset="0"/>
              </a:rPr>
              <a:t>to other transects</a:t>
            </a:r>
            <a:r>
              <a:rPr lang="en-CA" sz="2400" b="1" dirty="0">
                <a:solidFill>
                  <a:srgbClr val="FF0000"/>
                </a:solidFill>
                <a:latin typeface="Franklin Gothic Book" panose="020B0503020102020204" pitchFamily="34" charset="0"/>
              </a:rPr>
              <a:t> </a:t>
            </a:r>
            <a:r>
              <a:rPr lang="en-CA" sz="2400" dirty="0">
                <a:latin typeface="Franklin Gothic Book" panose="020B0503020102020204" pitchFamily="34" charset="0"/>
              </a:rPr>
              <a:t>to </a:t>
            </a:r>
            <a:r>
              <a:rPr lang="en-CA" sz="2400" b="1" dirty="0">
                <a:latin typeface="Franklin Gothic Book" panose="020B0503020102020204" pitchFamily="34" charset="0"/>
              </a:rPr>
              <a:t>establish differences between endowed and less-endowed </a:t>
            </a:r>
            <a:r>
              <a:rPr lang="en-CA" sz="2400" dirty="0">
                <a:latin typeface="Franklin Gothic Book" panose="020B0503020102020204" pitchFamily="34" charset="0"/>
              </a:rPr>
              <a:t>greenstone belts</a:t>
            </a:r>
            <a:endParaRPr lang="en-US" sz="2400" dirty="0">
              <a:latin typeface="Franklin Gothic Book" panose="020B0503020102020204" pitchFamily="34"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29199" y="885713"/>
            <a:ext cx="7175501" cy="5742088"/>
          </a:xfrm>
          <a:prstGeom prst="rect">
            <a:avLst/>
          </a:prstGeom>
        </p:spPr>
      </p:pic>
      <p:sp>
        <p:nvSpPr>
          <p:cNvPr id="14" name="TextBox 13"/>
          <p:cNvSpPr txBox="1"/>
          <p:nvPr/>
        </p:nvSpPr>
        <p:spPr>
          <a:xfrm>
            <a:off x="7725855" y="6597321"/>
            <a:ext cx="4496626" cy="276999"/>
          </a:xfrm>
          <a:prstGeom prst="rect">
            <a:avLst/>
          </a:prstGeom>
          <a:noFill/>
        </p:spPr>
        <p:txBody>
          <a:bodyPr wrap="square" rtlCol="0">
            <a:spAutoFit/>
          </a:bodyPr>
          <a:lstStyle/>
          <a:p>
            <a:r>
              <a:rPr lang="en-US" sz="1200" dirty="0" smtClean="0">
                <a:latin typeface="Franklin Gothic Book" panose="020B0503020102020204" pitchFamily="34" charset="0"/>
              </a:rPr>
              <a:t>Thurston et al. (2008) – </a:t>
            </a:r>
            <a:r>
              <a:rPr lang="en-US" sz="1200" i="1" dirty="0" smtClean="0">
                <a:latin typeface="Franklin Gothic Book" panose="020B0503020102020204" pitchFamily="34" charset="0"/>
              </a:rPr>
              <a:t>Economic Geology, v. 103, p. 1097-1134</a:t>
            </a:r>
            <a:endParaRPr lang="en-US" sz="1200" i="1" dirty="0">
              <a:latin typeface="Franklin Gothic Book" panose="020B0503020102020204" pitchFamily="34" charset="0"/>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95374" y="80126"/>
            <a:ext cx="1725280" cy="668922"/>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30759" y="95702"/>
            <a:ext cx="2485963" cy="695035"/>
          </a:xfrm>
          <a:prstGeom prst="rect">
            <a:avLst/>
          </a:prstGeom>
        </p:spPr>
      </p:pic>
    </p:spTree>
    <p:extLst>
      <p:ext uri="{BB962C8B-B14F-4D97-AF65-F5344CB8AC3E}">
        <p14:creationId xmlns:p14="http://schemas.microsoft.com/office/powerpoint/2010/main" val="21996238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808795"/>
            <a:ext cx="4648200" cy="5847755"/>
          </a:xfrm>
          <a:prstGeom prst="rect">
            <a:avLst/>
          </a:prstGeom>
          <a:noFill/>
        </p:spPr>
        <p:txBody>
          <a:bodyPr wrap="square" rtlCol="0">
            <a:spAutoFit/>
          </a:bodyPr>
          <a:lstStyle/>
          <a:p>
            <a:pPr marL="285750" indent="-285750">
              <a:buFont typeface="Arial" panose="020B0604020202020204" pitchFamily="34" charset="0"/>
              <a:buChar char="•"/>
            </a:pPr>
            <a:r>
              <a:rPr lang="en-CA" sz="2400" b="1" dirty="0" smtClean="0">
                <a:latin typeface="Franklin Gothic Book" panose="020B0503020102020204" pitchFamily="34" charset="0"/>
              </a:rPr>
              <a:t>Abitibi subprovince</a:t>
            </a:r>
          </a:p>
          <a:p>
            <a:pPr marL="285750" indent="-285750">
              <a:buFont typeface="Arial" panose="020B0604020202020204" pitchFamily="34" charset="0"/>
              <a:buChar char="•"/>
            </a:pPr>
            <a:r>
              <a:rPr lang="en-CA" dirty="0" smtClean="0">
                <a:latin typeface="Franklin Gothic Book" panose="020B0503020102020204" pitchFamily="34" charset="0"/>
              </a:rPr>
              <a:t>Kinojevis </a:t>
            </a:r>
            <a:r>
              <a:rPr lang="en-CA" dirty="0">
                <a:latin typeface="Franklin Gothic Book" panose="020B0503020102020204" pitchFamily="34" charset="0"/>
              </a:rPr>
              <a:t>Group (ca. 2718-2722 Ma)</a:t>
            </a:r>
          </a:p>
          <a:p>
            <a:pPr marL="742950" lvl="1" indent="-285750">
              <a:buFont typeface="Arial" panose="020B0604020202020204" pitchFamily="34" charset="0"/>
              <a:buChar char="•"/>
            </a:pPr>
            <a:r>
              <a:rPr lang="en-CA" sz="1600" dirty="0">
                <a:latin typeface="Franklin Gothic Book" panose="020B0503020102020204" pitchFamily="34" charset="0"/>
              </a:rPr>
              <a:t>Fe- and Mg-tholeiites, basalts, andesites, rhyolites, and komatiites</a:t>
            </a:r>
          </a:p>
          <a:p>
            <a:pPr marL="742950" lvl="1" indent="-285750">
              <a:buFont typeface="Arial" panose="020B0604020202020204" pitchFamily="34" charset="0"/>
              <a:buChar char="•"/>
            </a:pPr>
            <a:r>
              <a:rPr lang="en-CA" sz="1600" dirty="0">
                <a:latin typeface="Franklin Gothic Book" panose="020B0503020102020204" pitchFamily="34" charset="0"/>
              </a:rPr>
              <a:t>Note the age overlap with Kidd-Munro and Stoughton-Roquemaure</a:t>
            </a:r>
            <a:endParaRPr lang="en-CA" sz="1200" dirty="0">
              <a:latin typeface="Franklin Gothic Book" panose="020B0503020102020204" pitchFamily="34" charset="0"/>
            </a:endParaRPr>
          </a:p>
          <a:p>
            <a:pPr marL="285750" indent="-285750">
              <a:buFont typeface="Arial" panose="020B0604020202020204" pitchFamily="34" charset="0"/>
              <a:buChar char="•"/>
            </a:pPr>
            <a:r>
              <a:rPr lang="en-CA" dirty="0">
                <a:latin typeface="Franklin Gothic Book" panose="020B0503020102020204" pitchFamily="34" charset="0"/>
              </a:rPr>
              <a:t>Blake River Group (ca. 2704-2695 Ma)</a:t>
            </a:r>
          </a:p>
          <a:p>
            <a:pPr marL="742950" lvl="1" indent="-285750">
              <a:buFont typeface="Arial" panose="020B0604020202020204" pitchFamily="34" charset="0"/>
              <a:buChar char="•"/>
            </a:pPr>
            <a:r>
              <a:rPr lang="en-CA" sz="1600" dirty="0">
                <a:latin typeface="Franklin Gothic Book" panose="020B0503020102020204" pitchFamily="34" charset="0"/>
              </a:rPr>
              <a:t>Tholeiitic, transitional, and calc-alkaline volcanic successions, several generations of plutons and mafic to intermediate dikes and sills</a:t>
            </a:r>
          </a:p>
          <a:p>
            <a:pPr marL="285750" indent="-285750">
              <a:buFont typeface="Arial" panose="020B0604020202020204" pitchFamily="34" charset="0"/>
              <a:buChar char="•"/>
            </a:pPr>
            <a:r>
              <a:rPr lang="en-CA" dirty="0">
                <a:latin typeface="Franklin Gothic Book" panose="020B0503020102020204" pitchFamily="34" charset="0"/>
              </a:rPr>
              <a:t>Timiskaming Group (ca. 2679-2669 Ma)</a:t>
            </a:r>
          </a:p>
          <a:p>
            <a:pPr marL="742950" lvl="1" indent="-285750">
              <a:buFont typeface="Arial" panose="020B0604020202020204" pitchFamily="34" charset="0"/>
              <a:buChar char="•"/>
            </a:pPr>
            <a:r>
              <a:rPr lang="en-CA" sz="1600" dirty="0">
                <a:latin typeface="Franklin Gothic Book" panose="020B0503020102020204" pitchFamily="34" charset="0"/>
              </a:rPr>
              <a:t>Conglomerate and wacke</a:t>
            </a:r>
          </a:p>
          <a:p>
            <a:pPr marL="285750" indent="-285750">
              <a:buFont typeface="Arial" panose="020B0604020202020204" pitchFamily="34" charset="0"/>
              <a:buChar char="•"/>
            </a:pPr>
            <a:r>
              <a:rPr lang="en-CA" sz="2400" b="1" dirty="0" smtClean="0">
                <a:latin typeface="Franklin Gothic Book" panose="020B0503020102020204" pitchFamily="34" charset="0"/>
              </a:rPr>
              <a:t>Pontiac subprovince</a:t>
            </a:r>
          </a:p>
          <a:p>
            <a:pPr marL="285750" indent="-285750">
              <a:buFont typeface="Arial" panose="020B0604020202020204" pitchFamily="34" charset="0"/>
              <a:buChar char="•"/>
            </a:pPr>
            <a:r>
              <a:rPr lang="en-CA" dirty="0" smtClean="0">
                <a:latin typeface="Franklin Gothic Book" panose="020B0503020102020204" pitchFamily="34" charset="0"/>
              </a:rPr>
              <a:t>Pontiac </a:t>
            </a:r>
            <a:r>
              <a:rPr lang="en-CA" dirty="0">
                <a:latin typeface="Franklin Gothic Book" panose="020B0503020102020204" pitchFamily="34" charset="0"/>
              </a:rPr>
              <a:t>Group (ca. 2682 Ma)</a:t>
            </a:r>
          </a:p>
          <a:p>
            <a:pPr marL="742950" lvl="1" indent="-285750">
              <a:buFont typeface="Arial" panose="020B0604020202020204" pitchFamily="34" charset="0"/>
              <a:buChar char="•"/>
            </a:pPr>
            <a:r>
              <a:rPr lang="en-CA" sz="1600" dirty="0">
                <a:latin typeface="Franklin Gothic Book" panose="020B0503020102020204" pitchFamily="34" charset="0"/>
              </a:rPr>
              <a:t>Graywacke and minor mafic- to ultramafic volcanic rocks </a:t>
            </a:r>
            <a:endParaRPr lang="en-CA" sz="1200" dirty="0">
              <a:latin typeface="Franklin Gothic Book" panose="020B0503020102020204" pitchFamily="34" charset="0"/>
            </a:endParaRPr>
          </a:p>
          <a:p>
            <a:pPr marL="285750" indent="-285750">
              <a:buFont typeface="Arial" panose="020B0604020202020204" pitchFamily="34" charset="0"/>
              <a:buChar char="•"/>
            </a:pPr>
            <a:r>
              <a:rPr lang="en-CA" sz="2400" b="1" dirty="0" smtClean="0">
                <a:latin typeface="Franklin Gothic Book" panose="020B0503020102020204" pitchFamily="34" charset="0"/>
              </a:rPr>
              <a:t>Major crustal scale structures</a:t>
            </a:r>
          </a:p>
          <a:p>
            <a:pPr marL="285750" indent="-285750">
              <a:buFont typeface="Arial" panose="020B0604020202020204" pitchFamily="34" charset="0"/>
              <a:buChar char="•"/>
            </a:pPr>
            <a:r>
              <a:rPr lang="en-CA" dirty="0" smtClean="0">
                <a:latin typeface="Franklin Gothic Book" panose="020B0503020102020204" pitchFamily="34" charset="0"/>
              </a:rPr>
              <a:t>Porcupine-Destor </a:t>
            </a:r>
            <a:r>
              <a:rPr lang="en-CA" dirty="0">
                <a:latin typeface="Franklin Gothic Book" panose="020B0503020102020204" pitchFamily="34" charset="0"/>
              </a:rPr>
              <a:t>Fault</a:t>
            </a:r>
          </a:p>
          <a:p>
            <a:pPr marL="285750" indent="-285750">
              <a:buFont typeface="Arial" panose="020B0604020202020204" pitchFamily="34" charset="0"/>
              <a:buChar char="•"/>
            </a:pPr>
            <a:r>
              <a:rPr lang="en-CA" dirty="0">
                <a:latin typeface="Franklin Gothic Book" panose="020B0503020102020204" pitchFamily="34" charset="0"/>
              </a:rPr>
              <a:t>Cadillac-Lader Lake Deformation </a:t>
            </a:r>
            <a:r>
              <a:rPr lang="en-CA" dirty="0" smtClean="0">
                <a:latin typeface="Franklin Gothic Book" panose="020B0503020102020204" pitchFamily="34" charset="0"/>
              </a:rPr>
              <a:t>Zone (and </a:t>
            </a:r>
            <a:r>
              <a:rPr lang="en-CA" dirty="0">
                <a:latin typeface="Franklin Gothic Book" panose="020B0503020102020204" pitchFamily="34" charset="0"/>
              </a:rPr>
              <a:t>Piché Structural Complex</a:t>
            </a:r>
            <a:r>
              <a:rPr lang="en-CA" dirty="0" smtClean="0">
                <a:latin typeface="Franklin Gothic Book" panose="020B0503020102020204" pitchFamily="34" charset="0"/>
              </a:rPr>
              <a:t>) </a:t>
            </a:r>
            <a:endParaRPr lang="en-CA" sz="1600" dirty="0">
              <a:latin typeface="Franklin Gothic Book" panose="020B0503020102020204" pitchFamily="34"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29199" y="885713"/>
            <a:ext cx="7175501" cy="5742088"/>
          </a:xfrm>
          <a:prstGeom prst="rect">
            <a:avLst/>
          </a:prstGeom>
        </p:spPr>
      </p:pic>
      <p:sp>
        <p:nvSpPr>
          <p:cNvPr id="4" name="Rectangle 3"/>
          <p:cNvSpPr/>
          <p:nvPr/>
        </p:nvSpPr>
        <p:spPr>
          <a:xfrm>
            <a:off x="0" y="-1"/>
            <a:ext cx="1219200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95374" y="80126"/>
            <a:ext cx="1725280" cy="66892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30759" y="95702"/>
            <a:ext cx="2485963" cy="695035"/>
          </a:xfrm>
          <a:prstGeom prst="rect">
            <a:avLst/>
          </a:prstGeom>
        </p:spPr>
      </p:pic>
      <p:sp>
        <p:nvSpPr>
          <p:cNvPr id="8" name="Title 1"/>
          <p:cNvSpPr txBox="1">
            <a:spLocks/>
          </p:cNvSpPr>
          <p:nvPr/>
        </p:nvSpPr>
        <p:spPr>
          <a:xfrm>
            <a:off x="0" y="-219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smtClean="0">
                <a:solidFill>
                  <a:schemeClr val="bg1"/>
                </a:solidFill>
                <a:latin typeface="Franklin Gothic Book" panose="020B0503020102020204" pitchFamily="34" charset="0"/>
              </a:rPr>
              <a:t>Transect overview: Stratigraphy</a:t>
            </a:r>
            <a:endParaRPr lang="en-CA" dirty="0">
              <a:solidFill>
                <a:schemeClr val="bg1"/>
              </a:solidFill>
              <a:latin typeface="Franklin Gothic Book" panose="020B0503020102020204" pitchFamily="34" charset="0"/>
            </a:endParaRPr>
          </a:p>
        </p:txBody>
      </p:sp>
      <p:sp>
        <p:nvSpPr>
          <p:cNvPr id="12" name="TextBox 11"/>
          <p:cNvSpPr txBox="1"/>
          <p:nvPr/>
        </p:nvSpPr>
        <p:spPr>
          <a:xfrm>
            <a:off x="7725855" y="6597321"/>
            <a:ext cx="4496626" cy="276999"/>
          </a:xfrm>
          <a:prstGeom prst="rect">
            <a:avLst/>
          </a:prstGeom>
          <a:noFill/>
        </p:spPr>
        <p:txBody>
          <a:bodyPr wrap="square" rtlCol="0">
            <a:spAutoFit/>
          </a:bodyPr>
          <a:lstStyle/>
          <a:p>
            <a:r>
              <a:rPr lang="en-US" sz="1200" dirty="0" smtClean="0">
                <a:latin typeface="Franklin Gothic Book" panose="020B0503020102020204" pitchFamily="34" charset="0"/>
              </a:rPr>
              <a:t>Thurston et al. (2008) – </a:t>
            </a:r>
            <a:r>
              <a:rPr lang="en-US" sz="1200" i="1" dirty="0" smtClean="0">
                <a:latin typeface="Franklin Gothic Book" panose="020B0503020102020204" pitchFamily="34" charset="0"/>
              </a:rPr>
              <a:t>Economic Geology, v. 103, p. 1097-1134</a:t>
            </a:r>
            <a:endParaRPr lang="en-US" sz="1200" i="1" dirty="0">
              <a:latin typeface="Franklin Gothic Book" panose="020B0503020102020204" pitchFamily="34" charset="0"/>
            </a:endParaRPr>
          </a:p>
        </p:txBody>
      </p:sp>
    </p:spTree>
    <p:extLst>
      <p:ext uri="{BB962C8B-B14F-4D97-AF65-F5344CB8AC3E}">
        <p14:creationId xmlns:p14="http://schemas.microsoft.com/office/powerpoint/2010/main" val="15256359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1"/>
            <a:ext cx="1219200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Title 1"/>
          <p:cNvSpPr txBox="1">
            <a:spLocks/>
          </p:cNvSpPr>
          <p:nvPr/>
        </p:nvSpPr>
        <p:spPr>
          <a:xfrm>
            <a:off x="0" y="-219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a:solidFill>
                  <a:schemeClr val="bg1"/>
                </a:solidFill>
                <a:latin typeface="Franklin Gothic Book" panose="020B0503020102020204" pitchFamily="34" charset="0"/>
              </a:rPr>
              <a:t>Transect overview: </a:t>
            </a:r>
            <a:r>
              <a:rPr lang="en-CA" dirty="0" smtClean="0">
                <a:solidFill>
                  <a:schemeClr val="bg1"/>
                </a:solidFill>
                <a:latin typeface="Franklin Gothic Book" panose="020B0503020102020204" pitchFamily="34" charset="0"/>
              </a:rPr>
              <a:t>Deformation</a:t>
            </a:r>
            <a:endParaRPr lang="en-CA" dirty="0">
              <a:solidFill>
                <a:schemeClr val="bg1"/>
              </a:solidFill>
              <a:latin typeface="Franklin Gothic Book" panose="020B0503020102020204" pitchFamily="34" charset="0"/>
            </a:endParaRPr>
          </a:p>
        </p:txBody>
      </p:sp>
      <p:sp>
        <p:nvSpPr>
          <p:cNvPr id="59" name="TextBox 58"/>
          <p:cNvSpPr txBox="1"/>
          <p:nvPr/>
        </p:nvSpPr>
        <p:spPr>
          <a:xfrm>
            <a:off x="-1" y="896414"/>
            <a:ext cx="5958617" cy="7448193"/>
          </a:xfrm>
          <a:prstGeom prst="rect">
            <a:avLst/>
          </a:prstGeom>
          <a:noFill/>
        </p:spPr>
        <p:txBody>
          <a:bodyPr wrap="square" rtlCol="0">
            <a:spAutoFit/>
          </a:bodyPr>
          <a:lstStyle/>
          <a:p>
            <a:pPr marL="285750" indent="-285750">
              <a:buFont typeface="Arial" panose="020B0604020202020204" pitchFamily="34" charset="0"/>
              <a:buChar char="•"/>
            </a:pPr>
            <a:r>
              <a:rPr lang="en-CA" sz="2000" b="1" dirty="0" smtClean="0"/>
              <a:t>Early shortening (&gt;2680 Ma):</a:t>
            </a:r>
            <a:r>
              <a:rPr lang="en-CA" sz="2000" dirty="0" smtClean="0"/>
              <a:t> pre-Timiskaming terrane accretion; tilting and folding of the BRG (e.g., Benn et al., 1994; Daigneault et al., 2002; Bleeker, 2012).</a:t>
            </a:r>
          </a:p>
          <a:p>
            <a:pPr marL="285750" indent="-285750">
              <a:buFont typeface="Arial" panose="020B0604020202020204" pitchFamily="34" charset="0"/>
              <a:buChar char="•"/>
            </a:pPr>
            <a:r>
              <a:rPr lang="en-CA" sz="2000" b="1" dirty="0" smtClean="0"/>
              <a:t>Extension (~2678-2672 Ma):</a:t>
            </a:r>
            <a:r>
              <a:rPr lang="en-CA" sz="2000" dirty="0" smtClean="0"/>
              <a:t> Timiskaming deposition and syn-sedimentary magmatism (e.g., Davis, 2002; Pilote et al., 2014; De Souza et al., 2015). Possible initiation of the PDFZ and CLLFZ as normal faults (e.g., Bleeker, 2012).</a:t>
            </a:r>
          </a:p>
          <a:p>
            <a:pPr marL="285750" indent="-285750">
              <a:buFont typeface="Arial" panose="020B0604020202020204" pitchFamily="34" charset="0"/>
              <a:buChar char="•"/>
            </a:pPr>
            <a:r>
              <a:rPr lang="en-CA" sz="2000" b="1" dirty="0" smtClean="0"/>
              <a:t>N-S shortening (~2672-2665 Ma):</a:t>
            </a:r>
            <a:r>
              <a:rPr lang="en-CA" sz="2000" dirty="0" smtClean="0"/>
              <a:t> Reactivation of the major breaks as thick-skinned thrusts; CLLFZ nucleation by linking of early structures during thrusting (Bleeker, 2012; Bedeaux et al., 2017). </a:t>
            </a:r>
          </a:p>
          <a:p>
            <a:pPr marL="285750" indent="-285750">
              <a:buFont typeface="Arial" panose="020B0604020202020204" pitchFamily="34" charset="0"/>
              <a:buChar char="•"/>
            </a:pPr>
            <a:r>
              <a:rPr lang="en-CA" sz="2000" b="1" dirty="0" smtClean="0"/>
              <a:t>Extension (local?): </a:t>
            </a:r>
            <a:r>
              <a:rPr lang="en-CA" sz="2000" dirty="0" smtClean="0"/>
              <a:t>Reactivation of the major breaks as normal faults Mainly observed in the Rouyn-Noranda area. Uplift of the Pontiac (Daigneault et al., 2002; Bedeaux et al., 2017)</a:t>
            </a:r>
          </a:p>
          <a:p>
            <a:pPr marL="285750" indent="-285750">
              <a:buFont typeface="Arial" panose="020B0604020202020204" pitchFamily="34" charset="0"/>
              <a:buChar char="•"/>
            </a:pPr>
            <a:r>
              <a:rPr lang="en-CA" sz="2000" b="1" dirty="0" smtClean="0"/>
              <a:t>NW-SE shortening: </a:t>
            </a:r>
            <a:r>
              <a:rPr lang="en-CA" sz="2000" dirty="0" smtClean="0">
                <a:latin typeface="Franklin Gothic Book" panose="020B0503020102020204" pitchFamily="34" charset="0"/>
              </a:rPr>
              <a:t>Reactivation</a:t>
            </a:r>
            <a:r>
              <a:rPr lang="en-CA" sz="2000" dirty="0" smtClean="0"/>
              <a:t> of the major breaks by final dextral transpression.</a:t>
            </a:r>
            <a:endParaRPr lang="en-CA" sz="2000" b="1" dirty="0" smtClean="0"/>
          </a:p>
          <a:p>
            <a:pPr marL="285750" indent="-285750">
              <a:buFont typeface="Arial" panose="020B0604020202020204" pitchFamily="34" charset="0"/>
              <a:buChar char="•"/>
            </a:pPr>
            <a:endParaRPr lang="en-CA" sz="2000" b="1" dirty="0" smtClean="0"/>
          </a:p>
          <a:p>
            <a:pPr marL="285750" indent="-285750">
              <a:buFont typeface="Arial" panose="020B0604020202020204" pitchFamily="34" charset="0"/>
              <a:buChar char="•"/>
            </a:pPr>
            <a:endParaRPr lang="en-CA" sz="2000" dirty="0" smtClean="0"/>
          </a:p>
          <a:p>
            <a:pPr marL="285750" indent="-285750">
              <a:buFont typeface="Arial" panose="020B0604020202020204" pitchFamily="34" charset="0"/>
              <a:buChar char="•"/>
            </a:pPr>
            <a:endParaRPr lang="en-CA" sz="2000" dirty="0" smtClean="0"/>
          </a:p>
          <a:p>
            <a:pPr marL="285750" indent="-285750">
              <a:buFont typeface="Arial" panose="020B0604020202020204" pitchFamily="34" charset="0"/>
              <a:buChar char="•"/>
            </a:pPr>
            <a:endParaRPr lang="en-CA" sz="2000" dirty="0" smtClean="0"/>
          </a:p>
          <a:p>
            <a:pPr marL="285750" indent="-285750">
              <a:buFont typeface="Arial" panose="020B0604020202020204" pitchFamily="34" charset="0"/>
              <a:buChar char="•"/>
            </a:pPr>
            <a:endParaRPr lang="en-CA" sz="2000" dirty="0"/>
          </a:p>
        </p:txBody>
      </p:sp>
      <p:pic>
        <p:nvPicPr>
          <p:cNvPr id="32" name="Picture 3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74782" y="908885"/>
            <a:ext cx="4464018" cy="2839184"/>
          </a:xfrm>
          <a:prstGeom prst="rect">
            <a:avLst/>
          </a:prstGeom>
        </p:spPr>
      </p:pic>
      <p:grpSp>
        <p:nvGrpSpPr>
          <p:cNvPr id="2" name="Group 1"/>
          <p:cNvGrpSpPr/>
          <p:nvPr/>
        </p:nvGrpSpPr>
        <p:grpSpPr>
          <a:xfrm>
            <a:off x="6374782" y="3892198"/>
            <a:ext cx="4701818" cy="2746986"/>
            <a:chOff x="5677484" y="3056018"/>
            <a:chExt cx="6435629" cy="3759946"/>
          </a:xfrm>
        </p:grpSpPr>
        <p:pic>
          <p:nvPicPr>
            <p:cNvPr id="39" name="Picture 38"/>
            <p:cNvPicPr>
              <a:picLocks noChangeAspect="1"/>
            </p:cNvPicPr>
            <p:nvPr/>
          </p:nvPicPr>
          <p:blipFill>
            <a:blip r:embed="rId4"/>
            <a:stretch>
              <a:fillRect/>
            </a:stretch>
          </p:blipFill>
          <p:spPr>
            <a:xfrm>
              <a:off x="5677484" y="3056018"/>
              <a:ext cx="6435629" cy="3759946"/>
            </a:xfrm>
            <a:prstGeom prst="rect">
              <a:avLst/>
            </a:prstGeom>
            <a:noFill/>
            <a:ln>
              <a:solidFill>
                <a:schemeClr val="tx1"/>
              </a:solidFill>
            </a:ln>
          </p:spPr>
        </p:pic>
        <p:sp>
          <p:nvSpPr>
            <p:cNvPr id="40" name="Freeform 39"/>
            <p:cNvSpPr/>
            <p:nvPr/>
          </p:nvSpPr>
          <p:spPr>
            <a:xfrm>
              <a:off x="8128651" y="3478246"/>
              <a:ext cx="233598" cy="2034759"/>
            </a:xfrm>
            <a:custGeom>
              <a:avLst/>
              <a:gdLst>
                <a:gd name="connsiteX0" fmla="*/ 0 w 289560"/>
                <a:gd name="connsiteY0" fmla="*/ 0 h 2522220"/>
                <a:gd name="connsiteX1" fmla="*/ 289560 w 289560"/>
                <a:gd name="connsiteY1" fmla="*/ 594360 h 2522220"/>
                <a:gd name="connsiteX2" fmla="*/ 274320 w 289560"/>
                <a:gd name="connsiteY2" fmla="*/ 2522220 h 2522220"/>
              </a:gdLst>
              <a:ahLst/>
              <a:cxnLst>
                <a:cxn ang="0">
                  <a:pos x="connsiteX0" y="connsiteY0"/>
                </a:cxn>
                <a:cxn ang="0">
                  <a:pos x="connsiteX1" y="connsiteY1"/>
                </a:cxn>
                <a:cxn ang="0">
                  <a:pos x="connsiteX2" y="connsiteY2"/>
                </a:cxn>
              </a:cxnLst>
              <a:rect l="l" t="t" r="r" b="b"/>
              <a:pathLst>
                <a:path w="289560" h="2522220">
                  <a:moveTo>
                    <a:pt x="0" y="0"/>
                  </a:moveTo>
                  <a:lnTo>
                    <a:pt x="289560" y="594360"/>
                  </a:lnTo>
                  <a:lnTo>
                    <a:pt x="274320" y="252222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3" name="Rectangle 2"/>
          <p:cNvSpPr/>
          <p:nvPr/>
        </p:nvSpPr>
        <p:spPr>
          <a:xfrm>
            <a:off x="8061960" y="3246120"/>
            <a:ext cx="1089660" cy="5019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6" name="Straight Connector 5"/>
          <p:cNvCxnSpPr/>
          <p:nvPr/>
        </p:nvCxnSpPr>
        <p:spPr>
          <a:xfrm flipH="1">
            <a:off x="6374781" y="3246120"/>
            <a:ext cx="1687179" cy="6460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151620" y="3246120"/>
            <a:ext cx="2051554" cy="6460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7882359" y="6616034"/>
            <a:ext cx="4315715" cy="276999"/>
          </a:xfrm>
          <a:prstGeom prst="rect">
            <a:avLst/>
          </a:prstGeom>
          <a:noFill/>
        </p:spPr>
        <p:txBody>
          <a:bodyPr wrap="square" rtlCol="0">
            <a:spAutoFit/>
          </a:bodyPr>
          <a:lstStyle/>
          <a:p>
            <a:r>
              <a:rPr lang="en-CA" sz="1200" dirty="0">
                <a:latin typeface="Franklin Gothic Book" panose="020B0503020102020204" pitchFamily="34" charset="0"/>
              </a:rPr>
              <a:t>Modified from Gibson and Galley (2007</a:t>
            </a:r>
            <a:r>
              <a:rPr lang="en-CA" sz="1200" dirty="0" smtClean="0">
                <a:latin typeface="Franklin Gothic Book" panose="020B0503020102020204" pitchFamily="34" charset="0"/>
              </a:rPr>
              <a:t>); Bedeaux </a:t>
            </a:r>
            <a:r>
              <a:rPr lang="en-CA" sz="1200" dirty="0">
                <a:latin typeface="Franklin Gothic Book" panose="020B0503020102020204" pitchFamily="34" charset="0"/>
              </a:rPr>
              <a:t>et al. (2017)</a:t>
            </a:r>
          </a:p>
        </p:txBody>
      </p:sp>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95374" y="80126"/>
            <a:ext cx="1725280" cy="668922"/>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630759" y="95702"/>
            <a:ext cx="2485963" cy="695035"/>
          </a:xfrm>
          <a:prstGeom prst="rect">
            <a:avLst/>
          </a:prstGeom>
        </p:spPr>
      </p:pic>
    </p:spTree>
    <p:extLst>
      <p:ext uri="{BB962C8B-B14F-4D97-AF65-F5344CB8AC3E}">
        <p14:creationId xmlns:p14="http://schemas.microsoft.com/office/powerpoint/2010/main" val="34950783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615272" y="996047"/>
            <a:ext cx="9561487" cy="5214180"/>
            <a:chOff x="2391664" y="672270"/>
            <a:chExt cx="9800336" cy="5344432"/>
          </a:xfrm>
        </p:grpSpPr>
        <p:grpSp>
          <p:nvGrpSpPr>
            <p:cNvPr id="10" name="Group 9"/>
            <p:cNvGrpSpPr/>
            <p:nvPr/>
          </p:nvGrpSpPr>
          <p:grpSpPr>
            <a:xfrm>
              <a:off x="2391664" y="672270"/>
              <a:ext cx="9800336" cy="5344432"/>
              <a:chOff x="-942975" y="-409575"/>
              <a:chExt cx="14077950" cy="7677150"/>
            </a:xfrm>
          </p:grpSpPr>
          <p:pic>
            <p:nvPicPr>
              <p:cNvPr id="13" name="Picture 12"/>
              <p:cNvPicPr>
                <a:picLocks noChangeAspect="1"/>
              </p:cNvPicPr>
              <p:nvPr/>
            </p:nvPicPr>
            <p:blipFill>
              <a:blip r:embed="rId2"/>
              <a:stretch>
                <a:fillRect/>
              </a:stretch>
            </p:blipFill>
            <p:spPr>
              <a:xfrm>
                <a:off x="-942975" y="-409575"/>
                <a:ext cx="14077950" cy="7677150"/>
              </a:xfrm>
              <a:prstGeom prst="rect">
                <a:avLst/>
              </a:prstGeom>
            </p:spPr>
          </p:pic>
          <p:pic>
            <p:nvPicPr>
              <p:cNvPr id="14" name="Picture 13"/>
              <p:cNvPicPr>
                <a:picLocks noChangeAspect="1"/>
              </p:cNvPicPr>
              <p:nvPr/>
            </p:nvPicPr>
            <p:blipFill>
              <a:blip r:embed="rId3"/>
              <a:stretch>
                <a:fillRect/>
              </a:stretch>
            </p:blipFill>
            <p:spPr>
              <a:xfrm>
                <a:off x="-584670" y="-104017"/>
                <a:ext cx="5539688" cy="1337732"/>
              </a:xfrm>
              <a:prstGeom prst="rect">
                <a:avLst/>
              </a:prstGeom>
            </p:spPr>
          </p:pic>
          <p:pic>
            <p:nvPicPr>
              <p:cNvPr id="15" name="Picture 14"/>
              <p:cNvPicPr>
                <a:picLocks noChangeAspect="1"/>
              </p:cNvPicPr>
              <p:nvPr/>
            </p:nvPicPr>
            <p:blipFill>
              <a:blip r:embed="rId4"/>
              <a:stretch>
                <a:fillRect/>
              </a:stretch>
            </p:blipFill>
            <p:spPr>
              <a:xfrm>
                <a:off x="10358234" y="5038951"/>
                <a:ext cx="2657475" cy="466725"/>
              </a:xfrm>
              <a:prstGeom prst="rect">
                <a:avLst/>
              </a:prstGeom>
            </p:spPr>
          </p:pic>
        </p:grpSp>
        <p:sp>
          <p:nvSpPr>
            <p:cNvPr id="11" name="Freeform 10"/>
            <p:cNvSpPr/>
            <p:nvPr/>
          </p:nvSpPr>
          <p:spPr>
            <a:xfrm>
              <a:off x="7264400" y="2727325"/>
              <a:ext cx="942975" cy="933450"/>
            </a:xfrm>
            <a:custGeom>
              <a:avLst/>
              <a:gdLst>
                <a:gd name="connsiteX0" fmla="*/ 0 w 942975"/>
                <a:gd name="connsiteY0" fmla="*/ 0 h 933450"/>
                <a:gd name="connsiteX1" fmla="*/ 3175 w 942975"/>
                <a:gd name="connsiteY1" fmla="*/ 95250 h 933450"/>
                <a:gd name="connsiteX2" fmla="*/ 19050 w 942975"/>
                <a:gd name="connsiteY2" fmla="*/ 200025 h 933450"/>
                <a:gd name="connsiteX3" fmla="*/ 76200 w 942975"/>
                <a:gd name="connsiteY3" fmla="*/ 323850 h 933450"/>
                <a:gd name="connsiteX4" fmla="*/ 107950 w 942975"/>
                <a:gd name="connsiteY4" fmla="*/ 336550 h 933450"/>
                <a:gd name="connsiteX5" fmla="*/ 225425 w 942975"/>
                <a:gd name="connsiteY5" fmla="*/ 327025 h 933450"/>
                <a:gd name="connsiteX6" fmla="*/ 254000 w 942975"/>
                <a:gd name="connsiteY6" fmla="*/ 419100 h 933450"/>
                <a:gd name="connsiteX7" fmla="*/ 441325 w 942975"/>
                <a:gd name="connsiteY7" fmla="*/ 434975 h 933450"/>
                <a:gd name="connsiteX8" fmla="*/ 454025 w 942975"/>
                <a:gd name="connsiteY8" fmla="*/ 457200 h 933450"/>
                <a:gd name="connsiteX9" fmla="*/ 476250 w 942975"/>
                <a:gd name="connsiteY9" fmla="*/ 476250 h 933450"/>
                <a:gd name="connsiteX10" fmla="*/ 495300 w 942975"/>
                <a:gd name="connsiteY10" fmla="*/ 476250 h 933450"/>
                <a:gd name="connsiteX11" fmla="*/ 539750 w 942975"/>
                <a:gd name="connsiteY11" fmla="*/ 457200 h 933450"/>
                <a:gd name="connsiteX12" fmla="*/ 619125 w 942975"/>
                <a:gd name="connsiteY12" fmla="*/ 454025 h 933450"/>
                <a:gd name="connsiteX13" fmla="*/ 730250 w 942975"/>
                <a:gd name="connsiteY13" fmla="*/ 552450 h 933450"/>
                <a:gd name="connsiteX14" fmla="*/ 882650 w 942975"/>
                <a:gd name="connsiteY14" fmla="*/ 622300 h 933450"/>
                <a:gd name="connsiteX15" fmla="*/ 838200 w 942975"/>
                <a:gd name="connsiteY15" fmla="*/ 657225 h 933450"/>
                <a:gd name="connsiteX16" fmla="*/ 850900 w 942975"/>
                <a:gd name="connsiteY16" fmla="*/ 701675 h 933450"/>
                <a:gd name="connsiteX17" fmla="*/ 885825 w 942975"/>
                <a:gd name="connsiteY17" fmla="*/ 758825 h 933450"/>
                <a:gd name="connsiteX18" fmla="*/ 942975 w 942975"/>
                <a:gd name="connsiteY18" fmla="*/ 933450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2975" h="933450">
                  <a:moveTo>
                    <a:pt x="0" y="0"/>
                  </a:moveTo>
                  <a:lnTo>
                    <a:pt x="3175" y="95250"/>
                  </a:lnTo>
                  <a:lnTo>
                    <a:pt x="19050" y="200025"/>
                  </a:lnTo>
                  <a:lnTo>
                    <a:pt x="76200" y="323850"/>
                  </a:lnTo>
                  <a:lnTo>
                    <a:pt x="107950" y="336550"/>
                  </a:lnTo>
                  <a:lnTo>
                    <a:pt x="225425" y="327025"/>
                  </a:lnTo>
                  <a:lnTo>
                    <a:pt x="254000" y="419100"/>
                  </a:lnTo>
                  <a:lnTo>
                    <a:pt x="441325" y="434975"/>
                  </a:lnTo>
                  <a:lnTo>
                    <a:pt x="454025" y="457200"/>
                  </a:lnTo>
                  <a:lnTo>
                    <a:pt x="476250" y="476250"/>
                  </a:lnTo>
                  <a:lnTo>
                    <a:pt x="495300" y="476250"/>
                  </a:lnTo>
                  <a:lnTo>
                    <a:pt x="539750" y="457200"/>
                  </a:lnTo>
                  <a:lnTo>
                    <a:pt x="619125" y="454025"/>
                  </a:lnTo>
                  <a:lnTo>
                    <a:pt x="730250" y="552450"/>
                  </a:lnTo>
                  <a:lnTo>
                    <a:pt x="882650" y="622300"/>
                  </a:lnTo>
                  <a:lnTo>
                    <a:pt x="838200" y="657225"/>
                  </a:lnTo>
                  <a:lnTo>
                    <a:pt x="850900" y="701675"/>
                  </a:lnTo>
                  <a:lnTo>
                    <a:pt x="885825" y="758825"/>
                  </a:lnTo>
                  <a:lnTo>
                    <a:pt x="942975" y="93345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Freeform 11"/>
            <p:cNvSpPr/>
            <p:nvPr/>
          </p:nvSpPr>
          <p:spPr>
            <a:xfrm>
              <a:off x="8386763" y="3788569"/>
              <a:ext cx="97631" cy="735806"/>
            </a:xfrm>
            <a:custGeom>
              <a:avLst/>
              <a:gdLst>
                <a:gd name="connsiteX0" fmla="*/ 97631 w 97631"/>
                <a:gd name="connsiteY0" fmla="*/ 735806 h 735806"/>
                <a:gd name="connsiteX1" fmla="*/ 85725 w 97631"/>
                <a:gd name="connsiteY1" fmla="*/ 278606 h 735806"/>
                <a:gd name="connsiteX2" fmla="*/ 0 w 97631"/>
                <a:gd name="connsiteY2" fmla="*/ 280987 h 735806"/>
                <a:gd name="connsiteX3" fmla="*/ 2381 w 97631"/>
                <a:gd name="connsiteY3" fmla="*/ 0 h 735806"/>
              </a:gdLst>
              <a:ahLst/>
              <a:cxnLst>
                <a:cxn ang="0">
                  <a:pos x="connsiteX0" y="connsiteY0"/>
                </a:cxn>
                <a:cxn ang="0">
                  <a:pos x="connsiteX1" y="connsiteY1"/>
                </a:cxn>
                <a:cxn ang="0">
                  <a:pos x="connsiteX2" y="connsiteY2"/>
                </a:cxn>
                <a:cxn ang="0">
                  <a:pos x="connsiteX3" y="connsiteY3"/>
                </a:cxn>
              </a:cxnLst>
              <a:rect l="l" t="t" r="r" b="b"/>
              <a:pathLst>
                <a:path w="97631" h="735806">
                  <a:moveTo>
                    <a:pt x="97631" y="735806"/>
                  </a:moveTo>
                  <a:lnTo>
                    <a:pt x="85725" y="278606"/>
                  </a:lnTo>
                  <a:lnTo>
                    <a:pt x="0" y="280987"/>
                  </a:lnTo>
                  <a:cubicBezTo>
                    <a:pt x="794" y="187325"/>
                    <a:pt x="1587" y="93662"/>
                    <a:pt x="238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16" name="TextBox 15"/>
          <p:cNvSpPr txBox="1"/>
          <p:nvPr/>
        </p:nvSpPr>
        <p:spPr>
          <a:xfrm>
            <a:off x="0" y="1074225"/>
            <a:ext cx="2698073" cy="6093976"/>
          </a:xfrm>
          <a:prstGeom prst="rect">
            <a:avLst/>
          </a:prstGeom>
          <a:noFill/>
        </p:spPr>
        <p:txBody>
          <a:bodyPr wrap="square" rtlCol="0">
            <a:spAutoFit/>
          </a:bodyPr>
          <a:lstStyle/>
          <a:p>
            <a:pPr marL="342900" indent="-342900">
              <a:buFont typeface="Arial" panose="020B0604020202020204" pitchFamily="34" charset="0"/>
              <a:buChar char="•"/>
            </a:pPr>
            <a:r>
              <a:rPr lang="en-CA" b="1" dirty="0" smtClean="0">
                <a:latin typeface="Franklin Gothic Book" panose="020B0503020102020204" pitchFamily="34" charset="0"/>
              </a:rPr>
              <a:t>PDF: </a:t>
            </a:r>
            <a:r>
              <a:rPr lang="en-CA" dirty="0" smtClean="0">
                <a:latin typeface="Franklin Gothic Book" panose="020B0503020102020204" pitchFamily="34" charset="0"/>
              </a:rPr>
              <a:t>Only Au-showings near the transect</a:t>
            </a:r>
            <a:endParaRPr lang="en-CA" b="1" dirty="0" smtClean="0">
              <a:latin typeface="Franklin Gothic Book" panose="020B0503020102020204" pitchFamily="34" charset="0"/>
            </a:endParaRPr>
          </a:p>
          <a:p>
            <a:pPr marL="342900" indent="-342900">
              <a:buFont typeface="Arial" panose="020B0604020202020204" pitchFamily="34" charset="0"/>
              <a:buChar char="•"/>
            </a:pPr>
            <a:r>
              <a:rPr lang="en-CA" b="1" dirty="0" smtClean="0">
                <a:latin typeface="Franklin Gothic Book" panose="020B0503020102020204" pitchFamily="34" charset="0"/>
              </a:rPr>
              <a:t>Noranda Camp:</a:t>
            </a:r>
          </a:p>
          <a:p>
            <a:pPr marL="342900" indent="-342900">
              <a:buFont typeface="Arial" panose="020B0604020202020204" pitchFamily="34" charset="0"/>
              <a:buChar char="•"/>
            </a:pPr>
            <a:r>
              <a:rPr lang="en-CA" dirty="0" smtClean="0">
                <a:latin typeface="Franklin Gothic Book" panose="020B0503020102020204" pitchFamily="34" charset="0"/>
              </a:rPr>
              <a:t>20 VMS (in-ground metal endowment of 2.7 Mt Cu, 3.0 Mt Zn, 20.1 Moz Au, and ~146 Moz Ag)</a:t>
            </a:r>
          </a:p>
          <a:p>
            <a:pPr marL="342900" indent="-342900">
              <a:buFont typeface="Arial" panose="020B0604020202020204" pitchFamily="34" charset="0"/>
              <a:buChar char="•"/>
            </a:pPr>
            <a:r>
              <a:rPr lang="en-US" dirty="0" smtClean="0">
                <a:latin typeface="Franklin Gothic Book" panose="020B0503020102020204" pitchFamily="34" charset="0"/>
              </a:rPr>
              <a:t>19 orogenic Au deposits and several intrusion-hosted Cu-Mo deposits (e.g., Don-Rouyn and St. Jude)</a:t>
            </a:r>
          </a:p>
          <a:p>
            <a:pPr marL="285750" indent="-285750">
              <a:buFont typeface="Arial" panose="020B0604020202020204" pitchFamily="34" charset="0"/>
              <a:buChar char="•"/>
            </a:pPr>
            <a:r>
              <a:rPr lang="en-US" b="1" dirty="0" smtClean="0">
                <a:latin typeface="Franklin Gothic Book" panose="020B0503020102020204" pitchFamily="34" charset="0"/>
              </a:rPr>
              <a:t>CLLDZ: </a:t>
            </a:r>
            <a:r>
              <a:rPr lang="en-US" dirty="0" smtClean="0">
                <a:latin typeface="Franklin Gothic Book" panose="020B0503020102020204" pitchFamily="34" charset="0"/>
              </a:rPr>
              <a:t>Au deposits</a:t>
            </a:r>
            <a:endParaRPr lang="en-US" b="1" dirty="0" smtClean="0">
              <a:latin typeface="Franklin Gothic Book" panose="020B0503020102020204" pitchFamily="34" charset="0"/>
            </a:endParaRPr>
          </a:p>
          <a:p>
            <a:pPr marL="285750" indent="-285750">
              <a:buFont typeface="Arial" panose="020B0604020202020204" pitchFamily="34" charset="0"/>
              <a:buChar char="•"/>
            </a:pPr>
            <a:r>
              <a:rPr lang="en-CA" b="1" dirty="0" smtClean="0">
                <a:latin typeface="Franklin Gothic Book" panose="020B0503020102020204" pitchFamily="34" charset="0"/>
              </a:rPr>
              <a:t>Astoria: </a:t>
            </a:r>
            <a:r>
              <a:rPr lang="en-CA" sz="1400" dirty="0" smtClean="0">
                <a:latin typeface="Franklin Gothic Book" panose="020B0503020102020204" pitchFamily="34" charset="0"/>
              </a:rPr>
              <a:t>180,000 </a:t>
            </a:r>
            <a:r>
              <a:rPr lang="en-CA" sz="1400" dirty="0">
                <a:latin typeface="Franklin Gothic Book" panose="020B0503020102020204" pitchFamily="34" charset="0"/>
              </a:rPr>
              <a:t>t grading 5.15 g/t Au and ~0.5 g/t Ag</a:t>
            </a:r>
          </a:p>
          <a:p>
            <a:pPr marL="285750" indent="-285750">
              <a:buFont typeface="Arial" panose="020B0604020202020204" pitchFamily="34" charset="0"/>
              <a:buChar char="•"/>
            </a:pPr>
            <a:r>
              <a:rPr lang="en-CA" b="1" dirty="0" smtClean="0">
                <a:latin typeface="Franklin Gothic Book" panose="020B0503020102020204" pitchFamily="34" charset="0"/>
              </a:rPr>
              <a:t>McWatters: </a:t>
            </a:r>
            <a:r>
              <a:rPr lang="en-CA" sz="1400" dirty="0">
                <a:latin typeface="Franklin Gothic Book" panose="020B0503020102020204" pitchFamily="34" charset="0"/>
              </a:rPr>
              <a:t>333,750 t grading 11.07 g/t Au and 1.44 g/t </a:t>
            </a:r>
            <a:r>
              <a:rPr lang="en-CA" sz="1400" dirty="0" smtClean="0">
                <a:latin typeface="Franklin Gothic Book" panose="020B0503020102020204" pitchFamily="34" charset="0"/>
              </a:rPr>
              <a:t>Ag</a:t>
            </a:r>
            <a:endParaRPr lang="en-CA" dirty="0">
              <a:latin typeface="Franklin Gothic Book" panose="020B0503020102020204" pitchFamily="34" charset="0"/>
            </a:endParaRPr>
          </a:p>
          <a:p>
            <a:endParaRPr lang="en-CA" sz="2400" dirty="0">
              <a:latin typeface="Franklin Gothic Book" panose="020B0503020102020204" pitchFamily="34" charset="0"/>
            </a:endParaRPr>
          </a:p>
        </p:txBody>
      </p:sp>
      <p:sp>
        <p:nvSpPr>
          <p:cNvPr id="17" name="Rectangle 16"/>
          <p:cNvSpPr/>
          <p:nvPr/>
        </p:nvSpPr>
        <p:spPr>
          <a:xfrm>
            <a:off x="0" y="-1"/>
            <a:ext cx="1219200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Title 1"/>
          <p:cNvSpPr txBox="1">
            <a:spLocks/>
          </p:cNvSpPr>
          <p:nvPr/>
        </p:nvSpPr>
        <p:spPr>
          <a:xfrm>
            <a:off x="0" y="-219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smtClean="0">
                <a:solidFill>
                  <a:schemeClr val="bg1"/>
                </a:solidFill>
                <a:latin typeface="Franklin Gothic Book" panose="020B0503020102020204" pitchFamily="34" charset="0"/>
              </a:rPr>
              <a:t>Transect overview: Mineralization</a:t>
            </a:r>
            <a:endParaRPr lang="en-CA" dirty="0">
              <a:solidFill>
                <a:schemeClr val="bg1"/>
              </a:solidFill>
              <a:latin typeface="Franklin Gothic Book" panose="020B0503020102020204" pitchFamily="34" charset="0"/>
            </a:endParaRPr>
          </a:p>
        </p:txBody>
      </p:sp>
      <p:sp>
        <p:nvSpPr>
          <p:cNvPr id="22" name="TextBox 21"/>
          <p:cNvSpPr txBox="1"/>
          <p:nvPr/>
        </p:nvSpPr>
        <p:spPr>
          <a:xfrm>
            <a:off x="7267696" y="6565115"/>
            <a:ext cx="5427224" cy="276999"/>
          </a:xfrm>
          <a:prstGeom prst="rect">
            <a:avLst/>
          </a:prstGeom>
          <a:noFill/>
        </p:spPr>
        <p:txBody>
          <a:bodyPr wrap="square" rtlCol="0">
            <a:spAutoFit/>
          </a:bodyPr>
          <a:lstStyle/>
          <a:p>
            <a:r>
              <a:rPr lang="en-US" sz="1200" dirty="0" smtClean="0">
                <a:latin typeface="Franklin Gothic Book" panose="020B0503020102020204" pitchFamily="34" charset="0"/>
              </a:rPr>
              <a:t>Monecke et al. (2017) – </a:t>
            </a:r>
            <a:r>
              <a:rPr lang="en-US" sz="1200" i="1" dirty="0" smtClean="0">
                <a:latin typeface="Franklin Gothic Book" panose="020B0503020102020204" pitchFamily="34" charset="0"/>
              </a:rPr>
              <a:t>Reviews in Economic Geology, v. 19, p. 169-223</a:t>
            </a:r>
            <a:endParaRPr lang="en-US" sz="1200" i="1" dirty="0">
              <a:latin typeface="Franklin Gothic Book" panose="020B0503020102020204" pitchFamily="34" charset="0"/>
            </a:endParaRPr>
          </a:p>
        </p:txBody>
      </p:sp>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30759" y="95702"/>
            <a:ext cx="2485963" cy="695035"/>
          </a:xfrm>
          <a:prstGeom prst="rect">
            <a:avLst/>
          </a:prstGeom>
        </p:spPr>
      </p:pic>
    </p:spTree>
    <p:extLst>
      <p:ext uri="{BB962C8B-B14F-4D97-AF65-F5344CB8AC3E}">
        <p14:creationId xmlns:p14="http://schemas.microsoft.com/office/powerpoint/2010/main" val="30079071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1174" y="80126"/>
            <a:ext cx="1725280" cy="66892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67494" y="95702"/>
            <a:ext cx="2485963" cy="695035"/>
          </a:xfrm>
          <a:prstGeom prst="rect">
            <a:avLst/>
          </a:prstGeom>
        </p:spPr>
      </p:pic>
      <p:pic>
        <p:nvPicPr>
          <p:cNvPr id="7" name="Picture 2"/>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8924497" y="40787"/>
            <a:ext cx="2893035" cy="69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0" y="-219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smtClean="0">
                <a:solidFill>
                  <a:schemeClr val="bg1"/>
                </a:solidFill>
                <a:latin typeface="Franklin Gothic Book" panose="020B0503020102020204" pitchFamily="34" charset="0"/>
              </a:rPr>
              <a:t>Blake River Group</a:t>
            </a:r>
            <a:endParaRPr lang="en-CA" dirty="0">
              <a:solidFill>
                <a:schemeClr val="bg1"/>
              </a:solidFill>
              <a:latin typeface="Franklin Gothic Book" panose="020B0503020102020204" pitchFamily="34" charset="0"/>
            </a:endParaRPr>
          </a:p>
        </p:txBody>
      </p:sp>
      <p:sp>
        <p:nvSpPr>
          <p:cNvPr id="10" name="TextBox 9"/>
          <p:cNvSpPr txBox="1"/>
          <p:nvPr/>
        </p:nvSpPr>
        <p:spPr>
          <a:xfrm>
            <a:off x="6675697" y="6614160"/>
            <a:ext cx="5596019" cy="276999"/>
          </a:xfrm>
          <a:prstGeom prst="rect">
            <a:avLst/>
          </a:prstGeom>
          <a:noFill/>
        </p:spPr>
        <p:txBody>
          <a:bodyPr wrap="none" rtlCol="0">
            <a:spAutoFit/>
          </a:bodyPr>
          <a:lstStyle/>
          <a:p>
            <a:r>
              <a:rPr lang="en-US" sz="1200" dirty="0" smtClean="0">
                <a:latin typeface="Franklin Gothic Book" panose="020B0503020102020204" pitchFamily="34" charset="0"/>
              </a:rPr>
              <a:t>Goutier et al. (</a:t>
            </a:r>
            <a:r>
              <a:rPr lang="en-US" sz="1200" i="1" dirty="0" smtClean="0">
                <a:latin typeface="Franklin Gothic Book" panose="020B0503020102020204" pitchFamily="34" charset="0"/>
              </a:rPr>
              <a:t>in press</a:t>
            </a:r>
            <a:r>
              <a:rPr lang="en-US" sz="1200" dirty="0" smtClean="0">
                <a:latin typeface="Franklin Gothic Book" panose="020B0503020102020204" pitchFamily="34" charset="0"/>
              </a:rPr>
              <a:t>); McNicoll et al. (2014) – </a:t>
            </a:r>
            <a:r>
              <a:rPr lang="en-US" sz="1200" i="1" dirty="0" smtClean="0">
                <a:latin typeface="Franklin Gothic Book" panose="020B0503020102020204" pitchFamily="34" charset="0"/>
              </a:rPr>
              <a:t>Economic Geology, v. 109, p. 27-59</a:t>
            </a:r>
            <a:endParaRPr lang="en-US" sz="1200" i="1" dirty="0">
              <a:latin typeface="Franklin Gothic Book" panose="020B0503020102020204" pitchFamily="34" charset="0"/>
            </a:endParaRPr>
          </a:p>
        </p:txBody>
      </p:sp>
      <p:sp>
        <p:nvSpPr>
          <p:cNvPr id="11" name="Content Placeholder 2"/>
          <p:cNvSpPr txBox="1">
            <a:spLocks/>
          </p:cNvSpPr>
          <p:nvPr/>
        </p:nvSpPr>
        <p:spPr>
          <a:xfrm>
            <a:off x="113581" y="1410804"/>
            <a:ext cx="1875120" cy="46061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smtClean="0">
                <a:latin typeface="Franklin Gothic Book" panose="020B0503020102020204" pitchFamily="34" charset="0"/>
              </a:rPr>
              <a:t>Stages</a:t>
            </a:r>
          </a:p>
          <a:p>
            <a:r>
              <a:rPr lang="en-US" sz="2400" dirty="0" smtClean="0">
                <a:latin typeface="Franklin Gothic Book" panose="020B0503020102020204" pitchFamily="34" charset="0"/>
              </a:rPr>
              <a:t>Lower Blake River</a:t>
            </a:r>
          </a:p>
          <a:p>
            <a:pPr marL="457200" lvl="1" indent="0">
              <a:buNone/>
            </a:pPr>
            <a:r>
              <a:rPr lang="en-US" sz="2000" dirty="0" smtClean="0">
                <a:latin typeface="Franklin Gothic Book" panose="020B0503020102020204" pitchFamily="34" charset="0"/>
              </a:rPr>
              <a:t>2704-2701 Ma</a:t>
            </a:r>
          </a:p>
          <a:p>
            <a:pPr marL="457200" lvl="1" indent="0">
              <a:buNone/>
            </a:pPr>
            <a:r>
              <a:rPr lang="en-US" sz="2000" dirty="0" smtClean="0">
                <a:latin typeface="Franklin Gothic Book" panose="020B0503020102020204" pitchFamily="34" charset="0"/>
              </a:rPr>
              <a:t>2701-2699 Ma</a:t>
            </a:r>
          </a:p>
          <a:p>
            <a:r>
              <a:rPr lang="en-US" sz="2400" dirty="0" smtClean="0">
                <a:latin typeface="Franklin Gothic Book" panose="020B0503020102020204" pitchFamily="34" charset="0"/>
              </a:rPr>
              <a:t>Upper Blake River</a:t>
            </a:r>
          </a:p>
          <a:p>
            <a:pPr marL="457200" lvl="1" indent="0">
              <a:buNone/>
            </a:pPr>
            <a:r>
              <a:rPr lang="en-US" sz="2000" dirty="0" smtClean="0">
                <a:latin typeface="Franklin Gothic Book" panose="020B0503020102020204" pitchFamily="34" charset="0"/>
              </a:rPr>
              <a:t>2699-2697 Ma</a:t>
            </a:r>
          </a:p>
          <a:p>
            <a:pPr marL="457200" lvl="1" indent="0">
              <a:buNone/>
            </a:pPr>
            <a:r>
              <a:rPr lang="en-US" sz="2000" dirty="0" smtClean="0">
                <a:latin typeface="Franklin Gothic Book" panose="020B0503020102020204" pitchFamily="34" charset="0"/>
              </a:rPr>
              <a:t>2697-2695 Ma</a:t>
            </a:r>
            <a:endParaRPr lang="en-US" sz="2000" dirty="0">
              <a:latin typeface="Franklin Gothic Book" panose="020B0503020102020204" pitchFamily="34" charset="0"/>
            </a:endParaRPr>
          </a:p>
        </p:txBody>
      </p:sp>
      <p:grpSp>
        <p:nvGrpSpPr>
          <p:cNvPr id="26" name="Group 25"/>
          <p:cNvGrpSpPr/>
          <p:nvPr/>
        </p:nvGrpSpPr>
        <p:grpSpPr>
          <a:xfrm>
            <a:off x="1988701" y="1006670"/>
            <a:ext cx="10440503" cy="5551528"/>
            <a:chOff x="4389142" y="1325562"/>
            <a:chExt cx="7602459" cy="4042455"/>
          </a:xfrm>
        </p:grpSpPr>
        <p:pic>
          <p:nvPicPr>
            <p:cNvPr id="19" name="Image 10" descr="Blake River 4 épisodes anglais4.jpg"/>
            <p:cNvPicPr>
              <a:picLocks noChangeAspect="1"/>
            </p:cNvPicPr>
            <p:nvPr/>
          </p:nvPicPr>
          <p:blipFill>
            <a:blip r:embed="rId6">
              <a:extLst>
                <a:ext uri="{28A0092B-C50C-407E-A947-70E740481C1C}">
                  <a14:useLocalDpi xmlns:a14="http://schemas.microsoft.com/office/drawing/2010/main" val="0"/>
                </a:ext>
              </a:extLst>
            </a:blip>
            <a:srcRect l="-1350" r="-1350"/>
            <a:stretch>
              <a:fillRect/>
            </a:stretch>
          </p:blipFill>
          <p:spPr bwMode="auto">
            <a:xfrm>
              <a:off x="4389142" y="1325562"/>
              <a:ext cx="7350377" cy="4042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Oval 19"/>
            <p:cNvSpPr/>
            <p:nvPr/>
          </p:nvSpPr>
          <p:spPr>
            <a:xfrm>
              <a:off x="6542336" y="1852064"/>
              <a:ext cx="2993887" cy="2252795"/>
            </a:xfrm>
            <a:prstGeom prst="ellipse">
              <a:avLst/>
            </a:prstGeom>
            <a:noFill/>
            <a:ln w="28575" cmpd="sng">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p:cNvSpPr txBox="1"/>
            <p:nvPr/>
          </p:nvSpPr>
          <p:spPr>
            <a:xfrm>
              <a:off x="8790962" y="1336099"/>
              <a:ext cx="2362200" cy="369332"/>
            </a:xfrm>
            <a:prstGeom prst="rect">
              <a:avLst/>
            </a:prstGeom>
            <a:noFill/>
          </p:spPr>
          <p:txBody>
            <a:bodyPr wrap="square" rtlCol="0">
              <a:spAutoFit/>
            </a:bodyPr>
            <a:lstStyle/>
            <a:p>
              <a:r>
                <a:rPr lang="en-US" dirty="0"/>
                <a:t>Noranda District</a:t>
              </a:r>
            </a:p>
          </p:txBody>
        </p:sp>
        <p:cxnSp>
          <p:nvCxnSpPr>
            <p:cNvPr id="22" name="Straight Connector 21"/>
            <p:cNvCxnSpPr/>
            <p:nvPr/>
          </p:nvCxnSpPr>
          <p:spPr>
            <a:xfrm flipH="1">
              <a:off x="8955812" y="1701669"/>
              <a:ext cx="520472" cy="32853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0092857" y="1619840"/>
              <a:ext cx="1898744" cy="646331"/>
            </a:xfrm>
            <a:prstGeom prst="rect">
              <a:avLst/>
            </a:prstGeom>
            <a:noFill/>
          </p:spPr>
          <p:txBody>
            <a:bodyPr wrap="square" rtlCol="0">
              <a:spAutoFit/>
            </a:bodyPr>
            <a:lstStyle/>
            <a:p>
              <a:r>
                <a:rPr lang="en-US" dirty="0"/>
                <a:t>Doyon-Bousquet-LaRonde District</a:t>
              </a:r>
            </a:p>
          </p:txBody>
        </p:sp>
        <p:sp>
          <p:nvSpPr>
            <p:cNvPr id="24" name="Oval 23"/>
            <p:cNvSpPr/>
            <p:nvPr/>
          </p:nvSpPr>
          <p:spPr>
            <a:xfrm>
              <a:off x="10695962" y="3030165"/>
              <a:ext cx="1121570" cy="1074673"/>
            </a:xfrm>
            <a:prstGeom prst="ellipse">
              <a:avLst/>
            </a:prstGeom>
            <a:noFill/>
            <a:ln w="28575" cmpd="sng">
              <a:solidFill>
                <a:srgbClr val="0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5" name="Straight Connector 24"/>
            <p:cNvCxnSpPr/>
            <p:nvPr/>
          </p:nvCxnSpPr>
          <p:spPr>
            <a:xfrm>
              <a:off x="10901628" y="2090672"/>
              <a:ext cx="186108" cy="93949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851907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7871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1174" y="80126"/>
            <a:ext cx="1725280" cy="66892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67494" y="95702"/>
            <a:ext cx="2485963" cy="695035"/>
          </a:xfrm>
          <a:prstGeom prst="rect">
            <a:avLst/>
          </a:prstGeom>
        </p:spPr>
      </p:pic>
      <p:pic>
        <p:nvPicPr>
          <p:cNvPr id="7" name="Picture 2"/>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8924497" y="40787"/>
            <a:ext cx="2893035" cy="69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0" y="-219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smtClean="0">
                <a:solidFill>
                  <a:schemeClr val="bg1"/>
                </a:solidFill>
                <a:latin typeface="Franklin Gothic Book" panose="020B0503020102020204" pitchFamily="34" charset="0"/>
              </a:rPr>
              <a:t>Blake River Group</a:t>
            </a:r>
            <a:endParaRPr lang="en-CA" dirty="0">
              <a:solidFill>
                <a:schemeClr val="bg1"/>
              </a:solidFill>
              <a:latin typeface="Franklin Gothic Book" panose="020B0503020102020204" pitchFamily="34" charset="0"/>
            </a:endParaRPr>
          </a:p>
        </p:txBody>
      </p:sp>
      <p:sp>
        <p:nvSpPr>
          <p:cNvPr id="10" name="Content Placeholder 9"/>
          <p:cNvSpPr>
            <a:spLocks noGrp="1"/>
          </p:cNvSpPr>
          <p:nvPr>
            <p:ph idx="1"/>
          </p:nvPr>
        </p:nvSpPr>
        <p:spPr>
          <a:xfrm>
            <a:off x="43543" y="1325562"/>
            <a:ext cx="2383971" cy="4807858"/>
          </a:xfrm>
        </p:spPr>
        <p:txBody>
          <a:bodyPr>
            <a:normAutofit fontScale="92500" lnSpcReduction="10000"/>
          </a:bodyPr>
          <a:lstStyle/>
          <a:p>
            <a:pPr marL="0" indent="0">
              <a:buNone/>
            </a:pPr>
            <a:r>
              <a:rPr lang="en-US" sz="2400" b="1" dirty="0" smtClean="0">
                <a:latin typeface="Franklin Gothic Book" panose="020B0503020102020204" pitchFamily="34" charset="0"/>
              </a:rPr>
              <a:t>Two Au events:</a:t>
            </a:r>
          </a:p>
          <a:p>
            <a:pPr marL="0" indent="0">
              <a:buNone/>
            </a:pPr>
            <a:endParaRPr lang="en-US" sz="2400" dirty="0">
              <a:latin typeface="Franklin Gothic Book" panose="020B0503020102020204" pitchFamily="34" charset="0"/>
            </a:endParaRPr>
          </a:p>
          <a:p>
            <a:r>
              <a:rPr lang="en-US" dirty="0" smtClean="0">
                <a:latin typeface="Franklin Gothic Book" panose="020B0503020102020204" pitchFamily="34" charset="0"/>
              </a:rPr>
              <a:t>2704-2701 Ma</a:t>
            </a:r>
          </a:p>
          <a:p>
            <a:pPr marL="457200" lvl="1" indent="0">
              <a:buNone/>
            </a:pPr>
            <a:r>
              <a:rPr lang="en-US" sz="2800" dirty="0" smtClean="0">
                <a:latin typeface="Franklin Gothic Book" panose="020B0503020102020204" pitchFamily="34" charset="0"/>
              </a:rPr>
              <a:t>Horne</a:t>
            </a:r>
          </a:p>
          <a:p>
            <a:pPr marL="457200" lvl="1" indent="0">
              <a:buNone/>
            </a:pPr>
            <a:r>
              <a:rPr lang="en-US" sz="2800" dirty="0" smtClean="0">
                <a:latin typeface="Franklin Gothic Book" panose="020B0503020102020204" pitchFamily="34" charset="0"/>
              </a:rPr>
              <a:t>Quemont</a:t>
            </a:r>
          </a:p>
          <a:p>
            <a:r>
              <a:rPr lang="en-US" dirty="0" smtClean="0">
                <a:latin typeface="Franklin Gothic Book" panose="020B0503020102020204" pitchFamily="34" charset="0"/>
              </a:rPr>
              <a:t>2699-2697 Ma</a:t>
            </a:r>
          </a:p>
          <a:p>
            <a:pPr marL="457200" lvl="1" indent="0">
              <a:buNone/>
            </a:pPr>
            <a:r>
              <a:rPr lang="en-US" sz="2800" dirty="0" smtClean="0">
                <a:latin typeface="Franklin Gothic Book" panose="020B0503020102020204" pitchFamily="34" charset="0"/>
              </a:rPr>
              <a:t>LaRonde 20 South lens</a:t>
            </a:r>
          </a:p>
          <a:p>
            <a:pPr marL="457200" lvl="1" indent="0">
              <a:buNone/>
            </a:pPr>
            <a:r>
              <a:rPr lang="en-US" sz="2800" dirty="0" smtClean="0">
                <a:latin typeface="Franklin Gothic Book" panose="020B0503020102020204" pitchFamily="34" charset="0"/>
              </a:rPr>
              <a:t>LaRonde 20 North lens</a:t>
            </a:r>
          </a:p>
          <a:p>
            <a:pPr marL="457200" lvl="1" indent="0">
              <a:buNone/>
            </a:pPr>
            <a:endParaRPr lang="en-US" dirty="0" smtClean="0">
              <a:latin typeface="Franklin Gothic Book" panose="020B0503020102020204" pitchFamily="34" charset="0"/>
            </a:endParaRPr>
          </a:p>
        </p:txBody>
      </p:sp>
      <p:grpSp>
        <p:nvGrpSpPr>
          <p:cNvPr id="14" name="Group 13"/>
          <p:cNvGrpSpPr/>
          <p:nvPr/>
        </p:nvGrpSpPr>
        <p:grpSpPr>
          <a:xfrm>
            <a:off x="2548808" y="1106000"/>
            <a:ext cx="9477600" cy="5039433"/>
            <a:chOff x="664229" y="701127"/>
            <a:chExt cx="7619764" cy="4051584"/>
          </a:xfrm>
        </p:grpSpPr>
        <p:pic>
          <p:nvPicPr>
            <p:cNvPr id="11" name="Content Placeholder 3" descr="NVC geochron.jpg"/>
            <p:cNvPicPr>
              <a:picLocks noChangeAspect="1"/>
            </p:cNvPicPr>
            <p:nvPr/>
          </p:nvPicPr>
          <p:blipFill>
            <a:blip r:embed="rId6">
              <a:extLst>
                <a:ext uri="{28A0092B-C50C-407E-A947-70E740481C1C}">
                  <a14:useLocalDpi xmlns:a14="http://schemas.microsoft.com/office/drawing/2010/main" val="0"/>
                </a:ext>
              </a:extLst>
            </a:blip>
            <a:srcRect t="-2354" b="-2354"/>
            <a:stretch>
              <a:fillRect/>
            </a:stretch>
          </p:blipFill>
          <p:spPr>
            <a:xfrm>
              <a:off x="664229" y="701127"/>
              <a:ext cx="7619764" cy="4051584"/>
            </a:xfrm>
            <a:prstGeom prst="rect">
              <a:avLst/>
            </a:prstGeom>
          </p:spPr>
        </p:pic>
        <p:sp>
          <p:nvSpPr>
            <p:cNvPr id="12" name="Rectangle 11"/>
            <p:cNvSpPr/>
            <p:nvPr/>
          </p:nvSpPr>
          <p:spPr>
            <a:xfrm>
              <a:off x="1172271" y="3201040"/>
              <a:ext cx="5838368" cy="632162"/>
            </a:xfrm>
            <a:prstGeom prst="rect">
              <a:avLst/>
            </a:prstGeom>
            <a:solidFill>
              <a:srgbClr val="FFFF00">
                <a:alpha val="2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1172271" y="1862024"/>
              <a:ext cx="5752172" cy="798823"/>
            </a:xfrm>
            <a:prstGeom prst="rect">
              <a:avLst/>
            </a:prstGeom>
            <a:solidFill>
              <a:srgbClr val="FFFF00">
                <a:alpha val="2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5" name="TextBox 14"/>
          <p:cNvSpPr txBox="1"/>
          <p:nvPr/>
        </p:nvSpPr>
        <p:spPr>
          <a:xfrm>
            <a:off x="8238573" y="6614160"/>
            <a:ext cx="4038670" cy="276999"/>
          </a:xfrm>
          <a:prstGeom prst="rect">
            <a:avLst/>
          </a:prstGeom>
          <a:noFill/>
        </p:spPr>
        <p:txBody>
          <a:bodyPr wrap="none" rtlCol="0">
            <a:spAutoFit/>
          </a:bodyPr>
          <a:lstStyle/>
          <a:p>
            <a:r>
              <a:rPr lang="en-US" sz="1200" dirty="0" smtClean="0">
                <a:latin typeface="Franklin Gothic Book" panose="020B0503020102020204" pitchFamily="34" charset="0"/>
              </a:rPr>
              <a:t>McNicoll et al. (2014) – </a:t>
            </a:r>
            <a:r>
              <a:rPr lang="en-US" sz="1200" i="1" dirty="0" smtClean="0">
                <a:latin typeface="Franklin Gothic Book" panose="020B0503020102020204" pitchFamily="34" charset="0"/>
              </a:rPr>
              <a:t>Economic Geology, v. 109, p. 27-59</a:t>
            </a:r>
            <a:endParaRPr lang="en-US" sz="1200" i="1" dirty="0">
              <a:latin typeface="Franklin Gothic Book" panose="020B0503020102020204" pitchFamily="34" charset="0"/>
            </a:endParaRPr>
          </a:p>
        </p:txBody>
      </p:sp>
    </p:spTree>
    <p:extLst>
      <p:ext uri="{BB962C8B-B14F-4D97-AF65-F5344CB8AC3E}">
        <p14:creationId xmlns:p14="http://schemas.microsoft.com/office/powerpoint/2010/main" val="25304475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33045</TotalTime>
  <Words>2682</Words>
  <Application>Microsoft Office PowerPoint</Application>
  <PresentationFormat>Widescreen</PresentationFormat>
  <Paragraphs>313</Paragraphs>
  <Slides>39</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ＭＳ Ｐゴシック</vt:lpstr>
      <vt:lpstr>Arial</vt:lpstr>
      <vt:lpstr>Calibri</vt:lpstr>
      <vt:lpstr>Calibri Light</vt:lpstr>
      <vt:lpstr>Franklin Gothic Book</vt:lpstr>
      <vt:lpstr>Times New Roman</vt:lpstr>
      <vt:lpstr>Office Theme</vt:lpstr>
      <vt:lpstr>PowerPoint Presentation</vt:lpstr>
      <vt:lpstr>Partners</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Flavrian and Powell Synvolcanic Intrusions</vt:lpstr>
      <vt:lpstr>PowerPoint Presentation</vt:lpstr>
      <vt:lpstr>PowerPoint Presentation</vt:lpstr>
      <vt:lpstr>PowerPoint Presentation</vt:lpstr>
      <vt:lpstr>Influence on genetic model</vt:lpstr>
      <vt:lpstr>Influence on genetic model</vt:lpstr>
      <vt:lpstr>Impact on exploration criteria</vt:lpstr>
      <vt:lpstr>Global Archean VMS</vt:lpstr>
      <vt:lpstr>PowerPoint Presentation</vt:lpstr>
      <vt:lpstr>PowerPoint Presentation</vt:lpstr>
      <vt:lpstr>PowerPoint Presentation</vt:lpstr>
      <vt:lpstr>Motivation</vt:lpstr>
      <vt:lpstr>Motivation</vt:lpstr>
      <vt:lpstr>Motivation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Taus</dc:creator>
  <cp:lastModifiedBy>jayer</cp:lastModifiedBy>
  <cp:revision>202</cp:revision>
  <dcterms:created xsi:type="dcterms:W3CDTF">2020-01-09T14:35:48Z</dcterms:created>
  <dcterms:modified xsi:type="dcterms:W3CDTF">2020-02-11T17:46:11Z</dcterms:modified>
</cp:coreProperties>
</file>